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amp;maxW=292&amp;cci_ts=20150306153001"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3.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notesSlides/notesSlide4.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27.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8.xml" ContentType="application/vnd.openxmlformats-officedocument.themeOverride+xml"/>
  <Override PartName="/ppt/notesSlides/notesSlide12.xml" ContentType="application/vnd.openxmlformats-officedocument.presentationml.notesSlide+xml"/>
  <Override PartName="/ppt/theme/themeOverride2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0.xml" ContentType="application/vnd.openxmlformats-officedocument.themeOverride+xml"/>
  <Override PartName="/ppt/theme/themeOverride31.xml" ContentType="application/vnd.openxmlformats-officedocument.themeOverr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5"/>
  </p:notesMasterIdLst>
  <p:handoutMasterIdLst>
    <p:handoutMasterId r:id="rId196"/>
  </p:handoutMasterIdLst>
  <p:sldIdLst>
    <p:sldId id="258" r:id="rId2"/>
    <p:sldId id="260" r:id="rId3"/>
    <p:sldId id="437" r:id="rId4"/>
    <p:sldId id="259" r:id="rId5"/>
    <p:sldId id="352" r:id="rId6"/>
    <p:sldId id="261" r:id="rId7"/>
    <p:sldId id="262" r:id="rId8"/>
    <p:sldId id="263" r:id="rId9"/>
    <p:sldId id="353" r:id="rId10"/>
    <p:sldId id="705" r:id="rId11"/>
    <p:sldId id="706" r:id="rId12"/>
    <p:sldId id="357" r:id="rId13"/>
    <p:sldId id="358" r:id="rId14"/>
    <p:sldId id="334" r:id="rId15"/>
    <p:sldId id="367" r:id="rId16"/>
    <p:sldId id="368" r:id="rId17"/>
    <p:sldId id="369" r:id="rId18"/>
    <p:sldId id="370" r:id="rId19"/>
    <p:sldId id="371" r:id="rId20"/>
    <p:sldId id="372" r:id="rId21"/>
    <p:sldId id="360" r:id="rId22"/>
    <p:sldId id="579" r:id="rId23"/>
    <p:sldId id="580" r:id="rId24"/>
    <p:sldId id="581" r:id="rId25"/>
    <p:sldId id="643" r:id="rId26"/>
    <p:sldId id="642" r:id="rId27"/>
    <p:sldId id="438" r:id="rId28"/>
    <p:sldId id="582" r:id="rId29"/>
    <p:sldId id="583" r:id="rId30"/>
    <p:sldId id="444" r:id="rId31"/>
    <p:sldId id="644" r:id="rId32"/>
    <p:sldId id="645" r:id="rId33"/>
    <p:sldId id="681" r:id="rId34"/>
    <p:sldId id="680" r:id="rId35"/>
    <p:sldId id="359" r:id="rId36"/>
    <p:sldId id="584" r:id="rId37"/>
    <p:sldId id="585" r:id="rId38"/>
    <p:sldId id="646" r:id="rId39"/>
    <p:sldId id="678" r:id="rId40"/>
    <p:sldId id="434" r:id="rId41"/>
    <p:sldId id="448" r:id="rId42"/>
    <p:sldId id="449" r:id="rId43"/>
    <p:sldId id="436" r:id="rId44"/>
    <p:sldId id="363" r:id="rId45"/>
    <p:sldId id="373" r:id="rId46"/>
    <p:sldId id="374" r:id="rId47"/>
    <p:sldId id="375" r:id="rId48"/>
    <p:sldId id="377" r:id="rId49"/>
    <p:sldId id="378" r:id="rId50"/>
    <p:sldId id="379" r:id="rId51"/>
    <p:sldId id="365" r:id="rId52"/>
    <p:sldId id="366" r:id="rId53"/>
    <p:sldId id="510" r:id="rId54"/>
    <p:sldId id="511" r:id="rId55"/>
    <p:sldId id="512" r:id="rId56"/>
    <p:sldId id="382" r:id="rId57"/>
    <p:sldId id="677" r:id="rId58"/>
    <p:sldId id="386" r:id="rId59"/>
    <p:sldId id="538" r:id="rId60"/>
    <p:sldId id="648" r:id="rId61"/>
    <p:sldId id="588" r:id="rId62"/>
    <p:sldId id="513" r:id="rId63"/>
    <p:sldId id="589" r:id="rId64"/>
    <p:sldId id="591" r:id="rId65"/>
    <p:sldId id="622" r:id="rId66"/>
    <p:sldId id="649" r:id="rId67"/>
    <p:sldId id="593" r:id="rId68"/>
    <p:sldId id="650" r:id="rId69"/>
    <p:sldId id="651" r:id="rId70"/>
    <p:sldId id="563" r:id="rId71"/>
    <p:sldId id="638" r:id="rId72"/>
    <p:sldId id="565" r:id="rId73"/>
    <p:sldId id="641" r:id="rId74"/>
    <p:sldId id="640" r:id="rId75"/>
    <p:sldId id="567" r:id="rId76"/>
    <p:sldId id="569" r:id="rId77"/>
    <p:sldId id="603" r:id="rId78"/>
    <p:sldId id="605" r:id="rId79"/>
    <p:sldId id="572" r:id="rId80"/>
    <p:sldId id="606" r:id="rId81"/>
    <p:sldId id="679" r:id="rId82"/>
    <p:sldId id="526" r:id="rId83"/>
    <p:sldId id="654" r:id="rId84"/>
    <p:sldId id="623" r:id="rId85"/>
    <p:sldId id="655" r:id="rId86"/>
    <p:sldId id="656" r:id="rId87"/>
    <p:sldId id="531" r:id="rId88"/>
    <p:sldId id="532" r:id="rId89"/>
    <p:sldId id="626" r:id="rId90"/>
    <p:sldId id="669" r:id="rId91"/>
    <p:sldId id="657" r:id="rId92"/>
    <p:sldId id="453" r:id="rId93"/>
    <p:sldId id="508" r:id="rId94"/>
    <p:sldId id="610" r:id="rId95"/>
    <p:sldId id="696" r:id="rId96"/>
    <p:sldId id="479" r:id="rId97"/>
    <p:sldId id="600" r:id="rId98"/>
    <p:sldId id="601" r:id="rId99"/>
    <p:sldId id="597" r:id="rId100"/>
    <p:sldId id="598" r:id="rId101"/>
    <p:sldId id="658" r:id="rId102"/>
    <p:sldId id="384" r:id="rId103"/>
    <p:sldId id="489" r:id="rId104"/>
    <p:sldId id="390" r:id="rId105"/>
    <p:sldId id="612" r:id="rId106"/>
    <p:sldId id="659" r:id="rId107"/>
    <p:sldId id="661" r:id="rId108"/>
    <p:sldId id="660" r:id="rId109"/>
    <p:sldId id="663" r:id="rId110"/>
    <p:sldId id="664" r:id="rId111"/>
    <p:sldId id="496" r:id="rId112"/>
    <p:sldId id="665" r:id="rId113"/>
    <p:sldId id="498" r:id="rId114"/>
    <p:sldId id="666" r:id="rId115"/>
    <p:sldId id="500" r:id="rId116"/>
    <p:sldId id="667" r:id="rId117"/>
    <p:sldId id="670" r:id="rId118"/>
    <p:sldId id="596" r:id="rId119"/>
    <p:sldId id="391" r:id="rId120"/>
    <p:sldId id="695" r:id="rId121"/>
    <p:sldId id="392" r:id="rId122"/>
    <p:sldId id="685" r:id="rId123"/>
    <p:sldId id="686" r:id="rId124"/>
    <p:sldId id="684" r:id="rId125"/>
    <p:sldId id="687" r:id="rId126"/>
    <p:sldId id="688" r:id="rId127"/>
    <p:sldId id="614" r:id="rId128"/>
    <p:sldId id="689" r:id="rId129"/>
    <p:sldId id="690" r:id="rId130"/>
    <p:sldId id="691" r:id="rId131"/>
    <p:sldId id="692" r:id="rId132"/>
    <p:sldId id="693" r:id="rId133"/>
    <p:sldId id="694" r:id="rId134"/>
    <p:sldId id="396" r:id="rId135"/>
    <p:sldId id="397" r:id="rId136"/>
    <p:sldId id="398" r:id="rId137"/>
    <p:sldId id="394" r:id="rId138"/>
    <p:sldId id="395" r:id="rId139"/>
    <p:sldId id="399" r:id="rId140"/>
    <p:sldId id="551" r:id="rId141"/>
    <p:sldId id="552" r:id="rId142"/>
    <p:sldId id="682" r:id="rId143"/>
    <p:sldId id="673" r:id="rId144"/>
    <p:sldId id="555" r:id="rId145"/>
    <p:sldId id="556" r:id="rId146"/>
    <p:sldId id="557" r:id="rId147"/>
    <p:sldId id="615" r:id="rId148"/>
    <p:sldId id="616" r:id="rId149"/>
    <p:sldId id="558" r:id="rId150"/>
    <p:sldId id="619" r:id="rId151"/>
    <p:sldId id="621" r:id="rId152"/>
    <p:sldId id="559" r:id="rId153"/>
    <p:sldId id="674" r:id="rId154"/>
    <p:sldId id="400" r:id="rId155"/>
    <p:sldId id="401" r:id="rId156"/>
    <p:sldId id="676" r:id="rId157"/>
    <p:sldId id="540" r:id="rId158"/>
    <p:sldId id="631" r:id="rId159"/>
    <p:sldId id="632" r:id="rId160"/>
    <p:sldId id="634" r:id="rId161"/>
    <p:sldId id="636" r:id="rId162"/>
    <p:sldId id="635" r:id="rId163"/>
    <p:sldId id="545" r:id="rId164"/>
    <p:sldId id="402" r:id="rId165"/>
    <p:sldId id="403" r:id="rId166"/>
    <p:sldId id="404" r:id="rId167"/>
    <p:sldId id="405" r:id="rId168"/>
    <p:sldId id="406" r:id="rId169"/>
    <p:sldId id="407" r:id="rId170"/>
    <p:sldId id="408" r:id="rId171"/>
    <p:sldId id="409" r:id="rId172"/>
    <p:sldId id="410" r:id="rId173"/>
    <p:sldId id="411" r:id="rId174"/>
    <p:sldId id="546" r:id="rId175"/>
    <p:sldId id="697" r:id="rId176"/>
    <p:sldId id="414" r:id="rId177"/>
    <p:sldId id="415" r:id="rId178"/>
    <p:sldId id="416" r:id="rId179"/>
    <p:sldId id="418" r:id="rId180"/>
    <p:sldId id="419" r:id="rId181"/>
    <p:sldId id="420" r:id="rId182"/>
    <p:sldId id="417" r:id="rId183"/>
    <p:sldId id="421" r:id="rId184"/>
    <p:sldId id="425" r:id="rId185"/>
    <p:sldId id="424" r:id="rId186"/>
    <p:sldId id="426" r:id="rId187"/>
    <p:sldId id="427" r:id="rId188"/>
    <p:sldId id="428" r:id="rId189"/>
    <p:sldId id="429" r:id="rId190"/>
    <p:sldId id="430" r:id="rId191"/>
    <p:sldId id="431" r:id="rId192"/>
    <p:sldId id="432" r:id="rId193"/>
    <p:sldId id="433" r:id="rId194"/>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Pers" initials="AP" lastIdx="44" clrIdx="0">
    <p:extLst/>
  </p:cmAuthor>
  <p:cmAuthor id="2" name="Comarch Sa" initials="CS" lastIdx="2" clrIdx="1">
    <p:extLst/>
  </p:cmAuthor>
  <p:cmAuthor id="3" name="Mateusz Bernacki" initials="MB" lastIdx="30" clrIdx="2">
    <p:extLst/>
  </p:cmAuthor>
  <p:cmAuthor id="4" name="Radek" initials="R" lastIdx="67" clrIdx="3"/>
  <p:cmAuthor id="5" name="awnetkowska" initials="a" lastIdx="13"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BABA"/>
    <a:srgbClr val="CAD9D9"/>
    <a:srgbClr val="CDDBDB"/>
    <a:srgbClr val="26437E"/>
    <a:srgbClr val="069BDB"/>
    <a:srgbClr val="FFFFFF"/>
    <a:srgbClr val="72B42C"/>
    <a:srgbClr val="00A295"/>
    <a:srgbClr val="016394"/>
    <a:srgbClr val="009D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6238" autoAdjust="0"/>
  </p:normalViewPr>
  <p:slideViewPr>
    <p:cSldViewPr snapToGrid="0" snapToObjects="1">
      <p:cViewPr varScale="1">
        <p:scale>
          <a:sx n="140" d="100"/>
          <a:sy n="140" d="100"/>
        </p:scale>
        <p:origin x="126" y="300"/>
      </p:cViewPr>
      <p:guideLst>
        <p:guide orient="horz" pos="1620"/>
        <p:guide pos="2880"/>
      </p:guideLst>
    </p:cSldViewPr>
  </p:slideViewPr>
  <p:notesTextViewPr>
    <p:cViewPr>
      <p:scale>
        <a:sx n="3" d="2"/>
        <a:sy n="3" d="2"/>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handoutMaster" Target="handoutMasters/handoutMaster1.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commentAuthors" Target="commentAuthors.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202"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D4209-4E52-4C60-82C7-4C0CF8F00C1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6F8CB72-1450-48A6-86C3-88725BBC28CD}">
      <dgm:prSet phldrT="[Tekst]" custT="1"/>
      <dgm:spPr>
        <a:solidFill>
          <a:schemeClr val="tx1"/>
        </a:solidFill>
        <a:ln>
          <a:noFill/>
        </a:ln>
      </dgm:spPr>
      <dgm:t>
        <a:bodyPr bIns="108000" anchor="b" anchorCtr="1"/>
        <a:lstStyle/>
        <a:p>
          <a:r>
            <a:rPr lang="pl-PL" sz="1300" b="0" dirty="0">
              <a:effectLst/>
            </a:rPr>
            <a:t>BUSINESS ADMINISTRATION</a:t>
          </a:r>
          <a:endParaRPr lang="en-US" sz="1300" b="0" dirty="0">
            <a:effectLst/>
          </a:endParaRPr>
        </a:p>
      </dgm:t>
    </dgm:pt>
    <dgm:pt modelId="{8A5C803D-3460-4AC6-B736-6BE6478C0C42}" type="parTrans" cxnId="{C885DE46-2933-4516-A31A-572BA125BDC5}">
      <dgm:prSet/>
      <dgm:spPr/>
      <dgm:t>
        <a:bodyPr/>
        <a:lstStyle/>
        <a:p>
          <a:endParaRPr lang="en-US" sz="1400"/>
        </a:p>
      </dgm:t>
    </dgm:pt>
    <dgm:pt modelId="{CC219572-D690-4E53-A1F6-B95993DF315B}" type="sibTrans" cxnId="{C885DE46-2933-4516-A31A-572BA125BDC5}">
      <dgm:prSet/>
      <dgm:spPr/>
      <dgm:t>
        <a:bodyPr/>
        <a:lstStyle/>
        <a:p>
          <a:endParaRPr lang="en-US" sz="1400"/>
        </a:p>
      </dgm:t>
    </dgm:pt>
    <dgm:pt modelId="{1E4B97F0-1ED3-4772-865D-8D995FF7FAC5}">
      <dgm:prSet phldrT="[Tekst]" custT="1"/>
      <dgm:spPr>
        <a:ln>
          <a:noFill/>
        </a:ln>
      </dgm:spPr>
      <dgm:t>
        <a:bodyPr bIns="108000" anchor="b" anchorCtr="1"/>
        <a:lstStyle/>
        <a:p>
          <a:r>
            <a:rPr lang="pl-PL" sz="1300" b="0" dirty="0">
              <a:effectLst/>
            </a:rPr>
            <a:t>CONTACT </a:t>
          </a:r>
          <a:br>
            <a:rPr lang="pl-PL" sz="1300" b="0" dirty="0">
              <a:effectLst/>
            </a:rPr>
          </a:br>
          <a:r>
            <a:rPr lang="pl-PL" sz="1300" b="0" dirty="0">
              <a:effectLst/>
            </a:rPr>
            <a:t>CENTER</a:t>
          </a:r>
          <a:endParaRPr lang="en-US" sz="1300" b="0" dirty="0">
            <a:effectLst/>
          </a:endParaRPr>
        </a:p>
      </dgm:t>
    </dgm:pt>
    <dgm:pt modelId="{9D4F89A1-708D-4DDA-B84E-08C1E43D79A6}" type="parTrans" cxnId="{839CA30E-CEF3-4A13-A046-51BD4923F589}">
      <dgm:prSet/>
      <dgm:spPr/>
      <dgm:t>
        <a:bodyPr/>
        <a:lstStyle/>
        <a:p>
          <a:endParaRPr lang="en-US" sz="1400"/>
        </a:p>
      </dgm:t>
    </dgm:pt>
    <dgm:pt modelId="{9FDB0772-B169-43BA-A652-98B948DCAB9B}" type="sibTrans" cxnId="{839CA30E-CEF3-4A13-A046-51BD4923F589}">
      <dgm:prSet/>
      <dgm:spPr/>
      <dgm:t>
        <a:bodyPr/>
        <a:lstStyle/>
        <a:p>
          <a:endParaRPr lang="en-US" sz="1400"/>
        </a:p>
      </dgm:t>
    </dgm:pt>
    <dgm:pt modelId="{F3331557-9506-4BCC-A9A5-5643085A6C90}">
      <dgm:prSet phldrT="[Tekst]" custT="1"/>
      <dgm:spPr>
        <a:solidFill>
          <a:schemeClr val="accent2"/>
        </a:solidFill>
        <a:ln>
          <a:noFill/>
        </a:ln>
      </dgm:spPr>
      <dgm:t>
        <a:bodyPr bIns="108000" anchor="b" anchorCtr="1"/>
        <a:lstStyle/>
        <a:p>
          <a:r>
            <a:rPr lang="pl-PL" sz="1300" b="0" dirty="0">
              <a:effectLst/>
            </a:rPr>
            <a:t>MEMBER </a:t>
          </a:r>
          <a:br>
            <a:rPr lang="pl-PL" sz="1300" b="0" dirty="0">
              <a:effectLst/>
            </a:rPr>
          </a:br>
          <a:r>
            <a:rPr lang="pl-PL" sz="1300" b="0" dirty="0">
              <a:effectLst/>
            </a:rPr>
            <a:t>PORTAL</a:t>
          </a:r>
          <a:endParaRPr lang="en-US" sz="1300" b="0" dirty="0">
            <a:effectLst/>
          </a:endParaRPr>
        </a:p>
      </dgm:t>
    </dgm:pt>
    <dgm:pt modelId="{CB60A680-9D04-4FC5-8BD4-997EAD02E08C}" type="parTrans" cxnId="{F1DDB7FD-4DD9-4E25-8467-81F6BCF33083}">
      <dgm:prSet/>
      <dgm:spPr/>
      <dgm:t>
        <a:bodyPr/>
        <a:lstStyle/>
        <a:p>
          <a:endParaRPr lang="en-US" sz="1400"/>
        </a:p>
      </dgm:t>
    </dgm:pt>
    <dgm:pt modelId="{003F9223-8419-4EF8-8916-5C40A4392372}" type="sibTrans" cxnId="{F1DDB7FD-4DD9-4E25-8467-81F6BCF33083}">
      <dgm:prSet/>
      <dgm:spPr/>
      <dgm:t>
        <a:bodyPr/>
        <a:lstStyle/>
        <a:p>
          <a:endParaRPr lang="en-US" sz="1400"/>
        </a:p>
      </dgm:t>
    </dgm:pt>
    <dgm:pt modelId="{CFD1D5F1-BE9F-481F-AAD5-8F3F2F465D8C}">
      <dgm:prSet phldrT="[Tekst]" custT="1"/>
      <dgm:spPr>
        <a:ln>
          <a:noFill/>
        </a:ln>
      </dgm:spPr>
      <dgm:t>
        <a:bodyPr bIns="108000" anchor="b" anchorCtr="1"/>
        <a:lstStyle/>
        <a:p>
          <a:r>
            <a:rPr lang="pl-PL" sz="1300" b="0" dirty="0">
              <a:effectLst/>
            </a:rPr>
            <a:t>MOBILE </a:t>
          </a:r>
          <a:br>
            <a:rPr lang="pl-PL" sz="1300" b="0" dirty="0">
              <a:effectLst/>
            </a:rPr>
          </a:br>
          <a:r>
            <a:rPr lang="pl-PL" sz="1300" b="0" dirty="0">
              <a:effectLst/>
            </a:rPr>
            <a:t>APPLICATION</a:t>
          </a:r>
          <a:endParaRPr lang="en-US" sz="1300" b="0" dirty="0">
            <a:effectLst/>
          </a:endParaRPr>
        </a:p>
      </dgm:t>
    </dgm:pt>
    <dgm:pt modelId="{433FDC82-7698-4F17-86C4-10314BF65230}" type="parTrans" cxnId="{2D507FFA-6A75-472B-945F-503FE2C51A4A}">
      <dgm:prSet/>
      <dgm:spPr/>
      <dgm:t>
        <a:bodyPr/>
        <a:lstStyle/>
        <a:p>
          <a:endParaRPr lang="en-US" sz="1400"/>
        </a:p>
      </dgm:t>
    </dgm:pt>
    <dgm:pt modelId="{3F6A69F1-839D-40A2-8848-78657C31DC8D}" type="sibTrans" cxnId="{2D507FFA-6A75-472B-945F-503FE2C51A4A}">
      <dgm:prSet/>
      <dgm:spPr/>
      <dgm:t>
        <a:bodyPr/>
        <a:lstStyle/>
        <a:p>
          <a:endParaRPr lang="en-US" sz="1400"/>
        </a:p>
      </dgm:t>
    </dgm:pt>
    <dgm:pt modelId="{37DBB8DD-7CB2-4C60-8B56-029654890DAB}">
      <dgm:prSet phldrT="[Tekst]" custT="1"/>
      <dgm:spPr>
        <a:ln>
          <a:noFill/>
        </a:ln>
      </dgm:spPr>
      <dgm:t>
        <a:bodyPr bIns="108000" anchor="b" anchorCtr="1"/>
        <a:lstStyle/>
        <a:p>
          <a:r>
            <a:rPr lang="pl-PL" sz="1300" b="0" dirty="0">
              <a:effectLst/>
            </a:rPr>
            <a:t>BUSINESS TO PARTNER</a:t>
          </a:r>
          <a:endParaRPr lang="en-US" sz="1300" b="0" dirty="0">
            <a:effectLst/>
          </a:endParaRPr>
        </a:p>
      </dgm:t>
    </dgm:pt>
    <dgm:pt modelId="{0F57F52B-994B-4AD7-819F-A20EF254F72E}" type="parTrans" cxnId="{334D2642-D4F2-468D-818A-B09CDAE9A687}">
      <dgm:prSet/>
      <dgm:spPr/>
      <dgm:t>
        <a:bodyPr/>
        <a:lstStyle/>
        <a:p>
          <a:endParaRPr lang="en-US" sz="1400"/>
        </a:p>
      </dgm:t>
    </dgm:pt>
    <dgm:pt modelId="{2C80C1D3-2D32-4BFF-A06C-4926EDF8C8ED}" type="sibTrans" cxnId="{334D2642-D4F2-468D-818A-B09CDAE9A687}">
      <dgm:prSet/>
      <dgm:spPr/>
      <dgm:t>
        <a:bodyPr/>
        <a:lstStyle/>
        <a:p>
          <a:endParaRPr lang="en-US" sz="1400"/>
        </a:p>
      </dgm:t>
    </dgm:pt>
    <dgm:pt modelId="{0153874A-737C-43A3-AC31-C4D0FBCE94EC}">
      <dgm:prSet phldrT="[Tekst]" custT="1"/>
      <dgm:spPr>
        <a:ln>
          <a:noFill/>
        </a:ln>
      </dgm:spPr>
      <dgm:t>
        <a:bodyPr bIns="108000" anchor="b" anchorCtr="1"/>
        <a:lstStyle/>
        <a:p>
          <a:r>
            <a:rPr lang="pl-PL" sz="1300" b="0" dirty="0">
              <a:effectLst/>
            </a:rPr>
            <a:t>DATA </a:t>
          </a:r>
          <a:br>
            <a:rPr lang="pl-PL" sz="1300" b="0" dirty="0">
              <a:effectLst/>
            </a:rPr>
          </a:br>
          <a:r>
            <a:rPr lang="pl-PL" sz="1300" b="0" dirty="0">
              <a:effectLst/>
            </a:rPr>
            <a:t>HUB</a:t>
          </a:r>
          <a:endParaRPr lang="en-US" sz="1300" b="0" dirty="0">
            <a:effectLst/>
          </a:endParaRPr>
        </a:p>
      </dgm:t>
    </dgm:pt>
    <dgm:pt modelId="{7CBF67FD-8769-4EA0-A54A-518EA4197354}" type="parTrans" cxnId="{CAB78E46-3A27-45D0-A246-35F4F545FA05}">
      <dgm:prSet/>
      <dgm:spPr/>
      <dgm:t>
        <a:bodyPr/>
        <a:lstStyle/>
        <a:p>
          <a:endParaRPr lang="en-US" sz="1400"/>
        </a:p>
      </dgm:t>
    </dgm:pt>
    <dgm:pt modelId="{014619FA-FD24-48D5-A470-FED67003F0BD}" type="sibTrans" cxnId="{CAB78E46-3A27-45D0-A246-35F4F545FA05}">
      <dgm:prSet/>
      <dgm:spPr/>
      <dgm:t>
        <a:bodyPr/>
        <a:lstStyle/>
        <a:p>
          <a:endParaRPr lang="en-US" sz="1400"/>
        </a:p>
      </dgm:t>
    </dgm:pt>
    <dgm:pt modelId="{AB25CC20-4EEC-4807-8B3C-244A89229981}">
      <dgm:prSet phldrT="[Tekst]" custT="1"/>
      <dgm:spPr>
        <a:solidFill>
          <a:schemeClr val="accent6"/>
        </a:solidFill>
        <a:ln>
          <a:noFill/>
        </a:ln>
      </dgm:spPr>
      <dgm:t>
        <a:bodyPr bIns="108000" anchor="b" anchorCtr="1"/>
        <a:lstStyle/>
        <a:p>
          <a:r>
            <a:rPr lang="pl-PL" sz="1300" b="0" dirty="0">
              <a:effectLst/>
            </a:rPr>
            <a:t>LOGISTIC </a:t>
          </a:r>
          <a:br>
            <a:rPr lang="pl-PL" sz="1300" b="0" dirty="0">
              <a:effectLst/>
            </a:rPr>
          </a:br>
          <a:r>
            <a:rPr lang="pl-PL" sz="1300" b="0" dirty="0">
              <a:effectLst/>
            </a:rPr>
            <a:t>MODULE</a:t>
          </a:r>
          <a:endParaRPr lang="en-US" sz="1300" b="0" dirty="0">
            <a:effectLst/>
          </a:endParaRPr>
        </a:p>
      </dgm:t>
    </dgm:pt>
    <dgm:pt modelId="{DA39ED95-2C68-4741-B287-E21ADDB3ED22}" type="parTrans" cxnId="{FBBC9359-03EF-424B-8DD5-E9F21123B8C1}">
      <dgm:prSet/>
      <dgm:spPr/>
      <dgm:t>
        <a:bodyPr/>
        <a:lstStyle/>
        <a:p>
          <a:endParaRPr lang="en-US" sz="1400"/>
        </a:p>
      </dgm:t>
    </dgm:pt>
    <dgm:pt modelId="{8F871727-4031-47CA-BCC2-4BA0335CD77C}" type="sibTrans" cxnId="{FBBC9359-03EF-424B-8DD5-E9F21123B8C1}">
      <dgm:prSet/>
      <dgm:spPr/>
      <dgm:t>
        <a:bodyPr/>
        <a:lstStyle/>
        <a:p>
          <a:endParaRPr lang="en-US" sz="1400"/>
        </a:p>
      </dgm:t>
    </dgm:pt>
    <dgm:pt modelId="{93A52B5F-0919-4AAD-B83E-9B0EF7DAC533}">
      <dgm:prSet phldrT="[Tekst]" custT="1"/>
      <dgm:spPr>
        <a:solidFill>
          <a:schemeClr val="accent4"/>
        </a:solidFill>
        <a:ln>
          <a:noFill/>
        </a:ln>
      </dgm:spPr>
      <dgm:t>
        <a:bodyPr bIns="108000" anchor="b" anchorCtr="1"/>
        <a:lstStyle/>
        <a:p>
          <a:r>
            <a:rPr lang="pl-PL" sz="1300" b="0" dirty="0">
              <a:effectLst/>
            </a:rPr>
            <a:t>IN-STORE APPLICATION</a:t>
          </a:r>
          <a:endParaRPr lang="en-US" sz="1300" b="0" dirty="0">
            <a:effectLst/>
          </a:endParaRPr>
        </a:p>
      </dgm:t>
    </dgm:pt>
    <dgm:pt modelId="{ECB9F8ED-0A84-4A2A-937C-CCEC35F162AA}" type="parTrans" cxnId="{B4A48EAF-86A8-4769-AFD5-400698EE2A65}">
      <dgm:prSet/>
      <dgm:spPr/>
      <dgm:t>
        <a:bodyPr/>
        <a:lstStyle/>
        <a:p>
          <a:endParaRPr lang="en-US" sz="1400"/>
        </a:p>
      </dgm:t>
    </dgm:pt>
    <dgm:pt modelId="{4F6197F9-DF14-4ED1-8E88-74C6C30904D1}" type="sibTrans" cxnId="{B4A48EAF-86A8-4769-AFD5-400698EE2A65}">
      <dgm:prSet/>
      <dgm:spPr/>
      <dgm:t>
        <a:bodyPr/>
        <a:lstStyle/>
        <a:p>
          <a:endParaRPr lang="en-US" sz="1400"/>
        </a:p>
      </dgm:t>
    </dgm:pt>
    <dgm:pt modelId="{7195EDDE-6250-411B-B4FE-63D3785C558F}" type="pres">
      <dgm:prSet presAssocID="{478D4209-4E52-4C60-82C7-4C0CF8F00C12}" presName="diagram" presStyleCnt="0">
        <dgm:presLayoutVars>
          <dgm:dir/>
          <dgm:resizeHandles val="exact"/>
        </dgm:presLayoutVars>
      </dgm:prSet>
      <dgm:spPr/>
    </dgm:pt>
    <dgm:pt modelId="{B0FB0329-0A66-431F-ADE0-B0B3B49DDBB9}" type="pres">
      <dgm:prSet presAssocID="{56F8CB72-1450-48A6-86C3-88725BBC28CD}" presName="node" presStyleLbl="node1" presStyleIdx="0" presStyleCnt="8" custScaleX="148563" custScaleY="188277">
        <dgm:presLayoutVars>
          <dgm:bulletEnabled val="1"/>
        </dgm:presLayoutVars>
      </dgm:prSet>
      <dgm:spPr/>
    </dgm:pt>
    <dgm:pt modelId="{7452B432-F5DF-479A-843B-CDFBC3B108CF}" type="pres">
      <dgm:prSet presAssocID="{CC219572-D690-4E53-A1F6-B95993DF315B}" presName="sibTrans" presStyleCnt="0"/>
      <dgm:spPr/>
    </dgm:pt>
    <dgm:pt modelId="{6744190E-A03C-4363-9C6E-A5A5BDB9D9A4}" type="pres">
      <dgm:prSet presAssocID="{1E4B97F0-1ED3-4772-865D-8D995FF7FAC5}" presName="node" presStyleLbl="node1" presStyleIdx="1" presStyleCnt="8" custScaleX="148563" custScaleY="188277">
        <dgm:presLayoutVars>
          <dgm:bulletEnabled val="1"/>
        </dgm:presLayoutVars>
      </dgm:prSet>
      <dgm:spPr/>
    </dgm:pt>
    <dgm:pt modelId="{1BDB6C5A-B0AE-45B4-90F2-02F42A2BC4DC}" type="pres">
      <dgm:prSet presAssocID="{9FDB0772-B169-43BA-A652-98B948DCAB9B}" presName="sibTrans" presStyleCnt="0"/>
      <dgm:spPr/>
    </dgm:pt>
    <dgm:pt modelId="{60579473-EC53-4CAC-A88B-F1B78DA6861B}" type="pres">
      <dgm:prSet presAssocID="{F3331557-9506-4BCC-A9A5-5643085A6C90}" presName="node" presStyleLbl="node1" presStyleIdx="2" presStyleCnt="8" custScaleX="148563" custScaleY="188277">
        <dgm:presLayoutVars>
          <dgm:bulletEnabled val="1"/>
        </dgm:presLayoutVars>
      </dgm:prSet>
      <dgm:spPr/>
    </dgm:pt>
    <dgm:pt modelId="{A792F0AF-16DC-431A-B871-7D5A16C5942D}" type="pres">
      <dgm:prSet presAssocID="{003F9223-8419-4EF8-8916-5C40A4392372}" presName="sibTrans" presStyleCnt="0"/>
      <dgm:spPr/>
    </dgm:pt>
    <dgm:pt modelId="{7D4BF8AE-E14A-4494-9CE4-16F422F41AE2}" type="pres">
      <dgm:prSet presAssocID="{CFD1D5F1-BE9F-481F-AAD5-8F3F2F465D8C}" presName="node" presStyleLbl="node1" presStyleIdx="3" presStyleCnt="8" custScaleX="148563" custScaleY="188277">
        <dgm:presLayoutVars>
          <dgm:bulletEnabled val="1"/>
        </dgm:presLayoutVars>
      </dgm:prSet>
      <dgm:spPr/>
    </dgm:pt>
    <dgm:pt modelId="{60F10149-C6B5-4570-ACD4-EDC8388C22DF}" type="pres">
      <dgm:prSet presAssocID="{3F6A69F1-839D-40A2-8848-78657C31DC8D}" presName="sibTrans" presStyleCnt="0"/>
      <dgm:spPr/>
    </dgm:pt>
    <dgm:pt modelId="{F7DD14BB-C119-47EB-9E92-5A72A78C77E4}" type="pres">
      <dgm:prSet presAssocID="{37DBB8DD-7CB2-4C60-8B56-029654890DAB}" presName="node" presStyleLbl="node1" presStyleIdx="4" presStyleCnt="8" custScaleX="148563" custScaleY="188277">
        <dgm:presLayoutVars>
          <dgm:bulletEnabled val="1"/>
        </dgm:presLayoutVars>
      </dgm:prSet>
      <dgm:spPr/>
    </dgm:pt>
    <dgm:pt modelId="{2640C5A4-0C9C-46B8-BC8F-04E6D27C870E}" type="pres">
      <dgm:prSet presAssocID="{2C80C1D3-2D32-4BFF-A06C-4926EDF8C8ED}" presName="sibTrans" presStyleCnt="0"/>
      <dgm:spPr/>
    </dgm:pt>
    <dgm:pt modelId="{FF50B2C7-3EC5-4B47-ACEA-AB1E1F2DFDF0}" type="pres">
      <dgm:prSet presAssocID="{0153874A-737C-43A3-AC31-C4D0FBCE94EC}" presName="node" presStyleLbl="node1" presStyleIdx="5" presStyleCnt="8" custScaleX="148563" custScaleY="188277">
        <dgm:presLayoutVars>
          <dgm:bulletEnabled val="1"/>
        </dgm:presLayoutVars>
      </dgm:prSet>
      <dgm:spPr/>
    </dgm:pt>
    <dgm:pt modelId="{02E22042-D8C2-4A4B-8CE8-F7640D02CBEB}" type="pres">
      <dgm:prSet presAssocID="{014619FA-FD24-48D5-A470-FED67003F0BD}" presName="sibTrans" presStyleCnt="0"/>
      <dgm:spPr/>
    </dgm:pt>
    <dgm:pt modelId="{F9B460D5-414C-42F5-A75E-BC54DFEE66E4}" type="pres">
      <dgm:prSet presAssocID="{AB25CC20-4EEC-4807-8B3C-244A89229981}" presName="node" presStyleLbl="node1" presStyleIdx="6" presStyleCnt="8" custScaleX="148563" custScaleY="188277">
        <dgm:presLayoutVars>
          <dgm:bulletEnabled val="1"/>
        </dgm:presLayoutVars>
      </dgm:prSet>
      <dgm:spPr/>
    </dgm:pt>
    <dgm:pt modelId="{B1D82F44-0AC1-4546-81E3-1D6E95AD1181}" type="pres">
      <dgm:prSet presAssocID="{8F871727-4031-47CA-BCC2-4BA0335CD77C}" presName="sibTrans" presStyleCnt="0"/>
      <dgm:spPr/>
    </dgm:pt>
    <dgm:pt modelId="{D672702F-C76D-4E59-B6F2-6EA60294C4AB}" type="pres">
      <dgm:prSet presAssocID="{93A52B5F-0919-4AAD-B83E-9B0EF7DAC533}" presName="node" presStyleLbl="node1" presStyleIdx="7" presStyleCnt="8" custScaleX="148563" custScaleY="188277">
        <dgm:presLayoutVars>
          <dgm:bulletEnabled val="1"/>
        </dgm:presLayoutVars>
      </dgm:prSet>
      <dgm:spPr/>
    </dgm:pt>
  </dgm:ptLst>
  <dgm:cxnLst>
    <dgm:cxn modelId="{EA793708-096A-4BE2-ABE0-33375FCF00D1}" type="presOf" srcId="{1E4B97F0-1ED3-4772-865D-8D995FF7FAC5}" destId="{6744190E-A03C-4363-9C6E-A5A5BDB9D9A4}" srcOrd="0" destOrd="0" presId="urn:microsoft.com/office/officeart/2005/8/layout/default"/>
    <dgm:cxn modelId="{839CA30E-CEF3-4A13-A046-51BD4923F589}" srcId="{478D4209-4E52-4C60-82C7-4C0CF8F00C12}" destId="{1E4B97F0-1ED3-4772-865D-8D995FF7FAC5}" srcOrd="1" destOrd="0" parTransId="{9D4F89A1-708D-4DDA-B84E-08C1E43D79A6}" sibTransId="{9FDB0772-B169-43BA-A652-98B948DCAB9B}"/>
    <dgm:cxn modelId="{0B58FD0F-B838-4941-8671-E39D3CC634D0}" type="presOf" srcId="{F3331557-9506-4BCC-A9A5-5643085A6C90}" destId="{60579473-EC53-4CAC-A88B-F1B78DA6861B}" srcOrd="0" destOrd="0" presId="urn:microsoft.com/office/officeart/2005/8/layout/default"/>
    <dgm:cxn modelId="{13711C30-EE92-4017-BBDB-D28E61DCFA2A}" type="presOf" srcId="{CFD1D5F1-BE9F-481F-AAD5-8F3F2F465D8C}" destId="{7D4BF8AE-E14A-4494-9CE4-16F422F41AE2}" srcOrd="0" destOrd="0" presId="urn:microsoft.com/office/officeart/2005/8/layout/default"/>
    <dgm:cxn modelId="{334D2642-D4F2-468D-818A-B09CDAE9A687}" srcId="{478D4209-4E52-4C60-82C7-4C0CF8F00C12}" destId="{37DBB8DD-7CB2-4C60-8B56-029654890DAB}" srcOrd="4" destOrd="0" parTransId="{0F57F52B-994B-4AD7-819F-A20EF254F72E}" sibTransId="{2C80C1D3-2D32-4BFF-A06C-4926EDF8C8ED}"/>
    <dgm:cxn modelId="{9ACE3345-FBED-4687-BA3E-545205832CDB}" type="presOf" srcId="{0153874A-737C-43A3-AC31-C4D0FBCE94EC}" destId="{FF50B2C7-3EC5-4B47-ACEA-AB1E1F2DFDF0}" srcOrd="0" destOrd="0" presId="urn:microsoft.com/office/officeart/2005/8/layout/default"/>
    <dgm:cxn modelId="{CAB78E46-3A27-45D0-A246-35F4F545FA05}" srcId="{478D4209-4E52-4C60-82C7-4C0CF8F00C12}" destId="{0153874A-737C-43A3-AC31-C4D0FBCE94EC}" srcOrd="5" destOrd="0" parTransId="{7CBF67FD-8769-4EA0-A54A-518EA4197354}" sibTransId="{014619FA-FD24-48D5-A470-FED67003F0BD}"/>
    <dgm:cxn modelId="{C885DE46-2933-4516-A31A-572BA125BDC5}" srcId="{478D4209-4E52-4C60-82C7-4C0CF8F00C12}" destId="{56F8CB72-1450-48A6-86C3-88725BBC28CD}" srcOrd="0" destOrd="0" parTransId="{8A5C803D-3460-4AC6-B736-6BE6478C0C42}" sibTransId="{CC219572-D690-4E53-A1F6-B95993DF315B}"/>
    <dgm:cxn modelId="{FBBC9359-03EF-424B-8DD5-E9F21123B8C1}" srcId="{478D4209-4E52-4C60-82C7-4C0CF8F00C12}" destId="{AB25CC20-4EEC-4807-8B3C-244A89229981}" srcOrd="6" destOrd="0" parTransId="{DA39ED95-2C68-4741-B287-E21ADDB3ED22}" sibTransId="{8F871727-4031-47CA-BCC2-4BA0335CD77C}"/>
    <dgm:cxn modelId="{BC77E385-26B1-4748-9C0B-6D22FAA3D083}" type="presOf" srcId="{AB25CC20-4EEC-4807-8B3C-244A89229981}" destId="{F9B460D5-414C-42F5-A75E-BC54DFEE66E4}" srcOrd="0" destOrd="0" presId="urn:microsoft.com/office/officeart/2005/8/layout/default"/>
    <dgm:cxn modelId="{B4A48EAF-86A8-4769-AFD5-400698EE2A65}" srcId="{478D4209-4E52-4C60-82C7-4C0CF8F00C12}" destId="{93A52B5F-0919-4AAD-B83E-9B0EF7DAC533}" srcOrd="7" destOrd="0" parTransId="{ECB9F8ED-0A84-4A2A-937C-CCEC35F162AA}" sibTransId="{4F6197F9-DF14-4ED1-8E88-74C6C30904D1}"/>
    <dgm:cxn modelId="{D3C357B7-B9BE-45C4-91A2-A7BB31AF8F67}" type="presOf" srcId="{37DBB8DD-7CB2-4C60-8B56-029654890DAB}" destId="{F7DD14BB-C119-47EB-9E92-5A72A78C77E4}" srcOrd="0" destOrd="0" presId="urn:microsoft.com/office/officeart/2005/8/layout/default"/>
    <dgm:cxn modelId="{B46117C6-91FF-42E4-A0A1-176C04122DE4}" type="presOf" srcId="{56F8CB72-1450-48A6-86C3-88725BBC28CD}" destId="{B0FB0329-0A66-431F-ADE0-B0B3B49DDBB9}" srcOrd="0" destOrd="0" presId="urn:microsoft.com/office/officeart/2005/8/layout/default"/>
    <dgm:cxn modelId="{FC861FF6-0E3D-451F-B0B1-6D3ECE45A2A1}" type="presOf" srcId="{478D4209-4E52-4C60-82C7-4C0CF8F00C12}" destId="{7195EDDE-6250-411B-B4FE-63D3785C558F}" srcOrd="0" destOrd="0" presId="urn:microsoft.com/office/officeart/2005/8/layout/default"/>
    <dgm:cxn modelId="{2D507FFA-6A75-472B-945F-503FE2C51A4A}" srcId="{478D4209-4E52-4C60-82C7-4C0CF8F00C12}" destId="{CFD1D5F1-BE9F-481F-AAD5-8F3F2F465D8C}" srcOrd="3" destOrd="0" parTransId="{433FDC82-7698-4F17-86C4-10314BF65230}" sibTransId="{3F6A69F1-839D-40A2-8848-78657C31DC8D}"/>
    <dgm:cxn modelId="{F1DDB7FD-4DD9-4E25-8467-81F6BCF33083}" srcId="{478D4209-4E52-4C60-82C7-4C0CF8F00C12}" destId="{F3331557-9506-4BCC-A9A5-5643085A6C90}" srcOrd="2" destOrd="0" parTransId="{CB60A680-9D04-4FC5-8BD4-997EAD02E08C}" sibTransId="{003F9223-8419-4EF8-8916-5C40A4392372}"/>
    <dgm:cxn modelId="{B287FDFD-BD5C-498B-AA78-5D5E14201863}" type="presOf" srcId="{93A52B5F-0919-4AAD-B83E-9B0EF7DAC533}" destId="{D672702F-C76D-4E59-B6F2-6EA60294C4AB}" srcOrd="0" destOrd="0" presId="urn:microsoft.com/office/officeart/2005/8/layout/default"/>
    <dgm:cxn modelId="{52FF0953-07E7-468F-9EDA-928A69C4EFF1}" type="presParOf" srcId="{7195EDDE-6250-411B-B4FE-63D3785C558F}" destId="{B0FB0329-0A66-431F-ADE0-B0B3B49DDBB9}" srcOrd="0" destOrd="0" presId="urn:microsoft.com/office/officeart/2005/8/layout/default"/>
    <dgm:cxn modelId="{CAA96BD4-D9FA-4F79-BE17-E9A527370AD8}" type="presParOf" srcId="{7195EDDE-6250-411B-B4FE-63D3785C558F}" destId="{7452B432-F5DF-479A-843B-CDFBC3B108CF}" srcOrd="1" destOrd="0" presId="urn:microsoft.com/office/officeart/2005/8/layout/default"/>
    <dgm:cxn modelId="{B3B43717-AA0B-4FD3-898F-05F3A6D434DF}" type="presParOf" srcId="{7195EDDE-6250-411B-B4FE-63D3785C558F}" destId="{6744190E-A03C-4363-9C6E-A5A5BDB9D9A4}" srcOrd="2" destOrd="0" presId="urn:microsoft.com/office/officeart/2005/8/layout/default"/>
    <dgm:cxn modelId="{CC4D65A1-D27B-4B07-A06C-DEB13CE50159}" type="presParOf" srcId="{7195EDDE-6250-411B-B4FE-63D3785C558F}" destId="{1BDB6C5A-B0AE-45B4-90F2-02F42A2BC4DC}" srcOrd="3" destOrd="0" presId="urn:microsoft.com/office/officeart/2005/8/layout/default"/>
    <dgm:cxn modelId="{4A298339-BB66-42DA-ADDE-B276B62840CE}" type="presParOf" srcId="{7195EDDE-6250-411B-B4FE-63D3785C558F}" destId="{60579473-EC53-4CAC-A88B-F1B78DA6861B}" srcOrd="4" destOrd="0" presId="urn:microsoft.com/office/officeart/2005/8/layout/default"/>
    <dgm:cxn modelId="{81E17235-5392-4E81-91D1-EF7443A0D840}" type="presParOf" srcId="{7195EDDE-6250-411B-B4FE-63D3785C558F}" destId="{A792F0AF-16DC-431A-B871-7D5A16C5942D}" srcOrd="5" destOrd="0" presId="urn:microsoft.com/office/officeart/2005/8/layout/default"/>
    <dgm:cxn modelId="{F2B86392-ADF1-4DE6-A5B7-1FD04EAADF87}" type="presParOf" srcId="{7195EDDE-6250-411B-B4FE-63D3785C558F}" destId="{7D4BF8AE-E14A-4494-9CE4-16F422F41AE2}" srcOrd="6" destOrd="0" presId="urn:microsoft.com/office/officeart/2005/8/layout/default"/>
    <dgm:cxn modelId="{AC54FAFA-79C9-4224-9B3E-E02B88D7B655}" type="presParOf" srcId="{7195EDDE-6250-411B-B4FE-63D3785C558F}" destId="{60F10149-C6B5-4570-ACD4-EDC8388C22DF}" srcOrd="7" destOrd="0" presId="urn:microsoft.com/office/officeart/2005/8/layout/default"/>
    <dgm:cxn modelId="{1B56BE03-5EE2-4651-95F3-10A142FD1CCE}" type="presParOf" srcId="{7195EDDE-6250-411B-B4FE-63D3785C558F}" destId="{F7DD14BB-C119-47EB-9E92-5A72A78C77E4}" srcOrd="8" destOrd="0" presId="urn:microsoft.com/office/officeart/2005/8/layout/default"/>
    <dgm:cxn modelId="{623C7A03-598D-4C00-B3E5-029E306C6A61}" type="presParOf" srcId="{7195EDDE-6250-411B-B4FE-63D3785C558F}" destId="{2640C5A4-0C9C-46B8-BC8F-04E6D27C870E}" srcOrd="9" destOrd="0" presId="urn:microsoft.com/office/officeart/2005/8/layout/default"/>
    <dgm:cxn modelId="{8F476051-EDBF-43FB-9756-C39C884A5BAD}" type="presParOf" srcId="{7195EDDE-6250-411B-B4FE-63D3785C558F}" destId="{FF50B2C7-3EC5-4B47-ACEA-AB1E1F2DFDF0}" srcOrd="10" destOrd="0" presId="urn:microsoft.com/office/officeart/2005/8/layout/default"/>
    <dgm:cxn modelId="{85DE5067-E3C4-485E-985E-BAFBE256CBAE}" type="presParOf" srcId="{7195EDDE-6250-411B-B4FE-63D3785C558F}" destId="{02E22042-D8C2-4A4B-8CE8-F7640D02CBEB}" srcOrd="11" destOrd="0" presId="urn:microsoft.com/office/officeart/2005/8/layout/default"/>
    <dgm:cxn modelId="{F3A35C43-8031-463B-9135-AF356FE50A12}" type="presParOf" srcId="{7195EDDE-6250-411B-B4FE-63D3785C558F}" destId="{F9B460D5-414C-42F5-A75E-BC54DFEE66E4}" srcOrd="12" destOrd="0" presId="urn:microsoft.com/office/officeart/2005/8/layout/default"/>
    <dgm:cxn modelId="{A78E3087-4BF4-4194-80C8-D97FA5D00DDE}" type="presParOf" srcId="{7195EDDE-6250-411B-B4FE-63D3785C558F}" destId="{B1D82F44-0AC1-4546-81E3-1D6E95AD1181}" srcOrd="13" destOrd="0" presId="urn:microsoft.com/office/officeart/2005/8/layout/default"/>
    <dgm:cxn modelId="{75DEB844-E02E-4510-A3BC-161777982A17}" type="presParOf" srcId="{7195EDDE-6250-411B-B4FE-63D3785C558F}" destId="{D672702F-C76D-4E59-B6F2-6EA60294C4A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8D4209-4E52-4C60-82C7-4C0CF8F00C1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6F8CB72-1450-48A6-86C3-88725BBC28CD}">
      <dgm:prSet phldrT="[Tekst]" custT="1"/>
      <dgm:spPr>
        <a:solidFill>
          <a:schemeClr val="tx1"/>
        </a:solidFill>
        <a:ln>
          <a:noFill/>
        </a:ln>
      </dgm:spPr>
      <dgm:t>
        <a:bodyPr bIns="108000" anchor="b" anchorCtr="1"/>
        <a:lstStyle/>
        <a:p>
          <a:r>
            <a:rPr lang="pl-PL" sz="1300" b="0" dirty="0">
              <a:effectLst/>
            </a:rPr>
            <a:t>BUSINESS ADMINISTRATION</a:t>
          </a:r>
          <a:endParaRPr lang="en-US" sz="1300" b="0" dirty="0">
            <a:effectLst/>
          </a:endParaRPr>
        </a:p>
      </dgm:t>
    </dgm:pt>
    <dgm:pt modelId="{8A5C803D-3460-4AC6-B736-6BE6478C0C42}" type="parTrans" cxnId="{C885DE46-2933-4516-A31A-572BA125BDC5}">
      <dgm:prSet/>
      <dgm:spPr/>
      <dgm:t>
        <a:bodyPr/>
        <a:lstStyle/>
        <a:p>
          <a:endParaRPr lang="en-US" sz="1400"/>
        </a:p>
      </dgm:t>
    </dgm:pt>
    <dgm:pt modelId="{CC219572-D690-4E53-A1F6-B95993DF315B}" type="sibTrans" cxnId="{C885DE46-2933-4516-A31A-572BA125BDC5}">
      <dgm:prSet/>
      <dgm:spPr/>
      <dgm:t>
        <a:bodyPr/>
        <a:lstStyle/>
        <a:p>
          <a:endParaRPr lang="en-US" sz="1400"/>
        </a:p>
      </dgm:t>
    </dgm:pt>
    <dgm:pt modelId="{1E4B97F0-1ED3-4772-865D-8D995FF7FAC5}">
      <dgm:prSet phldrT="[Tekst]" custT="1"/>
      <dgm:spPr>
        <a:solidFill>
          <a:srgbClr val="C5C5C5"/>
        </a:solidFill>
        <a:ln>
          <a:noFill/>
        </a:ln>
      </dgm:spPr>
      <dgm:t>
        <a:bodyPr bIns="108000" anchor="b" anchorCtr="1"/>
        <a:lstStyle/>
        <a:p>
          <a:r>
            <a:rPr lang="pl-PL" sz="1300" b="0" dirty="0">
              <a:effectLst/>
            </a:rPr>
            <a:t>CONTACT </a:t>
          </a:r>
          <a:br>
            <a:rPr lang="pl-PL" sz="1300" b="0" dirty="0">
              <a:effectLst/>
            </a:rPr>
          </a:br>
          <a:r>
            <a:rPr lang="pl-PL" sz="1300" b="0" dirty="0">
              <a:effectLst/>
            </a:rPr>
            <a:t>CENTER</a:t>
          </a:r>
          <a:endParaRPr lang="en-US" sz="1300" b="0" dirty="0">
            <a:effectLst/>
          </a:endParaRPr>
        </a:p>
      </dgm:t>
    </dgm:pt>
    <dgm:pt modelId="{9D4F89A1-708D-4DDA-B84E-08C1E43D79A6}" type="parTrans" cxnId="{839CA30E-CEF3-4A13-A046-51BD4923F589}">
      <dgm:prSet/>
      <dgm:spPr/>
      <dgm:t>
        <a:bodyPr/>
        <a:lstStyle/>
        <a:p>
          <a:endParaRPr lang="en-US" sz="1400"/>
        </a:p>
      </dgm:t>
    </dgm:pt>
    <dgm:pt modelId="{9FDB0772-B169-43BA-A652-98B948DCAB9B}" type="sibTrans" cxnId="{839CA30E-CEF3-4A13-A046-51BD4923F589}">
      <dgm:prSet/>
      <dgm:spPr/>
      <dgm:t>
        <a:bodyPr/>
        <a:lstStyle/>
        <a:p>
          <a:endParaRPr lang="en-US" sz="1400"/>
        </a:p>
      </dgm:t>
    </dgm:pt>
    <dgm:pt modelId="{F3331557-9506-4BCC-A9A5-5643085A6C90}">
      <dgm:prSet phldrT="[Tekst]" custT="1"/>
      <dgm:spPr>
        <a:solidFill>
          <a:srgbClr val="C5C5C5"/>
        </a:solidFill>
        <a:ln>
          <a:noFill/>
        </a:ln>
      </dgm:spPr>
      <dgm:t>
        <a:bodyPr bIns="108000" anchor="b" anchorCtr="1"/>
        <a:lstStyle/>
        <a:p>
          <a:r>
            <a:rPr lang="pl-PL" sz="1300" b="0" dirty="0">
              <a:effectLst/>
            </a:rPr>
            <a:t>MEMBER </a:t>
          </a:r>
          <a:br>
            <a:rPr lang="pl-PL" sz="1300" b="0" dirty="0">
              <a:effectLst/>
            </a:rPr>
          </a:br>
          <a:r>
            <a:rPr lang="pl-PL" sz="1300" b="0" dirty="0">
              <a:effectLst/>
            </a:rPr>
            <a:t>PORTAL</a:t>
          </a:r>
          <a:endParaRPr lang="en-US" sz="1300" b="0" dirty="0">
            <a:effectLst/>
          </a:endParaRPr>
        </a:p>
      </dgm:t>
    </dgm:pt>
    <dgm:pt modelId="{CB60A680-9D04-4FC5-8BD4-997EAD02E08C}" type="parTrans" cxnId="{F1DDB7FD-4DD9-4E25-8467-81F6BCF33083}">
      <dgm:prSet/>
      <dgm:spPr/>
      <dgm:t>
        <a:bodyPr/>
        <a:lstStyle/>
        <a:p>
          <a:endParaRPr lang="en-US" sz="1400"/>
        </a:p>
      </dgm:t>
    </dgm:pt>
    <dgm:pt modelId="{003F9223-8419-4EF8-8916-5C40A4392372}" type="sibTrans" cxnId="{F1DDB7FD-4DD9-4E25-8467-81F6BCF33083}">
      <dgm:prSet/>
      <dgm:spPr/>
      <dgm:t>
        <a:bodyPr/>
        <a:lstStyle/>
        <a:p>
          <a:endParaRPr lang="en-US" sz="1400"/>
        </a:p>
      </dgm:t>
    </dgm:pt>
    <dgm:pt modelId="{CFD1D5F1-BE9F-481F-AAD5-8F3F2F465D8C}">
      <dgm:prSet phldrT="[Tekst]" custT="1"/>
      <dgm:spPr>
        <a:solidFill>
          <a:srgbClr val="C5C5C5"/>
        </a:solidFill>
        <a:ln>
          <a:noFill/>
        </a:ln>
      </dgm:spPr>
      <dgm:t>
        <a:bodyPr bIns="108000" anchor="b" anchorCtr="1"/>
        <a:lstStyle/>
        <a:p>
          <a:r>
            <a:rPr lang="pl-PL" sz="1300" b="0" dirty="0">
              <a:effectLst/>
            </a:rPr>
            <a:t>MOBILE </a:t>
          </a:r>
          <a:br>
            <a:rPr lang="pl-PL" sz="1300" b="0" dirty="0">
              <a:effectLst/>
            </a:rPr>
          </a:br>
          <a:r>
            <a:rPr lang="pl-PL" sz="1300" b="0" dirty="0">
              <a:effectLst/>
            </a:rPr>
            <a:t>APPLICATION</a:t>
          </a:r>
          <a:endParaRPr lang="en-US" sz="1300" b="0" dirty="0">
            <a:effectLst/>
          </a:endParaRPr>
        </a:p>
      </dgm:t>
    </dgm:pt>
    <dgm:pt modelId="{433FDC82-7698-4F17-86C4-10314BF65230}" type="parTrans" cxnId="{2D507FFA-6A75-472B-945F-503FE2C51A4A}">
      <dgm:prSet/>
      <dgm:spPr/>
      <dgm:t>
        <a:bodyPr/>
        <a:lstStyle/>
        <a:p>
          <a:endParaRPr lang="en-US" sz="1400"/>
        </a:p>
      </dgm:t>
    </dgm:pt>
    <dgm:pt modelId="{3F6A69F1-839D-40A2-8848-78657C31DC8D}" type="sibTrans" cxnId="{2D507FFA-6A75-472B-945F-503FE2C51A4A}">
      <dgm:prSet/>
      <dgm:spPr/>
      <dgm:t>
        <a:bodyPr/>
        <a:lstStyle/>
        <a:p>
          <a:endParaRPr lang="en-US" sz="1400"/>
        </a:p>
      </dgm:t>
    </dgm:pt>
    <dgm:pt modelId="{37DBB8DD-7CB2-4C60-8B56-029654890DAB}">
      <dgm:prSet phldrT="[Tekst]" custT="1"/>
      <dgm:spPr>
        <a:solidFill>
          <a:srgbClr val="C5C5C5"/>
        </a:solidFill>
        <a:ln>
          <a:noFill/>
        </a:ln>
      </dgm:spPr>
      <dgm:t>
        <a:bodyPr bIns="108000" anchor="b" anchorCtr="1"/>
        <a:lstStyle/>
        <a:p>
          <a:r>
            <a:rPr lang="pl-PL" sz="1300" b="0" dirty="0">
              <a:effectLst/>
            </a:rPr>
            <a:t>BUSINESS TO PARTNER</a:t>
          </a:r>
          <a:endParaRPr lang="en-US" sz="1300" b="0" dirty="0">
            <a:effectLst/>
          </a:endParaRPr>
        </a:p>
      </dgm:t>
    </dgm:pt>
    <dgm:pt modelId="{0F57F52B-994B-4AD7-819F-A20EF254F72E}" type="parTrans" cxnId="{334D2642-D4F2-468D-818A-B09CDAE9A687}">
      <dgm:prSet/>
      <dgm:spPr/>
      <dgm:t>
        <a:bodyPr/>
        <a:lstStyle/>
        <a:p>
          <a:endParaRPr lang="en-US" sz="1400"/>
        </a:p>
      </dgm:t>
    </dgm:pt>
    <dgm:pt modelId="{2C80C1D3-2D32-4BFF-A06C-4926EDF8C8ED}" type="sibTrans" cxnId="{334D2642-D4F2-468D-818A-B09CDAE9A687}">
      <dgm:prSet/>
      <dgm:spPr/>
      <dgm:t>
        <a:bodyPr/>
        <a:lstStyle/>
        <a:p>
          <a:endParaRPr lang="en-US" sz="1400"/>
        </a:p>
      </dgm:t>
    </dgm:pt>
    <dgm:pt modelId="{0153874A-737C-43A3-AC31-C4D0FBCE94EC}">
      <dgm:prSet phldrT="[Tekst]" custT="1"/>
      <dgm:spPr>
        <a:solidFill>
          <a:srgbClr val="C5C5C5"/>
        </a:solidFill>
        <a:ln>
          <a:noFill/>
        </a:ln>
      </dgm:spPr>
      <dgm:t>
        <a:bodyPr bIns="108000" anchor="b" anchorCtr="1"/>
        <a:lstStyle/>
        <a:p>
          <a:r>
            <a:rPr lang="pl-PL" sz="1300" b="0" dirty="0">
              <a:effectLst/>
            </a:rPr>
            <a:t>DATA </a:t>
          </a:r>
          <a:br>
            <a:rPr lang="pl-PL" sz="1300" b="0" dirty="0">
              <a:effectLst/>
            </a:rPr>
          </a:br>
          <a:r>
            <a:rPr lang="pl-PL" sz="1300" b="0" dirty="0">
              <a:effectLst/>
            </a:rPr>
            <a:t>HUB</a:t>
          </a:r>
          <a:endParaRPr lang="en-US" sz="1300" b="0" dirty="0">
            <a:effectLst/>
          </a:endParaRPr>
        </a:p>
      </dgm:t>
    </dgm:pt>
    <dgm:pt modelId="{7CBF67FD-8769-4EA0-A54A-518EA4197354}" type="parTrans" cxnId="{CAB78E46-3A27-45D0-A246-35F4F545FA05}">
      <dgm:prSet/>
      <dgm:spPr/>
      <dgm:t>
        <a:bodyPr/>
        <a:lstStyle/>
        <a:p>
          <a:endParaRPr lang="en-US" sz="1400"/>
        </a:p>
      </dgm:t>
    </dgm:pt>
    <dgm:pt modelId="{014619FA-FD24-48D5-A470-FED67003F0BD}" type="sibTrans" cxnId="{CAB78E46-3A27-45D0-A246-35F4F545FA05}">
      <dgm:prSet/>
      <dgm:spPr/>
      <dgm:t>
        <a:bodyPr/>
        <a:lstStyle/>
        <a:p>
          <a:endParaRPr lang="en-US" sz="1400"/>
        </a:p>
      </dgm:t>
    </dgm:pt>
    <dgm:pt modelId="{AB25CC20-4EEC-4807-8B3C-244A89229981}">
      <dgm:prSet phldrT="[Tekst]" custT="1"/>
      <dgm:spPr>
        <a:solidFill>
          <a:srgbClr val="C5C5C5"/>
        </a:solidFill>
        <a:ln>
          <a:noFill/>
        </a:ln>
      </dgm:spPr>
      <dgm:t>
        <a:bodyPr bIns="108000" anchor="b" anchorCtr="1"/>
        <a:lstStyle/>
        <a:p>
          <a:r>
            <a:rPr lang="pl-PL" sz="1300" b="0" dirty="0">
              <a:effectLst/>
            </a:rPr>
            <a:t>LOGISTIC </a:t>
          </a:r>
          <a:br>
            <a:rPr lang="pl-PL" sz="1300" b="0" dirty="0">
              <a:effectLst/>
            </a:rPr>
          </a:br>
          <a:r>
            <a:rPr lang="pl-PL" sz="1300" b="0" dirty="0">
              <a:effectLst/>
            </a:rPr>
            <a:t>MODULE</a:t>
          </a:r>
          <a:endParaRPr lang="en-US" sz="1300" b="0" dirty="0">
            <a:effectLst/>
          </a:endParaRPr>
        </a:p>
      </dgm:t>
    </dgm:pt>
    <dgm:pt modelId="{DA39ED95-2C68-4741-B287-E21ADDB3ED22}" type="parTrans" cxnId="{FBBC9359-03EF-424B-8DD5-E9F21123B8C1}">
      <dgm:prSet/>
      <dgm:spPr/>
      <dgm:t>
        <a:bodyPr/>
        <a:lstStyle/>
        <a:p>
          <a:endParaRPr lang="en-US" sz="1400"/>
        </a:p>
      </dgm:t>
    </dgm:pt>
    <dgm:pt modelId="{8F871727-4031-47CA-BCC2-4BA0335CD77C}" type="sibTrans" cxnId="{FBBC9359-03EF-424B-8DD5-E9F21123B8C1}">
      <dgm:prSet/>
      <dgm:spPr/>
      <dgm:t>
        <a:bodyPr/>
        <a:lstStyle/>
        <a:p>
          <a:endParaRPr lang="en-US" sz="1400"/>
        </a:p>
      </dgm:t>
    </dgm:pt>
    <dgm:pt modelId="{93A52B5F-0919-4AAD-B83E-9B0EF7DAC533}">
      <dgm:prSet phldrT="[Tekst]" custT="1"/>
      <dgm:spPr>
        <a:solidFill>
          <a:srgbClr val="C5C5C5"/>
        </a:solidFill>
        <a:ln>
          <a:noFill/>
        </a:ln>
      </dgm:spPr>
      <dgm:t>
        <a:bodyPr bIns="108000" anchor="b" anchorCtr="1"/>
        <a:lstStyle/>
        <a:p>
          <a:r>
            <a:rPr lang="pl-PL" sz="1300" b="0" dirty="0">
              <a:effectLst/>
            </a:rPr>
            <a:t>IN-STORE APPLICATION</a:t>
          </a:r>
          <a:endParaRPr lang="en-US" sz="1300" b="0" dirty="0">
            <a:effectLst/>
          </a:endParaRPr>
        </a:p>
      </dgm:t>
    </dgm:pt>
    <dgm:pt modelId="{ECB9F8ED-0A84-4A2A-937C-CCEC35F162AA}" type="parTrans" cxnId="{B4A48EAF-86A8-4769-AFD5-400698EE2A65}">
      <dgm:prSet/>
      <dgm:spPr/>
      <dgm:t>
        <a:bodyPr/>
        <a:lstStyle/>
        <a:p>
          <a:endParaRPr lang="en-US" sz="1400"/>
        </a:p>
      </dgm:t>
    </dgm:pt>
    <dgm:pt modelId="{4F6197F9-DF14-4ED1-8E88-74C6C30904D1}" type="sibTrans" cxnId="{B4A48EAF-86A8-4769-AFD5-400698EE2A65}">
      <dgm:prSet/>
      <dgm:spPr/>
      <dgm:t>
        <a:bodyPr/>
        <a:lstStyle/>
        <a:p>
          <a:endParaRPr lang="en-US" sz="1400"/>
        </a:p>
      </dgm:t>
    </dgm:pt>
    <dgm:pt modelId="{7195EDDE-6250-411B-B4FE-63D3785C558F}" type="pres">
      <dgm:prSet presAssocID="{478D4209-4E52-4C60-82C7-4C0CF8F00C12}" presName="diagram" presStyleCnt="0">
        <dgm:presLayoutVars>
          <dgm:dir/>
          <dgm:resizeHandles val="exact"/>
        </dgm:presLayoutVars>
      </dgm:prSet>
      <dgm:spPr/>
    </dgm:pt>
    <dgm:pt modelId="{B0FB0329-0A66-431F-ADE0-B0B3B49DDBB9}" type="pres">
      <dgm:prSet presAssocID="{56F8CB72-1450-48A6-86C3-88725BBC28CD}" presName="node" presStyleLbl="node1" presStyleIdx="0" presStyleCnt="8" custScaleX="148563" custScaleY="188277">
        <dgm:presLayoutVars>
          <dgm:bulletEnabled val="1"/>
        </dgm:presLayoutVars>
      </dgm:prSet>
      <dgm:spPr/>
    </dgm:pt>
    <dgm:pt modelId="{7452B432-F5DF-479A-843B-CDFBC3B108CF}" type="pres">
      <dgm:prSet presAssocID="{CC219572-D690-4E53-A1F6-B95993DF315B}" presName="sibTrans" presStyleCnt="0"/>
      <dgm:spPr/>
    </dgm:pt>
    <dgm:pt modelId="{6744190E-A03C-4363-9C6E-A5A5BDB9D9A4}" type="pres">
      <dgm:prSet presAssocID="{1E4B97F0-1ED3-4772-865D-8D995FF7FAC5}" presName="node" presStyleLbl="node1" presStyleIdx="1" presStyleCnt="8" custScaleX="148563" custScaleY="188277">
        <dgm:presLayoutVars>
          <dgm:bulletEnabled val="1"/>
        </dgm:presLayoutVars>
      </dgm:prSet>
      <dgm:spPr/>
    </dgm:pt>
    <dgm:pt modelId="{1BDB6C5A-B0AE-45B4-90F2-02F42A2BC4DC}" type="pres">
      <dgm:prSet presAssocID="{9FDB0772-B169-43BA-A652-98B948DCAB9B}" presName="sibTrans" presStyleCnt="0"/>
      <dgm:spPr/>
    </dgm:pt>
    <dgm:pt modelId="{60579473-EC53-4CAC-A88B-F1B78DA6861B}" type="pres">
      <dgm:prSet presAssocID="{F3331557-9506-4BCC-A9A5-5643085A6C90}" presName="node" presStyleLbl="node1" presStyleIdx="2" presStyleCnt="8" custScaleX="148563" custScaleY="188277">
        <dgm:presLayoutVars>
          <dgm:bulletEnabled val="1"/>
        </dgm:presLayoutVars>
      </dgm:prSet>
      <dgm:spPr/>
    </dgm:pt>
    <dgm:pt modelId="{A792F0AF-16DC-431A-B871-7D5A16C5942D}" type="pres">
      <dgm:prSet presAssocID="{003F9223-8419-4EF8-8916-5C40A4392372}" presName="sibTrans" presStyleCnt="0"/>
      <dgm:spPr/>
    </dgm:pt>
    <dgm:pt modelId="{7D4BF8AE-E14A-4494-9CE4-16F422F41AE2}" type="pres">
      <dgm:prSet presAssocID="{CFD1D5F1-BE9F-481F-AAD5-8F3F2F465D8C}" presName="node" presStyleLbl="node1" presStyleIdx="3" presStyleCnt="8" custScaleX="148563" custScaleY="188277">
        <dgm:presLayoutVars>
          <dgm:bulletEnabled val="1"/>
        </dgm:presLayoutVars>
      </dgm:prSet>
      <dgm:spPr/>
    </dgm:pt>
    <dgm:pt modelId="{60F10149-C6B5-4570-ACD4-EDC8388C22DF}" type="pres">
      <dgm:prSet presAssocID="{3F6A69F1-839D-40A2-8848-78657C31DC8D}" presName="sibTrans" presStyleCnt="0"/>
      <dgm:spPr/>
    </dgm:pt>
    <dgm:pt modelId="{F7DD14BB-C119-47EB-9E92-5A72A78C77E4}" type="pres">
      <dgm:prSet presAssocID="{37DBB8DD-7CB2-4C60-8B56-029654890DAB}" presName="node" presStyleLbl="node1" presStyleIdx="4" presStyleCnt="8" custScaleX="148563" custScaleY="188277">
        <dgm:presLayoutVars>
          <dgm:bulletEnabled val="1"/>
        </dgm:presLayoutVars>
      </dgm:prSet>
      <dgm:spPr/>
    </dgm:pt>
    <dgm:pt modelId="{2640C5A4-0C9C-46B8-BC8F-04E6D27C870E}" type="pres">
      <dgm:prSet presAssocID="{2C80C1D3-2D32-4BFF-A06C-4926EDF8C8ED}" presName="sibTrans" presStyleCnt="0"/>
      <dgm:spPr/>
    </dgm:pt>
    <dgm:pt modelId="{FF50B2C7-3EC5-4B47-ACEA-AB1E1F2DFDF0}" type="pres">
      <dgm:prSet presAssocID="{0153874A-737C-43A3-AC31-C4D0FBCE94EC}" presName="node" presStyleLbl="node1" presStyleIdx="5" presStyleCnt="8" custScaleX="148563" custScaleY="188277">
        <dgm:presLayoutVars>
          <dgm:bulletEnabled val="1"/>
        </dgm:presLayoutVars>
      </dgm:prSet>
      <dgm:spPr/>
    </dgm:pt>
    <dgm:pt modelId="{02E22042-D8C2-4A4B-8CE8-F7640D02CBEB}" type="pres">
      <dgm:prSet presAssocID="{014619FA-FD24-48D5-A470-FED67003F0BD}" presName="sibTrans" presStyleCnt="0"/>
      <dgm:spPr/>
    </dgm:pt>
    <dgm:pt modelId="{F9B460D5-414C-42F5-A75E-BC54DFEE66E4}" type="pres">
      <dgm:prSet presAssocID="{AB25CC20-4EEC-4807-8B3C-244A89229981}" presName="node" presStyleLbl="node1" presStyleIdx="6" presStyleCnt="8" custScaleX="148563" custScaleY="188277">
        <dgm:presLayoutVars>
          <dgm:bulletEnabled val="1"/>
        </dgm:presLayoutVars>
      </dgm:prSet>
      <dgm:spPr/>
    </dgm:pt>
    <dgm:pt modelId="{B1D82F44-0AC1-4546-81E3-1D6E95AD1181}" type="pres">
      <dgm:prSet presAssocID="{8F871727-4031-47CA-BCC2-4BA0335CD77C}" presName="sibTrans" presStyleCnt="0"/>
      <dgm:spPr/>
    </dgm:pt>
    <dgm:pt modelId="{D672702F-C76D-4E59-B6F2-6EA60294C4AB}" type="pres">
      <dgm:prSet presAssocID="{93A52B5F-0919-4AAD-B83E-9B0EF7DAC533}" presName="node" presStyleLbl="node1" presStyleIdx="7" presStyleCnt="8" custScaleX="148563" custScaleY="188277">
        <dgm:presLayoutVars>
          <dgm:bulletEnabled val="1"/>
        </dgm:presLayoutVars>
      </dgm:prSet>
      <dgm:spPr/>
    </dgm:pt>
  </dgm:ptLst>
  <dgm:cxnLst>
    <dgm:cxn modelId="{27A7E703-DA17-4388-97E7-278181F94586}" type="presOf" srcId="{93A52B5F-0919-4AAD-B83E-9B0EF7DAC533}" destId="{D672702F-C76D-4E59-B6F2-6EA60294C4AB}" srcOrd="0" destOrd="0" presId="urn:microsoft.com/office/officeart/2005/8/layout/default"/>
    <dgm:cxn modelId="{42750A09-7F1D-4D74-BE5F-19C131CB5441}" type="presOf" srcId="{1E4B97F0-1ED3-4772-865D-8D995FF7FAC5}" destId="{6744190E-A03C-4363-9C6E-A5A5BDB9D9A4}" srcOrd="0" destOrd="0" presId="urn:microsoft.com/office/officeart/2005/8/layout/default"/>
    <dgm:cxn modelId="{839CA30E-CEF3-4A13-A046-51BD4923F589}" srcId="{478D4209-4E52-4C60-82C7-4C0CF8F00C12}" destId="{1E4B97F0-1ED3-4772-865D-8D995FF7FAC5}" srcOrd="1" destOrd="0" parTransId="{9D4F89A1-708D-4DDA-B84E-08C1E43D79A6}" sibTransId="{9FDB0772-B169-43BA-A652-98B948DCAB9B}"/>
    <dgm:cxn modelId="{4EFA4F10-5262-4A30-8E1F-3443D3F3E916}" type="presOf" srcId="{478D4209-4E52-4C60-82C7-4C0CF8F00C12}" destId="{7195EDDE-6250-411B-B4FE-63D3785C558F}" srcOrd="0" destOrd="0" presId="urn:microsoft.com/office/officeart/2005/8/layout/default"/>
    <dgm:cxn modelId="{3DC3C340-20B4-4189-8D06-DEB559B08095}" type="presOf" srcId="{AB25CC20-4EEC-4807-8B3C-244A89229981}" destId="{F9B460D5-414C-42F5-A75E-BC54DFEE66E4}" srcOrd="0" destOrd="0" presId="urn:microsoft.com/office/officeart/2005/8/layout/default"/>
    <dgm:cxn modelId="{EE2E8460-6A42-4D42-8AEB-30B8CE70C593}" type="presOf" srcId="{CFD1D5F1-BE9F-481F-AAD5-8F3F2F465D8C}" destId="{7D4BF8AE-E14A-4494-9CE4-16F422F41AE2}" srcOrd="0" destOrd="0" presId="urn:microsoft.com/office/officeart/2005/8/layout/default"/>
    <dgm:cxn modelId="{334D2642-D4F2-468D-818A-B09CDAE9A687}" srcId="{478D4209-4E52-4C60-82C7-4C0CF8F00C12}" destId="{37DBB8DD-7CB2-4C60-8B56-029654890DAB}" srcOrd="4" destOrd="0" parTransId="{0F57F52B-994B-4AD7-819F-A20EF254F72E}" sibTransId="{2C80C1D3-2D32-4BFF-A06C-4926EDF8C8ED}"/>
    <dgm:cxn modelId="{CAB78E46-3A27-45D0-A246-35F4F545FA05}" srcId="{478D4209-4E52-4C60-82C7-4C0CF8F00C12}" destId="{0153874A-737C-43A3-AC31-C4D0FBCE94EC}" srcOrd="5" destOrd="0" parTransId="{7CBF67FD-8769-4EA0-A54A-518EA4197354}" sibTransId="{014619FA-FD24-48D5-A470-FED67003F0BD}"/>
    <dgm:cxn modelId="{C885DE46-2933-4516-A31A-572BA125BDC5}" srcId="{478D4209-4E52-4C60-82C7-4C0CF8F00C12}" destId="{56F8CB72-1450-48A6-86C3-88725BBC28CD}" srcOrd="0" destOrd="0" parTransId="{8A5C803D-3460-4AC6-B736-6BE6478C0C42}" sibTransId="{CC219572-D690-4E53-A1F6-B95993DF315B}"/>
    <dgm:cxn modelId="{644BA171-E9DD-4FCD-BB8A-013D31114FE1}" type="presOf" srcId="{37DBB8DD-7CB2-4C60-8B56-029654890DAB}" destId="{F7DD14BB-C119-47EB-9E92-5A72A78C77E4}" srcOrd="0" destOrd="0" presId="urn:microsoft.com/office/officeart/2005/8/layout/default"/>
    <dgm:cxn modelId="{FBBC9359-03EF-424B-8DD5-E9F21123B8C1}" srcId="{478D4209-4E52-4C60-82C7-4C0CF8F00C12}" destId="{AB25CC20-4EEC-4807-8B3C-244A89229981}" srcOrd="6" destOrd="0" parTransId="{DA39ED95-2C68-4741-B287-E21ADDB3ED22}" sibTransId="{8F871727-4031-47CA-BCC2-4BA0335CD77C}"/>
    <dgm:cxn modelId="{4BD0989A-1032-447D-B9B9-100F71FA9E63}" type="presOf" srcId="{56F8CB72-1450-48A6-86C3-88725BBC28CD}" destId="{B0FB0329-0A66-431F-ADE0-B0B3B49DDBB9}" srcOrd="0" destOrd="0" presId="urn:microsoft.com/office/officeart/2005/8/layout/default"/>
    <dgm:cxn modelId="{B4A48EAF-86A8-4769-AFD5-400698EE2A65}" srcId="{478D4209-4E52-4C60-82C7-4C0CF8F00C12}" destId="{93A52B5F-0919-4AAD-B83E-9B0EF7DAC533}" srcOrd="7" destOrd="0" parTransId="{ECB9F8ED-0A84-4A2A-937C-CCEC35F162AA}" sibTransId="{4F6197F9-DF14-4ED1-8E88-74C6C30904D1}"/>
    <dgm:cxn modelId="{73BBAFBE-7A98-46A8-892C-DBC6967A5DD3}" type="presOf" srcId="{F3331557-9506-4BCC-A9A5-5643085A6C90}" destId="{60579473-EC53-4CAC-A88B-F1B78DA6861B}" srcOrd="0" destOrd="0" presId="urn:microsoft.com/office/officeart/2005/8/layout/default"/>
    <dgm:cxn modelId="{340A19D4-6120-4441-A375-A59980A2E4FD}" type="presOf" srcId="{0153874A-737C-43A3-AC31-C4D0FBCE94EC}" destId="{FF50B2C7-3EC5-4B47-ACEA-AB1E1F2DFDF0}" srcOrd="0" destOrd="0" presId="urn:microsoft.com/office/officeart/2005/8/layout/default"/>
    <dgm:cxn modelId="{2D507FFA-6A75-472B-945F-503FE2C51A4A}" srcId="{478D4209-4E52-4C60-82C7-4C0CF8F00C12}" destId="{CFD1D5F1-BE9F-481F-AAD5-8F3F2F465D8C}" srcOrd="3" destOrd="0" parTransId="{433FDC82-7698-4F17-86C4-10314BF65230}" sibTransId="{3F6A69F1-839D-40A2-8848-78657C31DC8D}"/>
    <dgm:cxn modelId="{F1DDB7FD-4DD9-4E25-8467-81F6BCF33083}" srcId="{478D4209-4E52-4C60-82C7-4C0CF8F00C12}" destId="{F3331557-9506-4BCC-A9A5-5643085A6C90}" srcOrd="2" destOrd="0" parTransId="{CB60A680-9D04-4FC5-8BD4-997EAD02E08C}" sibTransId="{003F9223-8419-4EF8-8916-5C40A4392372}"/>
    <dgm:cxn modelId="{796FC4CD-98DC-478A-8A64-D583123A7606}" type="presParOf" srcId="{7195EDDE-6250-411B-B4FE-63D3785C558F}" destId="{B0FB0329-0A66-431F-ADE0-B0B3B49DDBB9}" srcOrd="0" destOrd="0" presId="urn:microsoft.com/office/officeart/2005/8/layout/default"/>
    <dgm:cxn modelId="{94D9151B-8101-4E3A-9B54-14B41F16AF4F}" type="presParOf" srcId="{7195EDDE-6250-411B-B4FE-63D3785C558F}" destId="{7452B432-F5DF-479A-843B-CDFBC3B108CF}" srcOrd="1" destOrd="0" presId="urn:microsoft.com/office/officeart/2005/8/layout/default"/>
    <dgm:cxn modelId="{A6C47AD7-1FBB-4320-9BB9-CFAF88A3D2FA}" type="presParOf" srcId="{7195EDDE-6250-411B-B4FE-63D3785C558F}" destId="{6744190E-A03C-4363-9C6E-A5A5BDB9D9A4}" srcOrd="2" destOrd="0" presId="urn:microsoft.com/office/officeart/2005/8/layout/default"/>
    <dgm:cxn modelId="{C5BAEBBD-A126-4C0F-983B-CD19B9066BE2}" type="presParOf" srcId="{7195EDDE-6250-411B-B4FE-63D3785C558F}" destId="{1BDB6C5A-B0AE-45B4-90F2-02F42A2BC4DC}" srcOrd="3" destOrd="0" presId="urn:microsoft.com/office/officeart/2005/8/layout/default"/>
    <dgm:cxn modelId="{F085AC91-2C6C-4C35-8804-33C5A8353AB1}" type="presParOf" srcId="{7195EDDE-6250-411B-B4FE-63D3785C558F}" destId="{60579473-EC53-4CAC-A88B-F1B78DA6861B}" srcOrd="4" destOrd="0" presId="urn:microsoft.com/office/officeart/2005/8/layout/default"/>
    <dgm:cxn modelId="{69671254-B60E-469D-83D8-EB6CC2552B52}" type="presParOf" srcId="{7195EDDE-6250-411B-B4FE-63D3785C558F}" destId="{A792F0AF-16DC-431A-B871-7D5A16C5942D}" srcOrd="5" destOrd="0" presId="urn:microsoft.com/office/officeart/2005/8/layout/default"/>
    <dgm:cxn modelId="{D8C32AD6-4D17-4C5A-90BD-B857FFAABE9C}" type="presParOf" srcId="{7195EDDE-6250-411B-B4FE-63D3785C558F}" destId="{7D4BF8AE-E14A-4494-9CE4-16F422F41AE2}" srcOrd="6" destOrd="0" presId="urn:microsoft.com/office/officeart/2005/8/layout/default"/>
    <dgm:cxn modelId="{FED7D282-BC68-4096-B65F-16F6B7D4706D}" type="presParOf" srcId="{7195EDDE-6250-411B-B4FE-63D3785C558F}" destId="{60F10149-C6B5-4570-ACD4-EDC8388C22DF}" srcOrd="7" destOrd="0" presId="urn:microsoft.com/office/officeart/2005/8/layout/default"/>
    <dgm:cxn modelId="{7445C8DD-3851-4A4B-B9BF-A2F65DBD6697}" type="presParOf" srcId="{7195EDDE-6250-411B-B4FE-63D3785C558F}" destId="{F7DD14BB-C119-47EB-9E92-5A72A78C77E4}" srcOrd="8" destOrd="0" presId="urn:microsoft.com/office/officeart/2005/8/layout/default"/>
    <dgm:cxn modelId="{07F2BC1C-FD14-4291-A78D-3419953EE920}" type="presParOf" srcId="{7195EDDE-6250-411B-B4FE-63D3785C558F}" destId="{2640C5A4-0C9C-46B8-BC8F-04E6D27C870E}" srcOrd="9" destOrd="0" presId="urn:microsoft.com/office/officeart/2005/8/layout/default"/>
    <dgm:cxn modelId="{9D830326-5654-4C08-81E5-65F78AD75561}" type="presParOf" srcId="{7195EDDE-6250-411B-B4FE-63D3785C558F}" destId="{FF50B2C7-3EC5-4B47-ACEA-AB1E1F2DFDF0}" srcOrd="10" destOrd="0" presId="urn:microsoft.com/office/officeart/2005/8/layout/default"/>
    <dgm:cxn modelId="{C8358003-F6A6-4F69-A8A5-D64ECED5DAC1}" type="presParOf" srcId="{7195EDDE-6250-411B-B4FE-63D3785C558F}" destId="{02E22042-D8C2-4A4B-8CE8-F7640D02CBEB}" srcOrd="11" destOrd="0" presId="urn:microsoft.com/office/officeart/2005/8/layout/default"/>
    <dgm:cxn modelId="{28B1C964-BF05-474E-8C55-492F037BB1BE}" type="presParOf" srcId="{7195EDDE-6250-411B-B4FE-63D3785C558F}" destId="{F9B460D5-414C-42F5-A75E-BC54DFEE66E4}" srcOrd="12" destOrd="0" presId="urn:microsoft.com/office/officeart/2005/8/layout/default"/>
    <dgm:cxn modelId="{32617BE5-2DA1-4E3C-966B-52198975EC68}" type="presParOf" srcId="{7195EDDE-6250-411B-B4FE-63D3785C558F}" destId="{B1D82F44-0AC1-4546-81E3-1D6E95AD1181}" srcOrd="13" destOrd="0" presId="urn:microsoft.com/office/officeart/2005/8/layout/default"/>
    <dgm:cxn modelId="{1A3C3131-A888-46BE-AF98-A5FA6A4556E7}" type="presParOf" srcId="{7195EDDE-6250-411B-B4FE-63D3785C558F}" destId="{D672702F-C76D-4E59-B6F2-6EA60294C4A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02192-7CE6-4162-8CCB-58FF06EF508F}"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pl-PL"/>
        </a:p>
      </dgm:t>
    </dgm:pt>
    <dgm:pt modelId="{61EE6E23-8F9B-40AA-9BD7-B6E44BD6137A}">
      <dgm:prSet phldrT="[Tekst]" custT="1"/>
      <dgm:spPr/>
      <dgm:t>
        <a:bodyPr/>
        <a:lstStyle/>
        <a:p>
          <a:r>
            <a:rPr lang="pl-PL" sz="1600" b="1" dirty="0">
              <a:latin typeface="+mj-lt"/>
            </a:rPr>
            <a:t>USER</a:t>
          </a:r>
          <a:r>
            <a:rPr lang="pl-PL" sz="1600" dirty="0">
              <a:latin typeface="+mj-lt"/>
            </a:rPr>
            <a:t> </a:t>
          </a:r>
          <a:endParaRPr lang="pl-PL" sz="1200" dirty="0">
            <a:latin typeface="+mj-lt"/>
          </a:endParaRPr>
        </a:p>
        <a:p>
          <a:r>
            <a:rPr lang="pl-PL" sz="1200" dirty="0" err="1">
              <a:latin typeface="+mj-lt"/>
            </a:rPr>
            <a:t>Loyalty</a:t>
          </a:r>
          <a:r>
            <a:rPr lang="pl-PL" sz="1200" dirty="0">
              <a:latin typeface="+mj-lt"/>
            </a:rPr>
            <a:t> Program Manager</a:t>
          </a:r>
        </a:p>
      </dgm:t>
    </dgm:pt>
    <dgm:pt modelId="{EF6E7813-F4E0-4E69-862D-D27EB99B61BB}" type="parTrans" cxnId="{190D52D6-C8F4-4EDC-91D9-0EB250F0F5F8}">
      <dgm:prSet/>
      <dgm:spPr/>
      <dgm:t>
        <a:bodyPr/>
        <a:lstStyle/>
        <a:p>
          <a:endParaRPr lang="pl-PL"/>
        </a:p>
      </dgm:t>
    </dgm:pt>
    <dgm:pt modelId="{7453E3DF-6502-406D-8513-F29581B13F2E}" type="sibTrans" cxnId="{190D52D6-C8F4-4EDC-91D9-0EB250F0F5F8}">
      <dgm:prSet/>
      <dgm:spPr/>
      <dgm:t>
        <a:bodyPr/>
        <a:lstStyle/>
        <a:p>
          <a:endParaRPr lang="pl-PL"/>
        </a:p>
      </dgm:t>
    </dgm:pt>
    <dgm:pt modelId="{A5335970-CB3B-47FE-B390-49F2CB7DBFE6}">
      <dgm:prSet phldrT="[Tekst]" custT="1"/>
      <dgm:spPr>
        <a:solidFill>
          <a:srgbClr val="009DE0"/>
        </a:solidFill>
      </dgm:spPr>
      <dgm:t>
        <a:bodyPr/>
        <a:lstStyle/>
        <a:p>
          <a:r>
            <a:rPr lang="pl-PL" sz="1400" b="1" dirty="0">
              <a:latin typeface="+mj-lt"/>
            </a:rPr>
            <a:t>PROFILE</a:t>
          </a:r>
        </a:p>
        <a:p>
          <a:r>
            <a:rPr lang="pl-PL" sz="1200" dirty="0">
              <a:latin typeface="+mj-lt"/>
            </a:rPr>
            <a:t>BA </a:t>
          </a:r>
          <a:r>
            <a:rPr lang="pl-PL" sz="1200" dirty="0" err="1">
              <a:latin typeface="+mj-lt"/>
            </a:rPr>
            <a:t>Admin</a:t>
          </a:r>
          <a:endParaRPr lang="pl-PL" sz="1200" dirty="0">
            <a:latin typeface="+mj-lt"/>
          </a:endParaRPr>
        </a:p>
      </dgm:t>
    </dgm:pt>
    <dgm:pt modelId="{50F612AE-B42D-4B25-ADE1-5386C93FDD25}" type="parTrans" cxnId="{D1371680-DE70-4007-9B0F-4E7600D840BB}">
      <dgm:prSet/>
      <dgm:spPr>
        <a:ln w="12700">
          <a:solidFill>
            <a:srgbClr val="163F74"/>
          </a:solidFill>
        </a:ln>
      </dgm:spPr>
      <dgm:t>
        <a:bodyPr/>
        <a:lstStyle/>
        <a:p>
          <a:endParaRPr lang="pl-PL" sz="1200"/>
        </a:p>
      </dgm:t>
    </dgm:pt>
    <dgm:pt modelId="{E6FA12DF-BFB1-40CE-B73D-D8617171DC7F}" type="sibTrans" cxnId="{D1371680-DE70-4007-9B0F-4E7600D840BB}">
      <dgm:prSet/>
      <dgm:spPr/>
      <dgm:t>
        <a:bodyPr/>
        <a:lstStyle/>
        <a:p>
          <a:endParaRPr lang="pl-PL"/>
        </a:p>
      </dgm:t>
    </dgm:pt>
    <dgm:pt modelId="{5646F2DA-DBF8-4070-98F7-65C244EA0E0C}">
      <dgm:prSet phldrT="[Tekst]" custT="1"/>
      <dgm:spPr>
        <a:solidFill>
          <a:srgbClr val="00A295"/>
        </a:solidFill>
      </dgm:spPr>
      <dgm:t>
        <a:bodyPr/>
        <a:lstStyle/>
        <a:p>
          <a:r>
            <a:rPr lang="pl-PL" sz="1400" b="1" dirty="0">
              <a:latin typeface="+mj-lt"/>
            </a:rPr>
            <a:t>PRIVILEGES</a:t>
          </a:r>
        </a:p>
        <a:p>
          <a:r>
            <a:rPr lang="pl-PL" sz="1100" dirty="0">
              <a:latin typeface="+mj-lt"/>
            </a:rPr>
            <a:t>Report </a:t>
          </a:r>
          <a:r>
            <a:rPr lang="pl-PL" sz="1100" dirty="0" err="1">
              <a:latin typeface="+mj-lt"/>
            </a:rPr>
            <a:t>generation</a:t>
          </a:r>
          <a:endParaRPr lang="pl-PL" sz="1100" dirty="0">
            <a:latin typeface="+mj-lt"/>
          </a:endParaRPr>
        </a:p>
        <a:p>
          <a:r>
            <a:rPr lang="pl-PL" sz="1100" dirty="0" err="1">
              <a:latin typeface="+mj-lt"/>
            </a:rPr>
            <a:t>Earn</a:t>
          </a:r>
          <a:r>
            <a:rPr lang="pl-PL" sz="1100" dirty="0">
              <a:latin typeface="+mj-lt"/>
            </a:rPr>
            <a:t> rules </a:t>
          </a:r>
          <a:r>
            <a:rPr lang="pl-PL" sz="1100" dirty="0" err="1">
              <a:latin typeface="+mj-lt"/>
            </a:rPr>
            <a:t>creation</a:t>
          </a:r>
          <a:endParaRPr lang="pl-PL" sz="1100" dirty="0">
            <a:latin typeface="+mj-lt"/>
          </a:endParaRPr>
        </a:p>
        <a:p>
          <a:r>
            <a:rPr lang="pl-PL" sz="1050" dirty="0"/>
            <a:t>……</a:t>
          </a:r>
        </a:p>
      </dgm:t>
    </dgm:pt>
    <dgm:pt modelId="{DEDD17C9-D818-4577-A80B-77927A899698}" type="parTrans" cxnId="{5D6EA26A-96B4-44CC-B1E1-352764834335}">
      <dgm:prSet/>
      <dgm:spPr>
        <a:ln w="12700">
          <a:solidFill>
            <a:srgbClr val="163F74"/>
          </a:solidFill>
        </a:ln>
      </dgm:spPr>
      <dgm:t>
        <a:bodyPr/>
        <a:lstStyle/>
        <a:p>
          <a:endParaRPr lang="pl-PL" sz="1200"/>
        </a:p>
      </dgm:t>
    </dgm:pt>
    <dgm:pt modelId="{0788E141-6F18-4F5F-B9D4-92E09EF0A1C1}" type="sibTrans" cxnId="{5D6EA26A-96B4-44CC-B1E1-352764834335}">
      <dgm:prSet/>
      <dgm:spPr/>
      <dgm:t>
        <a:bodyPr/>
        <a:lstStyle/>
        <a:p>
          <a:endParaRPr lang="pl-PL"/>
        </a:p>
      </dgm:t>
    </dgm:pt>
    <dgm:pt modelId="{DA17B005-97EB-42E5-A8B8-BDD02042102C}">
      <dgm:prSet phldrT="[Tekst]" custT="1"/>
      <dgm:spPr>
        <a:solidFill>
          <a:srgbClr val="009DE0"/>
        </a:solidFill>
      </dgm:spPr>
      <dgm:t>
        <a:bodyPr/>
        <a:lstStyle/>
        <a:p>
          <a:r>
            <a:rPr lang="pl-PL" sz="1400" b="1" dirty="0">
              <a:latin typeface="+mj-lt"/>
            </a:rPr>
            <a:t>PROFILE</a:t>
          </a:r>
        </a:p>
        <a:p>
          <a:r>
            <a:rPr lang="pl-PL" sz="1200" dirty="0">
              <a:latin typeface="+mj-lt"/>
            </a:rPr>
            <a:t>CC </a:t>
          </a:r>
          <a:r>
            <a:rPr lang="pl-PL" sz="1200" dirty="0" err="1">
              <a:latin typeface="+mj-lt"/>
            </a:rPr>
            <a:t>Admin</a:t>
          </a:r>
          <a:endParaRPr lang="pl-PL" sz="1200" dirty="0">
            <a:latin typeface="+mj-lt"/>
          </a:endParaRPr>
        </a:p>
      </dgm:t>
    </dgm:pt>
    <dgm:pt modelId="{FD39021A-DAC9-4E8D-8BE6-6D8BAA9A179D}" type="parTrans" cxnId="{11CDA0AE-7C47-4642-AF83-2A116AA5C645}">
      <dgm:prSet/>
      <dgm:spPr>
        <a:ln w="12700">
          <a:solidFill>
            <a:srgbClr val="163F74"/>
          </a:solidFill>
        </a:ln>
      </dgm:spPr>
      <dgm:t>
        <a:bodyPr/>
        <a:lstStyle/>
        <a:p>
          <a:endParaRPr lang="pl-PL" sz="1200"/>
        </a:p>
      </dgm:t>
    </dgm:pt>
    <dgm:pt modelId="{483CAF92-5773-4E7B-A018-8AD4F49C4309}" type="sibTrans" cxnId="{11CDA0AE-7C47-4642-AF83-2A116AA5C645}">
      <dgm:prSet/>
      <dgm:spPr/>
      <dgm:t>
        <a:bodyPr/>
        <a:lstStyle/>
        <a:p>
          <a:endParaRPr lang="pl-PL"/>
        </a:p>
      </dgm:t>
    </dgm:pt>
    <dgm:pt modelId="{36547D2B-FFD6-4213-9A73-93C660F95140}">
      <dgm:prSet phldrT="[Tekst]" custT="1"/>
      <dgm:spPr>
        <a:solidFill>
          <a:srgbClr val="00A295"/>
        </a:solidFill>
      </dgm:spPr>
      <dgm:t>
        <a:bodyPr/>
        <a:lstStyle/>
        <a:p>
          <a:r>
            <a:rPr lang="pl-PL" sz="1400" b="1" dirty="0">
              <a:latin typeface="+mj-lt"/>
            </a:rPr>
            <a:t>PRIVILEGES</a:t>
          </a:r>
        </a:p>
        <a:p>
          <a:r>
            <a:rPr lang="pl-PL" sz="1100" dirty="0">
              <a:latin typeface="+mj-lt"/>
            </a:rPr>
            <a:t>Report </a:t>
          </a:r>
          <a:r>
            <a:rPr lang="pl-PL" sz="1100" dirty="0" err="1">
              <a:latin typeface="+mj-lt"/>
            </a:rPr>
            <a:t>scheduling</a:t>
          </a:r>
          <a:endParaRPr lang="pl-PL" sz="1100" dirty="0">
            <a:latin typeface="+mj-lt"/>
          </a:endParaRPr>
        </a:p>
        <a:p>
          <a:r>
            <a:rPr lang="pl-PL" sz="1100" dirty="0">
              <a:latin typeface="+mj-lt"/>
            </a:rPr>
            <a:t> </a:t>
          </a:r>
          <a:r>
            <a:rPr lang="pl-PL" sz="1100" dirty="0" err="1">
              <a:latin typeface="+mj-lt"/>
            </a:rPr>
            <a:t>Activity</a:t>
          </a:r>
          <a:r>
            <a:rPr lang="pl-PL" sz="1100" dirty="0">
              <a:latin typeface="+mj-lt"/>
            </a:rPr>
            <a:t> </a:t>
          </a:r>
          <a:r>
            <a:rPr lang="pl-PL" sz="1100" dirty="0" err="1">
              <a:latin typeface="+mj-lt"/>
            </a:rPr>
            <a:t>creation</a:t>
          </a:r>
          <a:endParaRPr lang="pl-PL" sz="1100" dirty="0">
            <a:latin typeface="+mj-lt"/>
          </a:endParaRPr>
        </a:p>
        <a:p>
          <a:r>
            <a:rPr lang="pl-PL" sz="1050" dirty="0"/>
            <a:t>…… </a:t>
          </a:r>
        </a:p>
      </dgm:t>
    </dgm:pt>
    <dgm:pt modelId="{95ED6CB7-9E08-4D65-A692-6D16EEA5A485}" type="parTrans" cxnId="{87AFBF01-8BCC-4811-9CBB-AC0891BC1611}">
      <dgm:prSet/>
      <dgm:spPr>
        <a:ln w="12700">
          <a:solidFill>
            <a:srgbClr val="163F74"/>
          </a:solidFill>
        </a:ln>
      </dgm:spPr>
      <dgm:t>
        <a:bodyPr/>
        <a:lstStyle/>
        <a:p>
          <a:endParaRPr lang="pl-PL" sz="1200"/>
        </a:p>
      </dgm:t>
    </dgm:pt>
    <dgm:pt modelId="{22C26A9D-3ADE-4C6E-A78B-87FDF9BF5BC6}" type="sibTrans" cxnId="{87AFBF01-8BCC-4811-9CBB-AC0891BC1611}">
      <dgm:prSet/>
      <dgm:spPr/>
      <dgm:t>
        <a:bodyPr/>
        <a:lstStyle/>
        <a:p>
          <a:endParaRPr lang="pl-PL"/>
        </a:p>
      </dgm:t>
    </dgm:pt>
    <dgm:pt modelId="{90F5DA33-C304-44A7-9692-F9C82447F870}" type="pres">
      <dgm:prSet presAssocID="{BE202192-7CE6-4162-8CCB-58FF06EF508F}" presName="mainComposite" presStyleCnt="0">
        <dgm:presLayoutVars>
          <dgm:chPref val="1"/>
          <dgm:dir/>
          <dgm:animOne val="branch"/>
          <dgm:animLvl val="lvl"/>
          <dgm:resizeHandles val="exact"/>
        </dgm:presLayoutVars>
      </dgm:prSet>
      <dgm:spPr/>
    </dgm:pt>
    <dgm:pt modelId="{F0F83E2E-1591-4CDA-B010-7D4B40FFE64E}" type="pres">
      <dgm:prSet presAssocID="{BE202192-7CE6-4162-8CCB-58FF06EF508F}" presName="hierFlow" presStyleCnt="0"/>
      <dgm:spPr/>
    </dgm:pt>
    <dgm:pt modelId="{15285711-6C6C-4CBD-8644-C5EF267DDB76}" type="pres">
      <dgm:prSet presAssocID="{BE202192-7CE6-4162-8CCB-58FF06EF508F}" presName="hierChild1" presStyleCnt="0">
        <dgm:presLayoutVars>
          <dgm:chPref val="1"/>
          <dgm:animOne val="branch"/>
          <dgm:animLvl val="lvl"/>
        </dgm:presLayoutVars>
      </dgm:prSet>
      <dgm:spPr/>
    </dgm:pt>
    <dgm:pt modelId="{E60DC537-212A-47F9-B589-DEE06509E6F7}" type="pres">
      <dgm:prSet presAssocID="{61EE6E23-8F9B-40AA-9BD7-B6E44BD6137A}" presName="Name14" presStyleCnt="0"/>
      <dgm:spPr/>
    </dgm:pt>
    <dgm:pt modelId="{736591A7-370B-49AD-AC6B-CF708A4EEFF6}" type="pres">
      <dgm:prSet presAssocID="{61EE6E23-8F9B-40AA-9BD7-B6E44BD6137A}" presName="level1Shape" presStyleLbl="node0" presStyleIdx="0" presStyleCnt="1" custScaleX="157685" custScaleY="75132" custLinFactNeighborY="4351">
        <dgm:presLayoutVars>
          <dgm:chPref val="3"/>
        </dgm:presLayoutVars>
      </dgm:prSet>
      <dgm:spPr>
        <a:prstGeom prst="rect">
          <a:avLst/>
        </a:prstGeom>
      </dgm:spPr>
    </dgm:pt>
    <dgm:pt modelId="{C08F39F6-A446-49DD-956A-70C458452B32}" type="pres">
      <dgm:prSet presAssocID="{61EE6E23-8F9B-40AA-9BD7-B6E44BD6137A}" presName="hierChild2" presStyleCnt="0"/>
      <dgm:spPr/>
    </dgm:pt>
    <dgm:pt modelId="{12BA4A5D-45F4-4DF2-9007-E40E9D1FA3CD}" type="pres">
      <dgm:prSet presAssocID="{50F612AE-B42D-4B25-ADE1-5386C93FDD25}" presName="Name19" presStyleLbl="parChTrans1D2" presStyleIdx="0" presStyleCnt="2"/>
      <dgm:spPr/>
    </dgm:pt>
    <dgm:pt modelId="{9BF0029A-7797-4CD9-9534-58948C04B733}" type="pres">
      <dgm:prSet presAssocID="{A5335970-CB3B-47FE-B390-49F2CB7DBFE6}" presName="Name21" presStyleCnt="0"/>
      <dgm:spPr/>
    </dgm:pt>
    <dgm:pt modelId="{ED08AA9C-825F-4681-9C38-946A26CBA1E2}" type="pres">
      <dgm:prSet presAssocID="{A5335970-CB3B-47FE-B390-49F2CB7DBFE6}" presName="level2Shape" presStyleLbl="node2" presStyleIdx="0" presStyleCnt="2" custScaleX="121000" custLinFactNeighborX="-31229" custLinFactNeighborY="6352"/>
      <dgm:spPr>
        <a:prstGeom prst="rect">
          <a:avLst/>
        </a:prstGeom>
      </dgm:spPr>
    </dgm:pt>
    <dgm:pt modelId="{9316CBCA-AF7E-4C94-864E-F51F22E05C23}" type="pres">
      <dgm:prSet presAssocID="{A5335970-CB3B-47FE-B390-49F2CB7DBFE6}" presName="hierChild3" presStyleCnt="0"/>
      <dgm:spPr/>
    </dgm:pt>
    <dgm:pt modelId="{6DBA6ED3-3E07-4BDF-8279-CA6290AF7AE4}" type="pres">
      <dgm:prSet presAssocID="{DEDD17C9-D818-4577-A80B-77927A899698}" presName="Name19" presStyleLbl="parChTrans1D3" presStyleIdx="0" presStyleCnt="2"/>
      <dgm:spPr/>
    </dgm:pt>
    <dgm:pt modelId="{2F8BD107-CCAC-4F67-9E52-1285F87B6D40}" type="pres">
      <dgm:prSet presAssocID="{5646F2DA-DBF8-4070-98F7-65C244EA0E0C}" presName="Name21" presStyleCnt="0"/>
      <dgm:spPr/>
    </dgm:pt>
    <dgm:pt modelId="{495035C9-B02F-405B-A15E-47C6409F9FE4}" type="pres">
      <dgm:prSet presAssocID="{5646F2DA-DBF8-4070-98F7-65C244EA0E0C}" presName="level2Shape" presStyleLbl="node3" presStyleIdx="0" presStyleCnt="2" custScaleX="121000" custLinFactNeighborX="-31229"/>
      <dgm:spPr>
        <a:prstGeom prst="rect">
          <a:avLst/>
        </a:prstGeom>
      </dgm:spPr>
    </dgm:pt>
    <dgm:pt modelId="{DA4D35E9-9C8B-4079-BFEF-3B6E70BC3C13}" type="pres">
      <dgm:prSet presAssocID="{5646F2DA-DBF8-4070-98F7-65C244EA0E0C}" presName="hierChild3" presStyleCnt="0"/>
      <dgm:spPr/>
    </dgm:pt>
    <dgm:pt modelId="{CD64D8B6-A252-4CDD-8ACA-FC040E90716B}" type="pres">
      <dgm:prSet presAssocID="{FD39021A-DAC9-4E8D-8BE6-6D8BAA9A179D}" presName="Name19" presStyleLbl="parChTrans1D2" presStyleIdx="1" presStyleCnt="2"/>
      <dgm:spPr/>
    </dgm:pt>
    <dgm:pt modelId="{CA89C2B4-B7BE-435A-B160-DC7553262F64}" type="pres">
      <dgm:prSet presAssocID="{DA17B005-97EB-42E5-A8B8-BDD02042102C}" presName="Name21" presStyleCnt="0"/>
      <dgm:spPr/>
    </dgm:pt>
    <dgm:pt modelId="{99492FD4-3959-4D5B-BBAE-11B817930C02}" type="pres">
      <dgm:prSet presAssocID="{DA17B005-97EB-42E5-A8B8-BDD02042102C}" presName="level2Shape" presStyleLbl="node2" presStyleIdx="1" presStyleCnt="2" custScaleX="121000" custLinFactNeighborX="40228" custLinFactNeighborY="6352"/>
      <dgm:spPr>
        <a:prstGeom prst="rect">
          <a:avLst/>
        </a:prstGeom>
      </dgm:spPr>
    </dgm:pt>
    <dgm:pt modelId="{800DFA14-9128-405A-A6E5-CE23FE7C1D7A}" type="pres">
      <dgm:prSet presAssocID="{DA17B005-97EB-42E5-A8B8-BDD02042102C}" presName="hierChild3" presStyleCnt="0"/>
      <dgm:spPr/>
    </dgm:pt>
    <dgm:pt modelId="{E234FE9A-F952-4223-AA1C-CF50835C3A24}" type="pres">
      <dgm:prSet presAssocID="{95ED6CB7-9E08-4D65-A692-6D16EEA5A485}" presName="Name19" presStyleLbl="parChTrans1D3" presStyleIdx="1" presStyleCnt="2"/>
      <dgm:spPr/>
    </dgm:pt>
    <dgm:pt modelId="{D7675422-2D00-4FCF-9553-8B19178988BC}" type="pres">
      <dgm:prSet presAssocID="{36547D2B-FFD6-4213-9A73-93C660F95140}" presName="Name21" presStyleCnt="0"/>
      <dgm:spPr/>
    </dgm:pt>
    <dgm:pt modelId="{90F7C9E8-3E88-403F-9A91-11961F70CE80}" type="pres">
      <dgm:prSet presAssocID="{36547D2B-FFD6-4213-9A73-93C660F95140}" presName="level2Shape" presStyleLbl="node3" presStyleIdx="1" presStyleCnt="2" custScaleX="121000" custLinFactNeighborX="40228"/>
      <dgm:spPr>
        <a:prstGeom prst="rect">
          <a:avLst/>
        </a:prstGeom>
      </dgm:spPr>
    </dgm:pt>
    <dgm:pt modelId="{6C3C5117-1424-4929-B540-5110C1496659}" type="pres">
      <dgm:prSet presAssocID="{36547D2B-FFD6-4213-9A73-93C660F95140}" presName="hierChild3" presStyleCnt="0"/>
      <dgm:spPr/>
    </dgm:pt>
    <dgm:pt modelId="{568C85D0-BAC7-41DE-A054-E037E7B0D3DC}" type="pres">
      <dgm:prSet presAssocID="{BE202192-7CE6-4162-8CCB-58FF06EF508F}" presName="bgShapesFlow" presStyleCnt="0"/>
      <dgm:spPr/>
    </dgm:pt>
  </dgm:ptLst>
  <dgm:cxnLst>
    <dgm:cxn modelId="{87AFBF01-8BCC-4811-9CBB-AC0891BC1611}" srcId="{DA17B005-97EB-42E5-A8B8-BDD02042102C}" destId="{36547D2B-FFD6-4213-9A73-93C660F95140}" srcOrd="0" destOrd="0" parTransId="{95ED6CB7-9E08-4D65-A692-6D16EEA5A485}" sibTransId="{22C26A9D-3ADE-4C6E-A78B-87FDF9BF5BC6}"/>
    <dgm:cxn modelId="{14C26A2A-5E54-49E5-9A75-0DE1F8B6F94B}" type="presOf" srcId="{BE202192-7CE6-4162-8CCB-58FF06EF508F}" destId="{90F5DA33-C304-44A7-9692-F9C82447F870}" srcOrd="0" destOrd="0" presId="urn:microsoft.com/office/officeart/2005/8/layout/hierarchy6"/>
    <dgm:cxn modelId="{2B155C37-1E72-4738-9573-6079D55CB079}" type="presOf" srcId="{61EE6E23-8F9B-40AA-9BD7-B6E44BD6137A}" destId="{736591A7-370B-49AD-AC6B-CF708A4EEFF6}" srcOrd="0" destOrd="0" presId="urn:microsoft.com/office/officeart/2005/8/layout/hierarchy6"/>
    <dgm:cxn modelId="{5D6EA26A-96B4-44CC-B1E1-352764834335}" srcId="{A5335970-CB3B-47FE-B390-49F2CB7DBFE6}" destId="{5646F2DA-DBF8-4070-98F7-65C244EA0E0C}" srcOrd="0" destOrd="0" parTransId="{DEDD17C9-D818-4577-A80B-77927A899698}" sibTransId="{0788E141-6F18-4F5F-B9D4-92E09EF0A1C1}"/>
    <dgm:cxn modelId="{CA38646C-88D0-4BA4-9E8C-FD5A4785D9A5}" type="presOf" srcId="{DA17B005-97EB-42E5-A8B8-BDD02042102C}" destId="{99492FD4-3959-4D5B-BBAE-11B817930C02}" srcOrd="0" destOrd="0" presId="urn:microsoft.com/office/officeart/2005/8/layout/hierarchy6"/>
    <dgm:cxn modelId="{8992627F-D308-4DE0-83A0-6FE208CEB977}" type="presOf" srcId="{A5335970-CB3B-47FE-B390-49F2CB7DBFE6}" destId="{ED08AA9C-825F-4681-9C38-946A26CBA1E2}" srcOrd="0" destOrd="0" presId="urn:microsoft.com/office/officeart/2005/8/layout/hierarchy6"/>
    <dgm:cxn modelId="{D1371680-DE70-4007-9B0F-4E7600D840BB}" srcId="{61EE6E23-8F9B-40AA-9BD7-B6E44BD6137A}" destId="{A5335970-CB3B-47FE-B390-49F2CB7DBFE6}" srcOrd="0" destOrd="0" parTransId="{50F612AE-B42D-4B25-ADE1-5386C93FDD25}" sibTransId="{E6FA12DF-BFB1-40CE-B73D-D8617171DC7F}"/>
    <dgm:cxn modelId="{E2B0D699-8FCE-42D0-983A-DD7BE7B4D034}" type="presOf" srcId="{FD39021A-DAC9-4E8D-8BE6-6D8BAA9A179D}" destId="{CD64D8B6-A252-4CDD-8ACA-FC040E90716B}" srcOrd="0" destOrd="0" presId="urn:microsoft.com/office/officeart/2005/8/layout/hierarchy6"/>
    <dgm:cxn modelId="{CD04399B-525E-4278-9B56-B72CCD6A2879}" type="presOf" srcId="{5646F2DA-DBF8-4070-98F7-65C244EA0E0C}" destId="{495035C9-B02F-405B-A15E-47C6409F9FE4}" srcOrd="0" destOrd="0" presId="urn:microsoft.com/office/officeart/2005/8/layout/hierarchy6"/>
    <dgm:cxn modelId="{11CDA0AE-7C47-4642-AF83-2A116AA5C645}" srcId="{61EE6E23-8F9B-40AA-9BD7-B6E44BD6137A}" destId="{DA17B005-97EB-42E5-A8B8-BDD02042102C}" srcOrd="1" destOrd="0" parTransId="{FD39021A-DAC9-4E8D-8BE6-6D8BAA9A179D}" sibTransId="{483CAF92-5773-4E7B-A018-8AD4F49C4309}"/>
    <dgm:cxn modelId="{BD585EB2-1A22-44B2-83CF-4A428708D5C6}" type="presOf" srcId="{95ED6CB7-9E08-4D65-A692-6D16EEA5A485}" destId="{E234FE9A-F952-4223-AA1C-CF50835C3A24}" srcOrd="0" destOrd="0" presId="urn:microsoft.com/office/officeart/2005/8/layout/hierarchy6"/>
    <dgm:cxn modelId="{0F98F8B3-6E7B-4DCB-95EB-9A50D95892D5}" type="presOf" srcId="{50F612AE-B42D-4B25-ADE1-5386C93FDD25}" destId="{12BA4A5D-45F4-4DF2-9007-E40E9D1FA3CD}" srcOrd="0" destOrd="0" presId="urn:microsoft.com/office/officeart/2005/8/layout/hierarchy6"/>
    <dgm:cxn modelId="{93B434B5-D063-481D-8665-C55F9328B51D}" type="presOf" srcId="{DEDD17C9-D818-4577-A80B-77927A899698}" destId="{6DBA6ED3-3E07-4BDF-8279-CA6290AF7AE4}" srcOrd="0" destOrd="0" presId="urn:microsoft.com/office/officeart/2005/8/layout/hierarchy6"/>
    <dgm:cxn modelId="{7303FBB6-88C3-437C-B4E3-F7FD403DD2D7}" type="presOf" srcId="{36547D2B-FFD6-4213-9A73-93C660F95140}" destId="{90F7C9E8-3E88-403F-9A91-11961F70CE80}" srcOrd="0" destOrd="0" presId="urn:microsoft.com/office/officeart/2005/8/layout/hierarchy6"/>
    <dgm:cxn modelId="{190D52D6-C8F4-4EDC-91D9-0EB250F0F5F8}" srcId="{BE202192-7CE6-4162-8CCB-58FF06EF508F}" destId="{61EE6E23-8F9B-40AA-9BD7-B6E44BD6137A}" srcOrd="0" destOrd="0" parTransId="{EF6E7813-F4E0-4E69-862D-D27EB99B61BB}" sibTransId="{7453E3DF-6502-406D-8513-F29581B13F2E}"/>
    <dgm:cxn modelId="{3E9B2AE5-76CF-48BB-A8F7-BB47B6A34169}" type="presParOf" srcId="{90F5DA33-C304-44A7-9692-F9C82447F870}" destId="{F0F83E2E-1591-4CDA-B010-7D4B40FFE64E}" srcOrd="0" destOrd="0" presId="urn:microsoft.com/office/officeart/2005/8/layout/hierarchy6"/>
    <dgm:cxn modelId="{2512D573-82E6-433A-856D-7713CB7E63FB}" type="presParOf" srcId="{F0F83E2E-1591-4CDA-B010-7D4B40FFE64E}" destId="{15285711-6C6C-4CBD-8644-C5EF267DDB76}" srcOrd="0" destOrd="0" presId="urn:microsoft.com/office/officeart/2005/8/layout/hierarchy6"/>
    <dgm:cxn modelId="{A0B651C9-1939-4963-BC74-254E42B5C124}" type="presParOf" srcId="{15285711-6C6C-4CBD-8644-C5EF267DDB76}" destId="{E60DC537-212A-47F9-B589-DEE06509E6F7}" srcOrd="0" destOrd="0" presId="urn:microsoft.com/office/officeart/2005/8/layout/hierarchy6"/>
    <dgm:cxn modelId="{898EEB32-DE26-4CAA-8690-8A6F86FCC5BC}" type="presParOf" srcId="{E60DC537-212A-47F9-B589-DEE06509E6F7}" destId="{736591A7-370B-49AD-AC6B-CF708A4EEFF6}" srcOrd="0" destOrd="0" presId="urn:microsoft.com/office/officeart/2005/8/layout/hierarchy6"/>
    <dgm:cxn modelId="{3C5825A4-0843-48DD-AA27-E3F031CC14F0}" type="presParOf" srcId="{E60DC537-212A-47F9-B589-DEE06509E6F7}" destId="{C08F39F6-A446-49DD-956A-70C458452B32}" srcOrd="1" destOrd="0" presId="urn:microsoft.com/office/officeart/2005/8/layout/hierarchy6"/>
    <dgm:cxn modelId="{453A7674-9E33-487A-8D67-6DD1108A002D}" type="presParOf" srcId="{C08F39F6-A446-49DD-956A-70C458452B32}" destId="{12BA4A5D-45F4-4DF2-9007-E40E9D1FA3CD}" srcOrd="0" destOrd="0" presId="urn:microsoft.com/office/officeart/2005/8/layout/hierarchy6"/>
    <dgm:cxn modelId="{4CABCCD0-ADB9-4EFF-9259-4F66BAE4272F}" type="presParOf" srcId="{C08F39F6-A446-49DD-956A-70C458452B32}" destId="{9BF0029A-7797-4CD9-9534-58948C04B733}" srcOrd="1" destOrd="0" presId="urn:microsoft.com/office/officeart/2005/8/layout/hierarchy6"/>
    <dgm:cxn modelId="{0ABC1F8B-5070-4B8E-A71C-D025C74E2A5A}" type="presParOf" srcId="{9BF0029A-7797-4CD9-9534-58948C04B733}" destId="{ED08AA9C-825F-4681-9C38-946A26CBA1E2}" srcOrd="0" destOrd="0" presId="urn:microsoft.com/office/officeart/2005/8/layout/hierarchy6"/>
    <dgm:cxn modelId="{EB5DD580-26E5-4A22-B369-025090FF4793}" type="presParOf" srcId="{9BF0029A-7797-4CD9-9534-58948C04B733}" destId="{9316CBCA-AF7E-4C94-864E-F51F22E05C23}" srcOrd="1" destOrd="0" presId="urn:microsoft.com/office/officeart/2005/8/layout/hierarchy6"/>
    <dgm:cxn modelId="{77175B86-F423-4AB5-B873-F2C5D17E83DA}" type="presParOf" srcId="{9316CBCA-AF7E-4C94-864E-F51F22E05C23}" destId="{6DBA6ED3-3E07-4BDF-8279-CA6290AF7AE4}" srcOrd="0" destOrd="0" presId="urn:microsoft.com/office/officeart/2005/8/layout/hierarchy6"/>
    <dgm:cxn modelId="{1294787B-7389-4F5A-9CC1-11DB5E67E148}" type="presParOf" srcId="{9316CBCA-AF7E-4C94-864E-F51F22E05C23}" destId="{2F8BD107-CCAC-4F67-9E52-1285F87B6D40}" srcOrd="1" destOrd="0" presId="urn:microsoft.com/office/officeart/2005/8/layout/hierarchy6"/>
    <dgm:cxn modelId="{72B8C480-0D08-4636-BB59-9D2FAF3D2633}" type="presParOf" srcId="{2F8BD107-CCAC-4F67-9E52-1285F87B6D40}" destId="{495035C9-B02F-405B-A15E-47C6409F9FE4}" srcOrd="0" destOrd="0" presId="urn:microsoft.com/office/officeart/2005/8/layout/hierarchy6"/>
    <dgm:cxn modelId="{E13EDDD7-BC88-41CD-B0B8-B2778B6B1588}" type="presParOf" srcId="{2F8BD107-CCAC-4F67-9E52-1285F87B6D40}" destId="{DA4D35E9-9C8B-4079-BFEF-3B6E70BC3C13}" srcOrd="1" destOrd="0" presId="urn:microsoft.com/office/officeart/2005/8/layout/hierarchy6"/>
    <dgm:cxn modelId="{5D31E5D7-AD24-43B2-A987-0CD23B021C9D}" type="presParOf" srcId="{C08F39F6-A446-49DD-956A-70C458452B32}" destId="{CD64D8B6-A252-4CDD-8ACA-FC040E90716B}" srcOrd="2" destOrd="0" presId="urn:microsoft.com/office/officeart/2005/8/layout/hierarchy6"/>
    <dgm:cxn modelId="{F6656147-3397-4C18-BFDF-6CADB329F6C8}" type="presParOf" srcId="{C08F39F6-A446-49DD-956A-70C458452B32}" destId="{CA89C2B4-B7BE-435A-B160-DC7553262F64}" srcOrd="3" destOrd="0" presId="urn:microsoft.com/office/officeart/2005/8/layout/hierarchy6"/>
    <dgm:cxn modelId="{9E9F0295-1629-4F59-9EB1-BEFBC9C2330C}" type="presParOf" srcId="{CA89C2B4-B7BE-435A-B160-DC7553262F64}" destId="{99492FD4-3959-4D5B-BBAE-11B817930C02}" srcOrd="0" destOrd="0" presId="urn:microsoft.com/office/officeart/2005/8/layout/hierarchy6"/>
    <dgm:cxn modelId="{1A98A13D-E03D-4071-9B85-D13B5DEDCEB8}" type="presParOf" srcId="{CA89C2B4-B7BE-435A-B160-DC7553262F64}" destId="{800DFA14-9128-405A-A6E5-CE23FE7C1D7A}" srcOrd="1" destOrd="0" presId="urn:microsoft.com/office/officeart/2005/8/layout/hierarchy6"/>
    <dgm:cxn modelId="{3B4E28A4-0058-427E-AA54-5FD12855622D}" type="presParOf" srcId="{800DFA14-9128-405A-A6E5-CE23FE7C1D7A}" destId="{E234FE9A-F952-4223-AA1C-CF50835C3A24}" srcOrd="0" destOrd="0" presId="urn:microsoft.com/office/officeart/2005/8/layout/hierarchy6"/>
    <dgm:cxn modelId="{F3C1F8A0-6239-4C95-8EC4-8539E13702C2}" type="presParOf" srcId="{800DFA14-9128-405A-A6E5-CE23FE7C1D7A}" destId="{D7675422-2D00-4FCF-9553-8B19178988BC}" srcOrd="1" destOrd="0" presId="urn:microsoft.com/office/officeart/2005/8/layout/hierarchy6"/>
    <dgm:cxn modelId="{984A879C-CC8F-4620-A82C-05C921B573A9}" type="presParOf" srcId="{D7675422-2D00-4FCF-9553-8B19178988BC}" destId="{90F7C9E8-3E88-403F-9A91-11961F70CE80}" srcOrd="0" destOrd="0" presId="urn:microsoft.com/office/officeart/2005/8/layout/hierarchy6"/>
    <dgm:cxn modelId="{85AD1669-01FA-4C28-9D3C-4017126F3194}" type="presParOf" srcId="{D7675422-2D00-4FCF-9553-8B19178988BC}" destId="{6C3C5117-1424-4929-B540-5110C1496659}" srcOrd="1" destOrd="0" presId="urn:microsoft.com/office/officeart/2005/8/layout/hierarchy6"/>
    <dgm:cxn modelId="{19987E8F-916A-4CCB-B85B-741FA28CA4C3}" type="presParOf" srcId="{90F5DA33-C304-44A7-9692-F9C82447F870}" destId="{568C85D0-BAC7-41DE-A054-E037E7B0D3DC}"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8D4209-4E52-4C60-82C7-4C0CF8F00C1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6F8CB72-1450-48A6-86C3-88725BBC28CD}">
      <dgm:prSet phldrT="[Tekst]" custT="1"/>
      <dgm:spPr>
        <a:solidFill>
          <a:schemeClr val="bg1">
            <a:lumMod val="75000"/>
          </a:schemeClr>
        </a:solidFill>
      </dgm:spPr>
      <dgm:t>
        <a:bodyPr bIns="108000" anchor="b" anchorCtr="1"/>
        <a:lstStyle/>
        <a:p>
          <a:r>
            <a:rPr lang="pl-PL" sz="1300" b="0" dirty="0">
              <a:effectLst/>
            </a:rPr>
            <a:t>BUSINESS ADMINISTRATION</a:t>
          </a:r>
          <a:endParaRPr lang="en-US" sz="1300" b="0" dirty="0">
            <a:effectLst/>
          </a:endParaRPr>
        </a:p>
      </dgm:t>
    </dgm:pt>
    <dgm:pt modelId="{8A5C803D-3460-4AC6-B736-6BE6478C0C42}" type="parTrans" cxnId="{C885DE46-2933-4516-A31A-572BA125BDC5}">
      <dgm:prSet/>
      <dgm:spPr/>
      <dgm:t>
        <a:bodyPr/>
        <a:lstStyle/>
        <a:p>
          <a:endParaRPr lang="en-US" sz="1400"/>
        </a:p>
      </dgm:t>
    </dgm:pt>
    <dgm:pt modelId="{CC219572-D690-4E53-A1F6-B95993DF315B}" type="sibTrans" cxnId="{C885DE46-2933-4516-A31A-572BA125BDC5}">
      <dgm:prSet/>
      <dgm:spPr/>
      <dgm:t>
        <a:bodyPr/>
        <a:lstStyle/>
        <a:p>
          <a:endParaRPr lang="en-US" sz="1400"/>
        </a:p>
      </dgm:t>
    </dgm:pt>
    <dgm:pt modelId="{1E4B97F0-1ED3-4772-865D-8D995FF7FAC5}">
      <dgm:prSet phldrT="[Tekst]" custT="1"/>
      <dgm:spPr>
        <a:solidFill>
          <a:schemeClr val="accent1"/>
        </a:solidFill>
      </dgm:spPr>
      <dgm:t>
        <a:bodyPr bIns="108000" anchor="b" anchorCtr="1"/>
        <a:lstStyle/>
        <a:p>
          <a:r>
            <a:rPr lang="pl-PL" sz="1300" b="0" dirty="0">
              <a:effectLst/>
            </a:rPr>
            <a:t>CONTACT </a:t>
          </a:r>
          <a:br>
            <a:rPr lang="pl-PL" sz="1300" b="0" dirty="0">
              <a:effectLst/>
            </a:rPr>
          </a:br>
          <a:r>
            <a:rPr lang="pl-PL" sz="1300" b="0" dirty="0">
              <a:effectLst/>
            </a:rPr>
            <a:t>CENTER</a:t>
          </a:r>
          <a:endParaRPr lang="en-US" sz="1300" b="0" dirty="0">
            <a:effectLst/>
          </a:endParaRPr>
        </a:p>
      </dgm:t>
    </dgm:pt>
    <dgm:pt modelId="{9D4F89A1-708D-4DDA-B84E-08C1E43D79A6}" type="parTrans" cxnId="{839CA30E-CEF3-4A13-A046-51BD4923F589}">
      <dgm:prSet/>
      <dgm:spPr/>
      <dgm:t>
        <a:bodyPr/>
        <a:lstStyle/>
        <a:p>
          <a:endParaRPr lang="en-US" sz="1400"/>
        </a:p>
      </dgm:t>
    </dgm:pt>
    <dgm:pt modelId="{9FDB0772-B169-43BA-A652-98B948DCAB9B}" type="sibTrans" cxnId="{839CA30E-CEF3-4A13-A046-51BD4923F589}">
      <dgm:prSet/>
      <dgm:spPr/>
      <dgm:t>
        <a:bodyPr/>
        <a:lstStyle/>
        <a:p>
          <a:endParaRPr lang="en-US" sz="1400"/>
        </a:p>
      </dgm:t>
    </dgm:pt>
    <dgm:pt modelId="{F3331557-9506-4BCC-A9A5-5643085A6C90}">
      <dgm:prSet phldrT="[Tekst]" custT="1"/>
      <dgm:spPr>
        <a:solidFill>
          <a:schemeClr val="bg1">
            <a:lumMod val="75000"/>
          </a:schemeClr>
        </a:solidFill>
      </dgm:spPr>
      <dgm:t>
        <a:bodyPr bIns="108000" anchor="b" anchorCtr="1"/>
        <a:lstStyle/>
        <a:p>
          <a:r>
            <a:rPr lang="pl-PL" sz="1300" b="0" dirty="0">
              <a:effectLst/>
            </a:rPr>
            <a:t>MEMBER </a:t>
          </a:r>
          <a:br>
            <a:rPr lang="pl-PL" sz="1300" b="0" dirty="0">
              <a:effectLst/>
            </a:rPr>
          </a:br>
          <a:r>
            <a:rPr lang="pl-PL" sz="1300" b="0" dirty="0">
              <a:effectLst/>
            </a:rPr>
            <a:t>PORTAL</a:t>
          </a:r>
          <a:endParaRPr lang="en-US" sz="1300" b="0" dirty="0">
            <a:effectLst/>
          </a:endParaRPr>
        </a:p>
      </dgm:t>
    </dgm:pt>
    <dgm:pt modelId="{CB60A680-9D04-4FC5-8BD4-997EAD02E08C}" type="parTrans" cxnId="{F1DDB7FD-4DD9-4E25-8467-81F6BCF33083}">
      <dgm:prSet/>
      <dgm:spPr/>
      <dgm:t>
        <a:bodyPr/>
        <a:lstStyle/>
        <a:p>
          <a:endParaRPr lang="en-US" sz="1400"/>
        </a:p>
      </dgm:t>
    </dgm:pt>
    <dgm:pt modelId="{003F9223-8419-4EF8-8916-5C40A4392372}" type="sibTrans" cxnId="{F1DDB7FD-4DD9-4E25-8467-81F6BCF33083}">
      <dgm:prSet/>
      <dgm:spPr/>
      <dgm:t>
        <a:bodyPr/>
        <a:lstStyle/>
        <a:p>
          <a:endParaRPr lang="en-US" sz="1400"/>
        </a:p>
      </dgm:t>
    </dgm:pt>
    <dgm:pt modelId="{CFD1D5F1-BE9F-481F-AAD5-8F3F2F465D8C}">
      <dgm:prSet phldrT="[Tekst]" custT="1"/>
      <dgm:spPr>
        <a:solidFill>
          <a:schemeClr val="bg1">
            <a:lumMod val="75000"/>
          </a:schemeClr>
        </a:solidFill>
      </dgm:spPr>
      <dgm:t>
        <a:bodyPr bIns="108000" anchor="b" anchorCtr="1"/>
        <a:lstStyle/>
        <a:p>
          <a:r>
            <a:rPr lang="pl-PL" sz="1300" b="0" dirty="0">
              <a:effectLst/>
            </a:rPr>
            <a:t>MOBILE </a:t>
          </a:r>
          <a:br>
            <a:rPr lang="pl-PL" sz="1300" b="0" dirty="0">
              <a:effectLst/>
            </a:rPr>
          </a:br>
          <a:r>
            <a:rPr lang="pl-PL" sz="1300" b="0" dirty="0">
              <a:effectLst/>
            </a:rPr>
            <a:t>APPLICATION</a:t>
          </a:r>
          <a:endParaRPr lang="en-US" sz="1300" b="0" dirty="0">
            <a:effectLst/>
          </a:endParaRPr>
        </a:p>
      </dgm:t>
    </dgm:pt>
    <dgm:pt modelId="{433FDC82-7698-4F17-86C4-10314BF65230}" type="parTrans" cxnId="{2D507FFA-6A75-472B-945F-503FE2C51A4A}">
      <dgm:prSet/>
      <dgm:spPr/>
      <dgm:t>
        <a:bodyPr/>
        <a:lstStyle/>
        <a:p>
          <a:endParaRPr lang="en-US" sz="1400"/>
        </a:p>
      </dgm:t>
    </dgm:pt>
    <dgm:pt modelId="{3F6A69F1-839D-40A2-8848-78657C31DC8D}" type="sibTrans" cxnId="{2D507FFA-6A75-472B-945F-503FE2C51A4A}">
      <dgm:prSet/>
      <dgm:spPr/>
      <dgm:t>
        <a:bodyPr/>
        <a:lstStyle/>
        <a:p>
          <a:endParaRPr lang="en-US" sz="1400"/>
        </a:p>
      </dgm:t>
    </dgm:pt>
    <dgm:pt modelId="{37DBB8DD-7CB2-4C60-8B56-029654890DAB}">
      <dgm:prSet phldrT="[Tekst]" custT="1"/>
      <dgm:spPr>
        <a:solidFill>
          <a:schemeClr val="bg1">
            <a:lumMod val="75000"/>
          </a:schemeClr>
        </a:solidFill>
      </dgm:spPr>
      <dgm:t>
        <a:bodyPr bIns="108000" anchor="b" anchorCtr="1"/>
        <a:lstStyle/>
        <a:p>
          <a:r>
            <a:rPr lang="pl-PL" sz="1300" b="0" dirty="0">
              <a:effectLst/>
            </a:rPr>
            <a:t>BUSINESS TO PARTNER</a:t>
          </a:r>
          <a:endParaRPr lang="en-US" sz="1300" b="0" dirty="0">
            <a:effectLst/>
          </a:endParaRPr>
        </a:p>
      </dgm:t>
    </dgm:pt>
    <dgm:pt modelId="{0F57F52B-994B-4AD7-819F-A20EF254F72E}" type="parTrans" cxnId="{334D2642-D4F2-468D-818A-B09CDAE9A687}">
      <dgm:prSet/>
      <dgm:spPr/>
      <dgm:t>
        <a:bodyPr/>
        <a:lstStyle/>
        <a:p>
          <a:endParaRPr lang="en-US" sz="1400"/>
        </a:p>
      </dgm:t>
    </dgm:pt>
    <dgm:pt modelId="{2C80C1D3-2D32-4BFF-A06C-4926EDF8C8ED}" type="sibTrans" cxnId="{334D2642-D4F2-468D-818A-B09CDAE9A687}">
      <dgm:prSet/>
      <dgm:spPr/>
      <dgm:t>
        <a:bodyPr/>
        <a:lstStyle/>
        <a:p>
          <a:endParaRPr lang="en-US" sz="1400"/>
        </a:p>
      </dgm:t>
    </dgm:pt>
    <dgm:pt modelId="{0153874A-737C-43A3-AC31-C4D0FBCE94EC}">
      <dgm:prSet phldrT="[Tekst]" custT="1"/>
      <dgm:spPr>
        <a:solidFill>
          <a:schemeClr val="bg1">
            <a:lumMod val="75000"/>
          </a:schemeClr>
        </a:solidFill>
      </dgm:spPr>
      <dgm:t>
        <a:bodyPr bIns="108000" anchor="b" anchorCtr="1"/>
        <a:lstStyle/>
        <a:p>
          <a:r>
            <a:rPr lang="pl-PL" sz="1300" b="0" dirty="0">
              <a:effectLst/>
            </a:rPr>
            <a:t>DATA </a:t>
          </a:r>
          <a:br>
            <a:rPr lang="pl-PL" sz="1300" b="0" dirty="0">
              <a:effectLst/>
            </a:rPr>
          </a:br>
          <a:r>
            <a:rPr lang="pl-PL" sz="1300" b="0" dirty="0">
              <a:effectLst/>
            </a:rPr>
            <a:t>HUB</a:t>
          </a:r>
          <a:endParaRPr lang="en-US" sz="1300" b="0" dirty="0">
            <a:effectLst/>
          </a:endParaRPr>
        </a:p>
      </dgm:t>
    </dgm:pt>
    <dgm:pt modelId="{7CBF67FD-8769-4EA0-A54A-518EA4197354}" type="parTrans" cxnId="{CAB78E46-3A27-45D0-A246-35F4F545FA05}">
      <dgm:prSet/>
      <dgm:spPr/>
      <dgm:t>
        <a:bodyPr/>
        <a:lstStyle/>
        <a:p>
          <a:endParaRPr lang="en-US" sz="1400"/>
        </a:p>
      </dgm:t>
    </dgm:pt>
    <dgm:pt modelId="{014619FA-FD24-48D5-A470-FED67003F0BD}" type="sibTrans" cxnId="{CAB78E46-3A27-45D0-A246-35F4F545FA05}">
      <dgm:prSet/>
      <dgm:spPr/>
      <dgm:t>
        <a:bodyPr/>
        <a:lstStyle/>
        <a:p>
          <a:endParaRPr lang="en-US" sz="1400"/>
        </a:p>
      </dgm:t>
    </dgm:pt>
    <dgm:pt modelId="{AB25CC20-4EEC-4807-8B3C-244A89229981}">
      <dgm:prSet phldrT="[Tekst]" custT="1"/>
      <dgm:spPr>
        <a:solidFill>
          <a:schemeClr val="bg1">
            <a:lumMod val="75000"/>
          </a:schemeClr>
        </a:solidFill>
      </dgm:spPr>
      <dgm:t>
        <a:bodyPr bIns="108000" anchor="b" anchorCtr="1"/>
        <a:lstStyle/>
        <a:p>
          <a:r>
            <a:rPr lang="pl-PL" sz="1300" b="0" dirty="0">
              <a:effectLst/>
            </a:rPr>
            <a:t>LOGISTIC </a:t>
          </a:r>
          <a:br>
            <a:rPr lang="pl-PL" sz="1300" b="0" dirty="0">
              <a:effectLst/>
            </a:rPr>
          </a:br>
          <a:r>
            <a:rPr lang="pl-PL" sz="1300" b="0" dirty="0">
              <a:effectLst/>
            </a:rPr>
            <a:t>MODULE</a:t>
          </a:r>
          <a:endParaRPr lang="en-US" sz="1300" b="0" dirty="0">
            <a:effectLst/>
          </a:endParaRPr>
        </a:p>
      </dgm:t>
    </dgm:pt>
    <dgm:pt modelId="{DA39ED95-2C68-4741-B287-E21ADDB3ED22}" type="parTrans" cxnId="{FBBC9359-03EF-424B-8DD5-E9F21123B8C1}">
      <dgm:prSet/>
      <dgm:spPr/>
      <dgm:t>
        <a:bodyPr/>
        <a:lstStyle/>
        <a:p>
          <a:endParaRPr lang="en-US" sz="1400"/>
        </a:p>
      </dgm:t>
    </dgm:pt>
    <dgm:pt modelId="{8F871727-4031-47CA-BCC2-4BA0335CD77C}" type="sibTrans" cxnId="{FBBC9359-03EF-424B-8DD5-E9F21123B8C1}">
      <dgm:prSet/>
      <dgm:spPr/>
      <dgm:t>
        <a:bodyPr/>
        <a:lstStyle/>
        <a:p>
          <a:endParaRPr lang="en-US" sz="1400"/>
        </a:p>
      </dgm:t>
    </dgm:pt>
    <dgm:pt modelId="{93A52B5F-0919-4AAD-B83E-9B0EF7DAC533}">
      <dgm:prSet phldrT="[Tekst]" custT="1"/>
      <dgm:spPr>
        <a:solidFill>
          <a:schemeClr val="bg1">
            <a:lumMod val="75000"/>
          </a:schemeClr>
        </a:solidFill>
      </dgm:spPr>
      <dgm:t>
        <a:bodyPr bIns="108000" anchor="b" anchorCtr="1"/>
        <a:lstStyle/>
        <a:p>
          <a:r>
            <a:rPr lang="pl-PL" sz="1300" b="0" dirty="0">
              <a:effectLst/>
            </a:rPr>
            <a:t>IN-STORE APPLICATION</a:t>
          </a:r>
          <a:endParaRPr lang="en-US" sz="1300" b="0" dirty="0">
            <a:effectLst/>
          </a:endParaRPr>
        </a:p>
      </dgm:t>
    </dgm:pt>
    <dgm:pt modelId="{ECB9F8ED-0A84-4A2A-937C-CCEC35F162AA}" type="parTrans" cxnId="{B4A48EAF-86A8-4769-AFD5-400698EE2A65}">
      <dgm:prSet/>
      <dgm:spPr/>
      <dgm:t>
        <a:bodyPr/>
        <a:lstStyle/>
        <a:p>
          <a:endParaRPr lang="en-US" sz="1400"/>
        </a:p>
      </dgm:t>
    </dgm:pt>
    <dgm:pt modelId="{4F6197F9-DF14-4ED1-8E88-74C6C30904D1}" type="sibTrans" cxnId="{B4A48EAF-86A8-4769-AFD5-400698EE2A65}">
      <dgm:prSet/>
      <dgm:spPr/>
      <dgm:t>
        <a:bodyPr/>
        <a:lstStyle/>
        <a:p>
          <a:endParaRPr lang="en-US" sz="1400"/>
        </a:p>
      </dgm:t>
    </dgm:pt>
    <dgm:pt modelId="{7195EDDE-6250-411B-B4FE-63D3785C558F}" type="pres">
      <dgm:prSet presAssocID="{478D4209-4E52-4C60-82C7-4C0CF8F00C12}" presName="diagram" presStyleCnt="0">
        <dgm:presLayoutVars>
          <dgm:dir/>
          <dgm:resizeHandles val="exact"/>
        </dgm:presLayoutVars>
      </dgm:prSet>
      <dgm:spPr/>
    </dgm:pt>
    <dgm:pt modelId="{B0FB0329-0A66-431F-ADE0-B0B3B49DDBB9}" type="pres">
      <dgm:prSet presAssocID="{56F8CB72-1450-48A6-86C3-88725BBC28CD}" presName="node" presStyleLbl="node1" presStyleIdx="0" presStyleCnt="8" custScaleX="148563" custScaleY="188277">
        <dgm:presLayoutVars>
          <dgm:bulletEnabled val="1"/>
        </dgm:presLayoutVars>
      </dgm:prSet>
      <dgm:spPr/>
    </dgm:pt>
    <dgm:pt modelId="{7452B432-F5DF-479A-843B-CDFBC3B108CF}" type="pres">
      <dgm:prSet presAssocID="{CC219572-D690-4E53-A1F6-B95993DF315B}" presName="sibTrans" presStyleCnt="0"/>
      <dgm:spPr/>
    </dgm:pt>
    <dgm:pt modelId="{6744190E-A03C-4363-9C6E-A5A5BDB9D9A4}" type="pres">
      <dgm:prSet presAssocID="{1E4B97F0-1ED3-4772-865D-8D995FF7FAC5}" presName="node" presStyleLbl="node1" presStyleIdx="1" presStyleCnt="8" custScaleX="148563" custScaleY="188277">
        <dgm:presLayoutVars>
          <dgm:bulletEnabled val="1"/>
        </dgm:presLayoutVars>
      </dgm:prSet>
      <dgm:spPr/>
    </dgm:pt>
    <dgm:pt modelId="{1BDB6C5A-B0AE-45B4-90F2-02F42A2BC4DC}" type="pres">
      <dgm:prSet presAssocID="{9FDB0772-B169-43BA-A652-98B948DCAB9B}" presName="sibTrans" presStyleCnt="0"/>
      <dgm:spPr/>
    </dgm:pt>
    <dgm:pt modelId="{60579473-EC53-4CAC-A88B-F1B78DA6861B}" type="pres">
      <dgm:prSet presAssocID="{F3331557-9506-4BCC-A9A5-5643085A6C90}" presName="node" presStyleLbl="node1" presStyleIdx="2" presStyleCnt="8" custScaleX="148563" custScaleY="188277">
        <dgm:presLayoutVars>
          <dgm:bulletEnabled val="1"/>
        </dgm:presLayoutVars>
      </dgm:prSet>
      <dgm:spPr/>
    </dgm:pt>
    <dgm:pt modelId="{A792F0AF-16DC-431A-B871-7D5A16C5942D}" type="pres">
      <dgm:prSet presAssocID="{003F9223-8419-4EF8-8916-5C40A4392372}" presName="sibTrans" presStyleCnt="0"/>
      <dgm:spPr/>
    </dgm:pt>
    <dgm:pt modelId="{7D4BF8AE-E14A-4494-9CE4-16F422F41AE2}" type="pres">
      <dgm:prSet presAssocID="{CFD1D5F1-BE9F-481F-AAD5-8F3F2F465D8C}" presName="node" presStyleLbl="node1" presStyleIdx="3" presStyleCnt="8" custScaleX="148563" custScaleY="188277">
        <dgm:presLayoutVars>
          <dgm:bulletEnabled val="1"/>
        </dgm:presLayoutVars>
      </dgm:prSet>
      <dgm:spPr/>
    </dgm:pt>
    <dgm:pt modelId="{60F10149-C6B5-4570-ACD4-EDC8388C22DF}" type="pres">
      <dgm:prSet presAssocID="{3F6A69F1-839D-40A2-8848-78657C31DC8D}" presName="sibTrans" presStyleCnt="0"/>
      <dgm:spPr/>
    </dgm:pt>
    <dgm:pt modelId="{F7DD14BB-C119-47EB-9E92-5A72A78C77E4}" type="pres">
      <dgm:prSet presAssocID="{37DBB8DD-7CB2-4C60-8B56-029654890DAB}" presName="node" presStyleLbl="node1" presStyleIdx="4" presStyleCnt="8" custScaleX="148563" custScaleY="188277">
        <dgm:presLayoutVars>
          <dgm:bulletEnabled val="1"/>
        </dgm:presLayoutVars>
      </dgm:prSet>
      <dgm:spPr/>
    </dgm:pt>
    <dgm:pt modelId="{2640C5A4-0C9C-46B8-BC8F-04E6D27C870E}" type="pres">
      <dgm:prSet presAssocID="{2C80C1D3-2D32-4BFF-A06C-4926EDF8C8ED}" presName="sibTrans" presStyleCnt="0"/>
      <dgm:spPr/>
    </dgm:pt>
    <dgm:pt modelId="{FF50B2C7-3EC5-4B47-ACEA-AB1E1F2DFDF0}" type="pres">
      <dgm:prSet presAssocID="{0153874A-737C-43A3-AC31-C4D0FBCE94EC}" presName="node" presStyleLbl="node1" presStyleIdx="5" presStyleCnt="8" custScaleX="148563" custScaleY="188277">
        <dgm:presLayoutVars>
          <dgm:bulletEnabled val="1"/>
        </dgm:presLayoutVars>
      </dgm:prSet>
      <dgm:spPr/>
    </dgm:pt>
    <dgm:pt modelId="{02E22042-D8C2-4A4B-8CE8-F7640D02CBEB}" type="pres">
      <dgm:prSet presAssocID="{014619FA-FD24-48D5-A470-FED67003F0BD}" presName="sibTrans" presStyleCnt="0"/>
      <dgm:spPr/>
    </dgm:pt>
    <dgm:pt modelId="{F9B460D5-414C-42F5-A75E-BC54DFEE66E4}" type="pres">
      <dgm:prSet presAssocID="{AB25CC20-4EEC-4807-8B3C-244A89229981}" presName="node" presStyleLbl="node1" presStyleIdx="6" presStyleCnt="8" custScaleX="148563" custScaleY="188277">
        <dgm:presLayoutVars>
          <dgm:bulletEnabled val="1"/>
        </dgm:presLayoutVars>
      </dgm:prSet>
      <dgm:spPr/>
    </dgm:pt>
    <dgm:pt modelId="{B1D82F44-0AC1-4546-81E3-1D6E95AD1181}" type="pres">
      <dgm:prSet presAssocID="{8F871727-4031-47CA-BCC2-4BA0335CD77C}" presName="sibTrans" presStyleCnt="0"/>
      <dgm:spPr/>
    </dgm:pt>
    <dgm:pt modelId="{D672702F-C76D-4E59-B6F2-6EA60294C4AB}" type="pres">
      <dgm:prSet presAssocID="{93A52B5F-0919-4AAD-B83E-9B0EF7DAC533}" presName="node" presStyleLbl="node1" presStyleIdx="7" presStyleCnt="8" custScaleX="148563" custScaleY="188277">
        <dgm:presLayoutVars>
          <dgm:bulletEnabled val="1"/>
        </dgm:presLayoutVars>
      </dgm:prSet>
      <dgm:spPr/>
    </dgm:pt>
  </dgm:ptLst>
  <dgm:cxnLst>
    <dgm:cxn modelId="{839CA30E-CEF3-4A13-A046-51BD4923F589}" srcId="{478D4209-4E52-4C60-82C7-4C0CF8F00C12}" destId="{1E4B97F0-1ED3-4772-865D-8D995FF7FAC5}" srcOrd="1" destOrd="0" parTransId="{9D4F89A1-708D-4DDA-B84E-08C1E43D79A6}" sibTransId="{9FDB0772-B169-43BA-A652-98B948DCAB9B}"/>
    <dgm:cxn modelId="{69FE3C16-51D6-4E31-A7B2-793E157D5482}" type="presOf" srcId="{478D4209-4E52-4C60-82C7-4C0CF8F00C12}" destId="{7195EDDE-6250-411B-B4FE-63D3785C558F}" srcOrd="0" destOrd="0" presId="urn:microsoft.com/office/officeart/2005/8/layout/default"/>
    <dgm:cxn modelId="{D4751C62-E8BB-424E-BE0A-25AB7B27F78D}" type="presOf" srcId="{AB25CC20-4EEC-4807-8B3C-244A89229981}" destId="{F9B460D5-414C-42F5-A75E-BC54DFEE66E4}" srcOrd="0" destOrd="0" presId="urn:microsoft.com/office/officeart/2005/8/layout/default"/>
    <dgm:cxn modelId="{334D2642-D4F2-468D-818A-B09CDAE9A687}" srcId="{478D4209-4E52-4C60-82C7-4C0CF8F00C12}" destId="{37DBB8DD-7CB2-4C60-8B56-029654890DAB}" srcOrd="4" destOrd="0" parTransId="{0F57F52B-994B-4AD7-819F-A20EF254F72E}" sibTransId="{2C80C1D3-2D32-4BFF-A06C-4926EDF8C8ED}"/>
    <dgm:cxn modelId="{CAB78E46-3A27-45D0-A246-35F4F545FA05}" srcId="{478D4209-4E52-4C60-82C7-4C0CF8F00C12}" destId="{0153874A-737C-43A3-AC31-C4D0FBCE94EC}" srcOrd="5" destOrd="0" parTransId="{7CBF67FD-8769-4EA0-A54A-518EA4197354}" sibTransId="{014619FA-FD24-48D5-A470-FED67003F0BD}"/>
    <dgm:cxn modelId="{C885DE46-2933-4516-A31A-572BA125BDC5}" srcId="{478D4209-4E52-4C60-82C7-4C0CF8F00C12}" destId="{56F8CB72-1450-48A6-86C3-88725BBC28CD}" srcOrd="0" destOrd="0" parTransId="{8A5C803D-3460-4AC6-B736-6BE6478C0C42}" sibTransId="{CC219572-D690-4E53-A1F6-B95993DF315B}"/>
    <dgm:cxn modelId="{BD72186C-7379-4293-8092-598928974943}" type="presOf" srcId="{56F8CB72-1450-48A6-86C3-88725BBC28CD}" destId="{B0FB0329-0A66-431F-ADE0-B0B3B49DDBB9}" srcOrd="0" destOrd="0" presId="urn:microsoft.com/office/officeart/2005/8/layout/default"/>
    <dgm:cxn modelId="{FBBC9359-03EF-424B-8DD5-E9F21123B8C1}" srcId="{478D4209-4E52-4C60-82C7-4C0CF8F00C12}" destId="{AB25CC20-4EEC-4807-8B3C-244A89229981}" srcOrd="6" destOrd="0" parTransId="{DA39ED95-2C68-4741-B287-E21ADDB3ED22}" sibTransId="{8F871727-4031-47CA-BCC2-4BA0335CD77C}"/>
    <dgm:cxn modelId="{47402B91-62A7-4DCB-A1B5-D889DF174659}" type="presOf" srcId="{1E4B97F0-1ED3-4772-865D-8D995FF7FAC5}" destId="{6744190E-A03C-4363-9C6E-A5A5BDB9D9A4}" srcOrd="0" destOrd="0" presId="urn:microsoft.com/office/officeart/2005/8/layout/default"/>
    <dgm:cxn modelId="{904D6AA2-57DB-4ED7-BE74-ADE19CF06B85}" type="presOf" srcId="{37DBB8DD-7CB2-4C60-8B56-029654890DAB}" destId="{F7DD14BB-C119-47EB-9E92-5A72A78C77E4}" srcOrd="0" destOrd="0" presId="urn:microsoft.com/office/officeart/2005/8/layout/default"/>
    <dgm:cxn modelId="{A8BB16AD-91F2-43C0-83EF-D7536D4D14C5}" type="presOf" srcId="{0153874A-737C-43A3-AC31-C4D0FBCE94EC}" destId="{FF50B2C7-3EC5-4B47-ACEA-AB1E1F2DFDF0}" srcOrd="0" destOrd="0" presId="urn:microsoft.com/office/officeart/2005/8/layout/default"/>
    <dgm:cxn modelId="{B4A48EAF-86A8-4769-AFD5-400698EE2A65}" srcId="{478D4209-4E52-4C60-82C7-4C0CF8F00C12}" destId="{93A52B5F-0919-4AAD-B83E-9B0EF7DAC533}" srcOrd="7" destOrd="0" parTransId="{ECB9F8ED-0A84-4A2A-937C-CCEC35F162AA}" sibTransId="{4F6197F9-DF14-4ED1-8E88-74C6C30904D1}"/>
    <dgm:cxn modelId="{74F634C2-7F4D-4B9B-BAE3-D13B4D561F79}" type="presOf" srcId="{93A52B5F-0919-4AAD-B83E-9B0EF7DAC533}" destId="{D672702F-C76D-4E59-B6F2-6EA60294C4AB}" srcOrd="0" destOrd="0" presId="urn:microsoft.com/office/officeart/2005/8/layout/default"/>
    <dgm:cxn modelId="{DD13A3C6-2678-42B3-9F5C-51F63EB5500C}" type="presOf" srcId="{F3331557-9506-4BCC-A9A5-5643085A6C90}" destId="{60579473-EC53-4CAC-A88B-F1B78DA6861B}" srcOrd="0" destOrd="0" presId="urn:microsoft.com/office/officeart/2005/8/layout/default"/>
    <dgm:cxn modelId="{3639CCF4-F37B-4EFA-A066-44721DB45893}" type="presOf" srcId="{CFD1D5F1-BE9F-481F-AAD5-8F3F2F465D8C}" destId="{7D4BF8AE-E14A-4494-9CE4-16F422F41AE2}" srcOrd="0" destOrd="0" presId="urn:microsoft.com/office/officeart/2005/8/layout/default"/>
    <dgm:cxn modelId="{2D507FFA-6A75-472B-945F-503FE2C51A4A}" srcId="{478D4209-4E52-4C60-82C7-4C0CF8F00C12}" destId="{CFD1D5F1-BE9F-481F-AAD5-8F3F2F465D8C}" srcOrd="3" destOrd="0" parTransId="{433FDC82-7698-4F17-86C4-10314BF65230}" sibTransId="{3F6A69F1-839D-40A2-8848-78657C31DC8D}"/>
    <dgm:cxn modelId="{F1DDB7FD-4DD9-4E25-8467-81F6BCF33083}" srcId="{478D4209-4E52-4C60-82C7-4C0CF8F00C12}" destId="{F3331557-9506-4BCC-A9A5-5643085A6C90}" srcOrd="2" destOrd="0" parTransId="{CB60A680-9D04-4FC5-8BD4-997EAD02E08C}" sibTransId="{003F9223-8419-4EF8-8916-5C40A4392372}"/>
    <dgm:cxn modelId="{304FC665-C02E-4E87-B277-451761B2E4A6}" type="presParOf" srcId="{7195EDDE-6250-411B-B4FE-63D3785C558F}" destId="{B0FB0329-0A66-431F-ADE0-B0B3B49DDBB9}" srcOrd="0" destOrd="0" presId="urn:microsoft.com/office/officeart/2005/8/layout/default"/>
    <dgm:cxn modelId="{35FC5AA1-99E9-49BB-B03F-2834F6A48C7C}" type="presParOf" srcId="{7195EDDE-6250-411B-B4FE-63D3785C558F}" destId="{7452B432-F5DF-479A-843B-CDFBC3B108CF}" srcOrd="1" destOrd="0" presId="urn:microsoft.com/office/officeart/2005/8/layout/default"/>
    <dgm:cxn modelId="{A13BBA0C-7C4A-4019-B506-B30D1DC13800}" type="presParOf" srcId="{7195EDDE-6250-411B-B4FE-63D3785C558F}" destId="{6744190E-A03C-4363-9C6E-A5A5BDB9D9A4}" srcOrd="2" destOrd="0" presId="urn:microsoft.com/office/officeart/2005/8/layout/default"/>
    <dgm:cxn modelId="{CD4D7C3B-66CC-47AF-84B5-2612AD75FDFD}" type="presParOf" srcId="{7195EDDE-6250-411B-B4FE-63D3785C558F}" destId="{1BDB6C5A-B0AE-45B4-90F2-02F42A2BC4DC}" srcOrd="3" destOrd="0" presId="urn:microsoft.com/office/officeart/2005/8/layout/default"/>
    <dgm:cxn modelId="{7F574006-22BF-4522-93CD-FD349F192E89}" type="presParOf" srcId="{7195EDDE-6250-411B-B4FE-63D3785C558F}" destId="{60579473-EC53-4CAC-A88B-F1B78DA6861B}" srcOrd="4" destOrd="0" presId="urn:microsoft.com/office/officeart/2005/8/layout/default"/>
    <dgm:cxn modelId="{3758C9C3-1DC0-4837-9323-5152A7BADA13}" type="presParOf" srcId="{7195EDDE-6250-411B-B4FE-63D3785C558F}" destId="{A792F0AF-16DC-431A-B871-7D5A16C5942D}" srcOrd="5" destOrd="0" presId="urn:microsoft.com/office/officeart/2005/8/layout/default"/>
    <dgm:cxn modelId="{D32C2ECD-D7EA-4EA5-9BB0-E9DE8A9159FC}" type="presParOf" srcId="{7195EDDE-6250-411B-B4FE-63D3785C558F}" destId="{7D4BF8AE-E14A-4494-9CE4-16F422F41AE2}" srcOrd="6" destOrd="0" presId="urn:microsoft.com/office/officeart/2005/8/layout/default"/>
    <dgm:cxn modelId="{F79FA007-4170-47A5-94AC-92DB17B19822}" type="presParOf" srcId="{7195EDDE-6250-411B-B4FE-63D3785C558F}" destId="{60F10149-C6B5-4570-ACD4-EDC8388C22DF}" srcOrd="7" destOrd="0" presId="urn:microsoft.com/office/officeart/2005/8/layout/default"/>
    <dgm:cxn modelId="{27689E5D-4CE4-4ED5-AB7A-E4903635796B}" type="presParOf" srcId="{7195EDDE-6250-411B-B4FE-63D3785C558F}" destId="{F7DD14BB-C119-47EB-9E92-5A72A78C77E4}" srcOrd="8" destOrd="0" presId="urn:microsoft.com/office/officeart/2005/8/layout/default"/>
    <dgm:cxn modelId="{3344F151-1958-480A-B7B0-08901B139338}" type="presParOf" srcId="{7195EDDE-6250-411B-B4FE-63D3785C558F}" destId="{2640C5A4-0C9C-46B8-BC8F-04E6D27C870E}" srcOrd="9" destOrd="0" presId="urn:microsoft.com/office/officeart/2005/8/layout/default"/>
    <dgm:cxn modelId="{AA105D41-90C8-4B1E-8CA4-787E7A3750BF}" type="presParOf" srcId="{7195EDDE-6250-411B-B4FE-63D3785C558F}" destId="{FF50B2C7-3EC5-4B47-ACEA-AB1E1F2DFDF0}" srcOrd="10" destOrd="0" presId="urn:microsoft.com/office/officeart/2005/8/layout/default"/>
    <dgm:cxn modelId="{4835144F-F46E-48C7-B608-ADDE6C98DF20}" type="presParOf" srcId="{7195EDDE-6250-411B-B4FE-63D3785C558F}" destId="{02E22042-D8C2-4A4B-8CE8-F7640D02CBEB}" srcOrd="11" destOrd="0" presId="urn:microsoft.com/office/officeart/2005/8/layout/default"/>
    <dgm:cxn modelId="{B2C20A32-5CC5-44C9-BA83-A6915A11C543}" type="presParOf" srcId="{7195EDDE-6250-411B-B4FE-63D3785C558F}" destId="{F9B460D5-414C-42F5-A75E-BC54DFEE66E4}" srcOrd="12" destOrd="0" presId="urn:microsoft.com/office/officeart/2005/8/layout/default"/>
    <dgm:cxn modelId="{9077AD0E-958D-4D92-A2DA-61DBB8405A39}" type="presParOf" srcId="{7195EDDE-6250-411B-B4FE-63D3785C558F}" destId="{B1D82F44-0AC1-4546-81E3-1D6E95AD1181}" srcOrd="13" destOrd="0" presId="urn:microsoft.com/office/officeart/2005/8/layout/default"/>
    <dgm:cxn modelId="{1AE533B7-057D-4484-8565-D7E2A655A94A}" type="presParOf" srcId="{7195EDDE-6250-411B-B4FE-63D3785C558F}" destId="{D672702F-C76D-4E59-B6F2-6EA60294C4AB}"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6F373E-F4C8-4039-A1C3-D686BC044BAB}"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37110660-E277-462C-9252-9DE41C3DB4AF}">
      <dgm:prSet phldrT="[Tekst]" custT="1"/>
      <dgm:spPr/>
      <dgm:t>
        <a:bodyPr/>
        <a:lstStyle/>
        <a:p>
          <a:r>
            <a:rPr lang="pl-PL" sz="1000" b="1" dirty="0" err="1"/>
            <a:t>Leaderboards</a:t>
          </a:r>
          <a:endParaRPr lang="en-US" sz="1000" b="1" dirty="0"/>
        </a:p>
      </dgm:t>
    </dgm:pt>
    <dgm:pt modelId="{223E4DCC-E5DC-4044-8775-BB2DF9F9B3A0}" type="parTrans" cxnId="{9371036E-3508-4976-9770-28942AD8201F}">
      <dgm:prSet/>
      <dgm:spPr/>
      <dgm:t>
        <a:bodyPr/>
        <a:lstStyle/>
        <a:p>
          <a:endParaRPr lang="en-US" sz="2800" b="1"/>
        </a:p>
      </dgm:t>
    </dgm:pt>
    <dgm:pt modelId="{CB7A8FB7-BCFF-4E70-A1A4-645D35573B53}" type="sibTrans" cxnId="{9371036E-3508-4976-9770-28942AD8201F}">
      <dgm:prSet/>
      <dgm:spPr/>
      <dgm:t>
        <a:bodyPr/>
        <a:lstStyle/>
        <a:p>
          <a:endParaRPr lang="en-US" sz="2800" b="1"/>
        </a:p>
      </dgm:t>
    </dgm:pt>
    <dgm:pt modelId="{E96F55A7-31BA-4ED6-9612-570810FE5B13}">
      <dgm:prSet phldrT="[Tekst]" custT="1"/>
      <dgm:spPr/>
      <dgm:t>
        <a:bodyPr/>
        <a:lstStyle/>
        <a:p>
          <a:r>
            <a:rPr lang="pl-PL" sz="1000" b="1" dirty="0" err="1"/>
            <a:t>Badges</a:t>
          </a:r>
          <a:endParaRPr lang="en-US" sz="1000" b="1" dirty="0"/>
        </a:p>
      </dgm:t>
    </dgm:pt>
    <dgm:pt modelId="{603092C2-D9D6-47FC-B1C8-C80B9E41DEA1}" type="sibTrans" cxnId="{23B7DAA6-7AC4-4F3D-84AF-C3FF47EC01DE}">
      <dgm:prSet/>
      <dgm:spPr/>
      <dgm:t>
        <a:bodyPr/>
        <a:lstStyle/>
        <a:p>
          <a:endParaRPr lang="en-US" sz="2800" b="1"/>
        </a:p>
      </dgm:t>
    </dgm:pt>
    <dgm:pt modelId="{61D59957-DE64-41B1-8023-7302BADB7749}" type="parTrans" cxnId="{23B7DAA6-7AC4-4F3D-84AF-C3FF47EC01DE}">
      <dgm:prSet/>
      <dgm:spPr/>
      <dgm:t>
        <a:bodyPr/>
        <a:lstStyle/>
        <a:p>
          <a:endParaRPr lang="en-US" sz="2800" b="1"/>
        </a:p>
      </dgm:t>
    </dgm:pt>
    <dgm:pt modelId="{785BBF0D-2287-42F2-A1D0-57E0C1D1162B}">
      <dgm:prSet phldrT="[Tekst]" custT="1"/>
      <dgm:spPr/>
      <dgm:t>
        <a:bodyPr/>
        <a:lstStyle/>
        <a:p>
          <a:r>
            <a:rPr lang="pl-PL" sz="1000" b="1"/>
            <a:t>Campaign scenarios </a:t>
          </a:r>
          <a:endParaRPr lang="en-US" sz="1000" b="1" dirty="0"/>
        </a:p>
      </dgm:t>
    </dgm:pt>
    <dgm:pt modelId="{758EB6A7-41D4-4820-970E-34D4D6EBAC8A}" type="parTrans" cxnId="{3F16C7E3-A1B9-4841-BF90-6AAC851CB8B0}">
      <dgm:prSet/>
      <dgm:spPr/>
      <dgm:t>
        <a:bodyPr/>
        <a:lstStyle/>
        <a:p>
          <a:endParaRPr lang="en-US" sz="2800" b="1"/>
        </a:p>
      </dgm:t>
    </dgm:pt>
    <dgm:pt modelId="{A905842A-0858-485F-B15E-1FB2CF54E15A}" type="sibTrans" cxnId="{3F16C7E3-A1B9-4841-BF90-6AAC851CB8B0}">
      <dgm:prSet/>
      <dgm:spPr/>
      <dgm:t>
        <a:bodyPr/>
        <a:lstStyle/>
        <a:p>
          <a:endParaRPr lang="en-US" sz="2800" b="1"/>
        </a:p>
      </dgm:t>
    </dgm:pt>
    <dgm:pt modelId="{A5BEF9FE-9987-4426-B200-04E89AA0609B}">
      <dgm:prSet phldrT="[Tekst]" custT="1"/>
      <dgm:spPr/>
      <dgm:t>
        <a:bodyPr/>
        <a:lstStyle/>
        <a:p>
          <a:r>
            <a:rPr lang="pl-PL" sz="1000" b="1"/>
            <a:t>Lotteries &amp; contests </a:t>
          </a:r>
          <a:endParaRPr lang="pl-PL" sz="1000" b="1" dirty="0"/>
        </a:p>
      </dgm:t>
    </dgm:pt>
    <dgm:pt modelId="{45C74998-531A-4B9C-8498-93550CBF70CC}" type="parTrans" cxnId="{0763736B-5631-4663-882A-88EEB2C657CC}">
      <dgm:prSet/>
      <dgm:spPr/>
      <dgm:t>
        <a:bodyPr/>
        <a:lstStyle/>
        <a:p>
          <a:endParaRPr lang="en-US" sz="2800" b="1"/>
        </a:p>
      </dgm:t>
    </dgm:pt>
    <dgm:pt modelId="{8981A819-EDB1-4849-897E-49554E3C75B8}" type="sibTrans" cxnId="{0763736B-5631-4663-882A-88EEB2C657CC}">
      <dgm:prSet/>
      <dgm:spPr/>
      <dgm:t>
        <a:bodyPr/>
        <a:lstStyle/>
        <a:p>
          <a:endParaRPr lang="en-US" sz="2800" b="1"/>
        </a:p>
      </dgm:t>
    </dgm:pt>
    <dgm:pt modelId="{2143BC2F-5CD1-4BE8-925B-83E18AEAC58D}">
      <dgm:prSet phldrT="[Tekst]" custT="1"/>
      <dgm:spPr/>
      <dgm:t>
        <a:bodyPr/>
        <a:lstStyle/>
        <a:p>
          <a:r>
            <a:rPr lang="pl-PL" sz="1000" b="1" dirty="0" err="1"/>
            <a:t>Reward</a:t>
          </a:r>
          <a:r>
            <a:rPr lang="pl-PL" sz="1000" b="1" dirty="0"/>
            <a:t> </a:t>
          </a:r>
          <a:r>
            <a:rPr lang="pl-PL" sz="1000" b="1" dirty="0" err="1"/>
            <a:t>auctions</a:t>
          </a:r>
          <a:endParaRPr lang="pl-PL" sz="1000" b="1" dirty="0"/>
        </a:p>
      </dgm:t>
    </dgm:pt>
    <dgm:pt modelId="{FBAD8C7A-3F23-47CD-BBC6-A9048C0BC15C}" type="parTrans" cxnId="{3CD63899-E268-4BF4-853D-A19DC9A192C3}">
      <dgm:prSet/>
      <dgm:spPr/>
      <dgm:t>
        <a:bodyPr/>
        <a:lstStyle/>
        <a:p>
          <a:endParaRPr lang="en-US" sz="2800" b="1"/>
        </a:p>
      </dgm:t>
    </dgm:pt>
    <dgm:pt modelId="{63EFCB20-56F3-42DB-AE0E-E77BECF0CB23}" type="sibTrans" cxnId="{3CD63899-E268-4BF4-853D-A19DC9A192C3}">
      <dgm:prSet/>
      <dgm:spPr/>
      <dgm:t>
        <a:bodyPr/>
        <a:lstStyle/>
        <a:p>
          <a:endParaRPr lang="en-US" sz="2800" b="1"/>
        </a:p>
      </dgm:t>
    </dgm:pt>
    <dgm:pt modelId="{DAB954D0-9F3E-464F-942E-49BD51D44AB3}">
      <dgm:prSet phldrT="[Tekst]" custT="1"/>
      <dgm:spPr/>
      <dgm:t>
        <a:bodyPr/>
        <a:lstStyle/>
        <a:p>
          <a:r>
            <a:rPr lang="pl-PL" sz="1000" b="1" dirty="0"/>
            <a:t>Engagement </a:t>
          </a:r>
          <a:r>
            <a:rPr lang="pl-PL" sz="1000" b="1" dirty="0" err="1"/>
            <a:t>tasks</a:t>
          </a:r>
          <a:r>
            <a:rPr lang="pl-PL" sz="1000" b="1" dirty="0"/>
            <a:t> </a:t>
          </a:r>
          <a:endParaRPr lang="en-US" sz="1000" b="1" dirty="0"/>
        </a:p>
      </dgm:t>
    </dgm:pt>
    <dgm:pt modelId="{7508EB52-6A2B-421C-B540-8AEEBBAE8D6B}" type="parTrans" cxnId="{032EA332-CC32-4960-8778-F6852109D82D}">
      <dgm:prSet/>
      <dgm:spPr/>
      <dgm:t>
        <a:bodyPr/>
        <a:lstStyle/>
        <a:p>
          <a:endParaRPr lang="en-US" sz="2800" b="1"/>
        </a:p>
      </dgm:t>
    </dgm:pt>
    <dgm:pt modelId="{7F044B23-19A8-4AFF-AC14-125CD263900F}" type="sibTrans" cxnId="{032EA332-CC32-4960-8778-F6852109D82D}">
      <dgm:prSet/>
      <dgm:spPr/>
      <dgm:t>
        <a:bodyPr/>
        <a:lstStyle/>
        <a:p>
          <a:endParaRPr lang="en-US" sz="2800" b="1"/>
        </a:p>
      </dgm:t>
    </dgm:pt>
    <dgm:pt modelId="{AAFF9183-D071-47AB-9955-BC8D0394D0BC}">
      <dgm:prSet phldrT="[Tekst]" custT="1"/>
      <dgm:spPr/>
      <dgm:t>
        <a:bodyPr/>
        <a:lstStyle/>
        <a:p>
          <a:r>
            <a:rPr lang="pl-PL" sz="1000" b="1" dirty="0" err="1"/>
            <a:t>Social</a:t>
          </a:r>
          <a:r>
            <a:rPr lang="pl-PL" sz="1000" b="1" dirty="0"/>
            <a:t> media</a:t>
          </a:r>
        </a:p>
      </dgm:t>
    </dgm:pt>
    <dgm:pt modelId="{8B58821F-53F3-4DFC-A7CA-65702B4D0AB4}" type="parTrans" cxnId="{2814FF1D-43C3-4CC5-A683-8AEE641901EA}">
      <dgm:prSet/>
      <dgm:spPr/>
      <dgm:t>
        <a:bodyPr/>
        <a:lstStyle/>
        <a:p>
          <a:endParaRPr lang="en-US" sz="2800" b="1"/>
        </a:p>
      </dgm:t>
    </dgm:pt>
    <dgm:pt modelId="{F15F5B68-CD48-45C0-AD33-603FFF307975}" type="sibTrans" cxnId="{2814FF1D-43C3-4CC5-A683-8AEE641901EA}">
      <dgm:prSet/>
      <dgm:spPr/>
      <dgm:t>
        <a:bodyPr/>
        <a:lstStyle/>
        <a:p>
          <a:endParaRPr lang="en-US" sz="2800" b="1"/>
        </a:p>
      </dgm:t>
    </dgm:pt>
    <dgm:pt modelId="{27494327-7A67-4705-8B2D-D03934C1394F}">
      <dgm:prSet phldrT="[Tekst]" custT="1"/>
      <dgm:spPr/>
      <dgm:t>
        <a:bodyPr/>
        <a:lstStyle/>
        <a:p>
          <a:r>
            <a:rPr lang="pl-PL" sz="1000" b="1" dirty="0" err="1"/>
            <a:t>Educational</a:t>
          </a:r>
          <a:r>
            <a:rPr lang="pl-PL" sz="1000" b="1" dirty="0"/>
            <a:t> </a:t>
          </a:r>
          <a:r>
            <a:rPr lang="pl-PL" sz="1000" b="1" dirty="0" err="1"/>
            <a:t>tasks</a:t>
          </a:r>
          <a:r>
            <a:rPr lang="pl-PL" sz="1000" b="1" dirty="0"/>
            <a:t> </a:t>
          </a:r>
          <a:endParaRPr lang="en-US" sz="1000" b="1" dirty="0"/>
        </a:p>
      </dgm:t>
    </dgm:pt>
    <dgm:pt modelId="{8F268C14-65CA-4AAF-9A04-4034F8A6BAA0}" type="parTrans" cxnId="{9E747DAB-9013-4D93-B6F0-CCA337289A06}">
      <dgm:prSet/>
      <dgm:spPr/>
      <dgm:t>
        <a:bodyPr/>
        <a:lstStyle/>
        <a:p>
          <a:endParaRPr lang="en-US" sz="2800" b="1"/>
        </a:p>
      </dgm:t>
    </dgm:pt>
    <dgm:pt modelId="{9E3900B2-09A5-4904-9A59-86501F4CF7EA}" type="sibTrans" cxnId="{9E747DAB-9013-4D93-B6F0-CCA337289A06}">
      <dgm:prSet/>
      <dgm:spPr/>
      <dgm:t>
        <a:bodyPr/>
        <a:lstStyle/>
        <a:p>
          <a:endParaRPr lang="en-US" sz="2800" b="1"/>
        </a:p>
      </dgm:t>
    </dgm:pt>
    <dgm:pt modelId="{A6A373D5-DC49-4AC6-A924-6C67A6883D0F}">
      <dgm:prSet phldrT="[Tekst]" custT="1"/>
      <dgm:spPr/>
      <dgm:t>
        <a:bodyPr/>
        <a:lstStyle/>
        <a:p>
          <a:r>
            <a:rPr lang="pl-PL" sz="1000" b="1" dirty="0" err="1"/>
            <a:t>Communities</a:t>
          </a:r>
          <a:endParaRPr lang="pl-PL" sz="1000" b="1" dirty="0"/>
        </a:p>
      </dgm:t>
    </dgm:pt>
    <dgm:pt modelId="{CB95AE5D-D6DD-488C-BC94-706D885B1684}" type="parTrans" cxnId="{9D9B3F04-E2F7-4447-B04E-3B84C4B70F26}">
      <dgm:prSet/>
      <dgm:spPr/>
      <dgm:t>
        <a:bodyPr/>
        <a:lstStyle/>
        <a:p>
          <a:endParaRPr lang="en-US" sz="2800" b="1"/>
        </a:p>
      </dgm:t>
    </dgm:pt>
    <dgm:pt modelId="{E7BF56E3-51AD-4CDC-B991-FD8052660FA0}" type="sibTrans" cxnId="{9D9B3F04-E2F7-4447-B04E-3B84C4B70F26}">
      <dgm:prSet/>
      <dgm:spPr/>
      <dgm:t>
        <a:bodyPr/>
        <a:lstStyle/>
        <a:p>
          <a:endParaRPr lang="en-US" sz="2800" b="1"/>
        </a:p>
      </dgm:t>
    </dgm:pt>
    <dgm:pt modelId="{A3DEC569-D253-4154-8A83-814CB541172F}">
      <dgm:prSet phldrT="[Tekst]" custT="1"/>
      <dgm:spPr/>
      <dgm:t>
        <a:bodyPr/>
        <a:lstStyle/>
        <a:p>
          <a:r>
            <a:rPr lang="pl-PL" sz="1000" b="1" dirty="0"/>
            <a:t>Blind </a:t>
          </a:r>
          <a:r>
            <a:rPr lang="pl-PL" sz="1000" b="1" dirty="0" err="1"/>
            <a:t>auctions</a:t>
          </a:r>
          <a:r>
            <a:rPr lang="pl-PL" sz="1000" b="1" dirty="0"/>
            <a:t> </a:t>
          </a:r>
        </a:p>
      </dgm:t>
    </dgm:pt>
    <dgm:pt modelId="{581349A7-0682-4183-8A46-117512BDA431}" type="parTrans" cxnId="{69252686-9829-4A73-AFB4-EAC8220757A4}">
      <dgm:prSet/>
      <dgm:spPr/>
      <dgm:t>
        <a:bodyPr/>
        <a:lstStyle/>
        <a:p>
          <a:endParaRPr lang="en-US" sz="2800" b="1"/>
        </a:p>
      </dgm:t>
    </dgm:pt>
    <dgm:pt modelId="{DFFDBDCE-C4B1-4D34-9D36-5AAF67D26B90}" type="sibTrans" cxnId="{69252686-9829-4A73-AFB4-EAC8220757A4}">
      <dgm:prSet/>
      <dgm:spPr/>
      <dgm:t>
        <a:bodyPr/>
        <a:lstStyle/>
        <a:p>
          <a:endParaRPr lang="en-US" sz="2800" b="1"/>
        </a:p>
      </dgm:t>
    </dgm:pt>
    <dgm:pt modelId="{AF9B5D54-83C6-44B1-87FE-00042D8CD4E9}">
      <dgm:prSet phldrT="[Tekst]" custT="1"/>
      <dgm:spPr/>
      <dgm:t>
        <a:bodyPr/>
        <a:lstStyle/>
        <a:p>
          <a:r>
            <a:rPr lang="pl-PL" sz="1000" b="1" dirty="0"/>
            <a:t>Knowledge </a:t>
          </a:r>
          <a:r>
            <a:rPr lang="pl-PL" sz="1000" b="1" dirty="0" err="1"/>
            <a:t>base</a:t>
          </a:r>
          <a:r>
            <a:rPr lang="pl-PL" sz="1000" b="1" dirty="0"/>
            <a:t> </a:t>
          </a:r>
        </a:p>
      </dgm:t>
    </dgm:pt>
    <dgm:pt modelId="{BD9C658F-C77A-43A0-9E7D-51E95BCD6A21}" type="parTrans" cxnId="{5F49CC13-5343-4FCC-92FB-4D9138900A26}">
      <dgm:prSet/>
      <dgm:spPr/>
      <dgm:t>
        <a:bodyPr/>
        <a:lstStyle/>
        <a:p>
          <a:endParaRPr lang="en-US" sz="2800" b="1"/>
        </a:p>
      </dgm:t>
    </dgm:pt>
    <dgm:pt modelId="{E60C4361-5C02-4D14-B5F6-9FA5641F7EA7}" type="sibTrans" cxnId="{5F49CC13-5343-4FCC-92FB-4D9138900A26}">
      <dgm:prSet/>
      <dgm:spPr/>
      <dgm:t>
        <a:bodyPr/>
        <a:lstStyle/>
        <a:p>
          <a:endParaRPr lang="en-US" sz="2800" b="1"/>
        </a:p>
      </dgm:t>
    </dgm:pt>
    <dgm:pt modelId="{003D9417-B744-45F5-9E8B-7880E872F897}">
      <dgm:prSet phldrT="[Tekst]" custT="1"/>
      <dgm:spPr/>
      <dgm:t>
        <a:bodyPr/>
        <a:lstStyle/>
        <a:p>
          <a:r>
            <a:rPr lang="pl-PL" sz="1000" b="1" dirty="0" err="1"/>
            <a:t>Omnichannel</a:t>
          </a:r>
          <a:r>
            <a:rPr lang="pl-PL" sz="1000" b="1" dirty="0"/>
            <a:t>  </a:t>
          </a:r>
          <a:r>
            <a:rPr lang="pl-PL" sz="1000" b="1" dirty="0" err="1"/>
            <a:t>experience</a:t>
          </a:r>
          <a:endParaRPr lang="pl-PL" sz="1000" b="1" dirty="0"/>
        </a:p>
      </dgm:t>
    </dgm:pt>
    <dgm:pt modelId="{FD19A161-9A30-4C34-9C4C-D5660D6712D6}" type="parTrans" cxnId="{A9DE5B52-4340-4690-B09D-315825905C3E}">
      <dgm:prSet/>
      <dgm:spPr/>
      <dgm:t>
        <a:bodyPr/>
        <a:lstStyle/>
        <a:p>
          <a:endParaRPr lang="pl-PL" sz="2800" b="1"/>
        </a:p>
      </dgm:t>
    </dgm:pt>
    <dgm:pt modelId="{AFDA5260-D581-44BE-9EFE-5E8690762017}" type="sibTrans" cxnId="{A9DE5B52-4340-4690-B09D-315825905C3E}">
      <dgm:prSet/>
      <dgm:spPr/>
      <dgm:t>
        <a:bodyPr/>
        <a:lstStyle/>
        <a:p>
          <a:endParaRPr lang="pl-PL" sz="2800" b="1"/>
        </a:p>
      </dgm:t>
    </dgm:pt>
    <dgm:pt modelId="{25BB4321-920D-4267-BEED-1B1513952537}" type="pres">
      <dgm:prSet presAssocID="{616F373E-F4C8-4039-A1C3-D686BC044BAB}" presName="Name0" presStyleCnt="0">
        <dgm:presLayoutVars>
          <dgm:chMax/>
          <dgm:chPref/>
          <dgm:dir/>
        </dgm:presLayoutVars>
      </dgm:prSet>
      <dgm:spPr/>
    </dgm:pt>
    <dgm:pt modelId="{AE42C8D5-D829-498D-AFA5-3311FEA8D149}" type="pres">
      <dgm:prSet presAssocID="{785BBF0D-2287-42F2-A1D0-57E0C1D1162B}" presName="composite" presStyleCnt="0">
        <dgm:presLayoutVars>
          <dgm:chMax val="1"/>
          <dgm:chPref val="1"/>
        </dgm:presLayoutVars>
      </dgm:prSet>
      <dgm:spPr/>
    </dgm:pt>
    <dgm:pt modelId="{3D4D50F9-C8E7-43B1-B1C1-84139E831090}" type="pres">
      <dgm:prSet presAssocID="{785BBF0D-2287-42F2-A1D0-57E0C1D1162B}" presName="Accent" presStyleLbl="trAlignAcc1" presStyleIdx="0" presStyleCnt="12">
        <dgm:presLayoutVars>
          <dgm:chMax val="0"/>
          <dgm:chPref val="0"/>
        </dgm:presLayoutVars>
      </dgm:prSet>
      <dgm:spPr>
        <a:ln>
          <a:solidFill>
            <a:schemeClr val="bg1"/>
          </a:solidFill>
        </a:ln>
      </dgm:spPr>
    </dgm:pt>
    <dgm:pt modelId="{64D3E93D-0672-412B-9671-7FD31DE90DC8}" type="pres">
      <dgm:prSet presAssocID="{785BBF0D-2287-42F2-A1D0-57E0C1D1162B}" presName="Image" presStyleLbl="alignImgPlace1" presStyleIdx="0" presStyleCnt="12">
        <dgm:presLayoutVars>
          <dgm:chMax val="0"/>
          <dgm:chPref val="0"/>
        </dgm:presLayoutVars>
      </dgm:prSet>
      <dgm:spPr>
        <a:solidFill>
          <a:schemeClr val="bg1"/>
        </a:solidFill>
      </dgm:spPr>
    </dgm:pt>
    <dgm:pt modelId="{5EB897F5-ABEA-4DFB-865F-325D75D19737}" type="pres">
      <dgm:prSet presAssocID="{785BBF0D-2287-42F2-A1D0-57E0C1D1162B}" presName="ChildComposite" presStyleCnt="0"/>
      <dgm:spPr/>
    </dgm:pt>
    <dgm:pt modelId="{AD536E38-1EA5-48EB-9C52-2F1C36813718}" type="pres">
      <dgm:prSet presAssocID="{785BBF0D-2287-42F2-A1D0-57E0C1D1162B}" presName="Child" presStyleLbl="node1" presStyleIdx="0" presStyleCnt="0">
        <dgm:presLayoutVars>
          <dgm:chMax val="0"/>
          <dgm:chPref val="0"/>
          <dgm:bulletEnabled val="1"/>
        </dgm:presLayoutVars>
      </dgm:prSet>
      <dgm:spPr/>
    </dgm:pt>
    <dgm:pt modelId="{46D127F4-5FC4-428C-AAE5-263A1CB95E0D}" type="pres">
      <dgm:prSet presAssocID="{785BBF0D-2287-42F2-A1D0-57E0C1D1162B}" presName="Parent" presStyleLbl="revTx" presStyleIdx="0" presStyleCnt="12">
        <dgm:presLayoutVars>
          <dgm:chMax val="1"/>
          <dgm:chPref val="0"/>
          <dgm:bulletEnabled val="1"/>
        </dgm:presLayoutVars>
      </dgm:prSet>
      <dgm:spPr/>
    </dgm:pt>
    <dgm:pt modelId="{2A24DD46-FBA8-4B1B-A7BC-3C5CE6215654}" type="pres">
      <dgm:prSet presAssocID="{A905842A-0858-485F-B15E-1FB2CF54E15A}" presName="sibTrans" presStyleCnt="0"/>
      <dgm:spPr/>
    </dgm:pt>
    <dgm:pt modelId="{3743EF92-F2DC-4D7E-ABB4-DBEEBC184F8A}" type="pres">
      <dgm:prSet presAssocID="{DAB954D0-9F3E-464F-942E-49BD51D44AB3}" presName="composite" presStyleCnt="0">
        <dgm:presLayoutVars>
          <dgm:chMax val="1"/>
          <dgm:chPref val="1"/>
        </dgm:presLayoutVars>
      </dgm:prSet>
      <dgm:spPr/>
    </dgm:pt>
    <dgm:pt modelId="{0D50C727-51C7-432B-A017-7F6D6696C1A5}" type="pres">
      <dgm:prSet presAssocID="{DAB954D0-9F3E-464F-942E-49BD51D44AB3}" presName="Accent" presStyleLbl="trAlignAcc1" presStyleIdx="1" presStyleCnt="12">
        <dgm:presLayoutVars>
          <dgm:chMax val="0"/>
          <dgm:chPref val="0"/>
        </dgm:presLayoutVars>
      </dgm:prSet>
      <dgm:spPr>
        <a:ln>
          <a:solidFill>
            <a:schemeClr val="bg1"/>
          </a:solidFill>
        </a:ln>
      </dgm:spPr>
    </dgm:pt>
    <dgm:pt modelId="{69B83100-ECF4-44D8-B8DF-A8A63FEFDA2F}" type="pres">
      <dgm:prSet presAssocID="{DAB954D0-9F3E-464F-942E-49BD51D44AB3}" presName="Image" presStyleLbl="alignImgPlace1" presStyleIdx="1" presStyleCnt="12">
        <dgm:presLayoutVars>
          <dgm:chMax val="0"/>
          <dgm:chPref val="0"/>
        </dgm:presLayoutVars>
      </dgm:prSet>
      <dgm:spPr>
        <a:solidFill>
          <a:schemeClr val="bg1"/>
        </a:solidFill>
      </dgm:spPr>
    </dgm:pt>
    <dgm:pt modelId="{F9D25985-81E0-482D-A526-8CB076D21A20}" type="pres">
      <dgm:prSet presAssocID="{DAB954D0-9F3E-464F-942E-49BD51D44AB3}" presName="ChildComposite" presStyleCnt="0"/>
      <dgm:spPr/>
    </dgm:pt>
    <dgm:pt modelId="{E8789F10-02AA-44DE-829C-37A1A79B70CD}" type="pres">
      <dgm:prSet presAssocID="{DAB954D0-9F3E-464F-942E-49BD51D44AB3}" presName="Child" presStyleLbl="node1" presStyleIdx="0" presStyleCnt="0">
        <dgm:presLayoutVars>
          <dgm:chMax val="0"/>
          <dgm:chPref val="0"/>
          <dgm:bulletEnabled val="1"/>
        </dgm:presLayoutVars>
      </dgm:prSet>
      <dgm:spPr/>
    </dgm:pt>
    <dgm:pt modelId="{A66AF222-657D-4567-8B79-E9FB0FFF8324}" type="pres">
      <dgm:prSet presAssocID="{DAB954D0-9F3E-464F-942E-49BD51D44AB3}" presName="Parent" presStyleLbl="revTx" presStyleIdx="1" presStyleCnt="12" custScaleX="110000">
        <dgm:presLayoutVars>
          <dgm:chMax val="1"/>
          <dgm:chPref val="0"/>
          <dgm:bulletEnabled val="1"/>
        </dgm:presLayoutVars>
      </dgm:prSet>
      <dgm:spPr/>
    </dgm:pt>
    <dgm:pt modelId="{830AFB19-394A-4C04-BD48-92140F434552}" type="pres">
      <dgm:prSet presAssocID="{7F044B23-19A8-4AFF-AC14-125CD263900F}" presName="sibTrans" presStyleCnt="0"/>
      <dgm:spPr/>
    </dgm:pt>
    <dgm:pt modelId="{5E8D2A07-386E-4076-B012-3ED847E7D08F}" type="pres">
      <dgm:prSet presAssocID="{27494327-7A67-4705-8B2D-D03934C1394F}" presName="composite" presStyleCnt="0">
        <dgm:presLayoutVars>
          <dgm:chMax val="1"/>
          <dgm:chPref val="1"/>
        </dgm:presLayoutVars>
      </dgm:prSet>
      <dgm:spPr/>
    </dgm:pt>
    <dgm:pt modelId="{43CCDB27-E493-479D-A41B-CE9E40CA6A53}" type="pres">
      <dgm:prSet presAssocID="{27494327-7A67-4705-8B2D-D03934C1394F}" presName="Accent" presStyleLbl="trAlignAcc1" presStyleIdx="2" presStyleCnt="12">
        <dgm:presLayoutVars>
          <dgm:chMax val="0"/>
          <dgm:chPref val="0"/>
        </dgm:presLayoutVars>
      </dgm:prSet>
      <dgm:spPr>
        <a:ln>
          <a:solidFill>
            <a:schemeClr val="bg1"/>
          </a:solidFill>
        </a:ln>
      </dgm:spPr>
    </dgm:pt>
    <dgm:pt modelId="{CAF79A7E-3553-4AB4-8265-3EF181B6CC27}" type="pres">
      <dgm:prSet presAssocID="{27494327-7A67-4705-8B2D-D03934C1394F}" presName="Image" presStyleLbl="alignImgPlace1" presStyleIdx="2" presStyleCnt="12">
        <dgm:presLayoutVars>
          <dgm:chMax val="0"/>
          <dgm:chPref val="0"/>
        </dgm:presLayoutVars>
      </dgm:prSet>
      <dgm:spPr>
        <a:solidFill>
          <a:schemeClr val="bg1"/>
        </a:solidFill>
      </dgm:spPr>
    </dgm:pt>
    <dgm:pt modelId="{8FE8AD99-4E26-4AD6-91D8-E82F2F6BF953}" type="pres">
      <dgm:prSet presAssocID="{27494327-7A67-4705-8B2D-D03934C1394F}" presName="ChildComposite" presStyleCnt="0"/>
      <dgm:spPr/>
    </dgm:pt>
    <dgm:pt modelId="{F96CBBEA-79D0-4DDD-A911-4F79AB62C25A}" type="pres">
      <dgm:prSet presAssocID="{27494327-7A67-4705-8B2D-D03934C1394F}" presName="Child" presStyleLbl="node1" presStyleIdx="0" presStyleCnt="0">
        <dgm:presLayoutVars>
          <dgm:chMax val="0"/>
          <dgm:chPref val="0"/>
          <dgm:bulletEnabled val="1"/>
        </dgm:presLayoutVars>
      </dgm:prSet>
      <dgm:spPr/>
    </dgm:pt>
    <dgm:pt modelId="{99D79BDE-7C50-4EF0-B0FB-D508A0161D74}" type="pres">
      <dgm:prSet presAssocID="{27494327-7A67-4705-8B2D-D03934C1394F}" presName="Parent" presStyleLbl="revTx" presStyleIdx="2" presStyleCnt="12">
        <dgm:presLayoutVars>
          <dgm:chMax val="1"/>
          <dgm:chPref val="0"/>
          <dgm:bulletEnabled val="1"/>
        </dgm:presLayoutVars>
      </dgm:prSet>
      <dgm:spPr/>
    </dgm:pt>
    <dgm:pt modelId="{D90E7557-26EB-464F-8F4C-450CB8591A0C}" type="pres">
      <dgm:prSet presAssocID="{9E3900B2-09A5-4904-9A59-86501F4CF7EA}" presName="sibTrans" presStyleCnt="0"/>
      <dgm:spPr/>
    </dgm:pt>
    <dgm:pt modelId="{FD0131C6-2168-4755-B8D9-9B6FDC9624D5}" type="pres">
      <dgm:prSet presAssocID="{E96F55A7-31BA-4ED6-9612-570810FE5B13}" presName="composite" presStyleCnt="0">
        <dgm:presLayoutVars>
          <dgm:chMax val="1"/>
          <dgm:chPref val="1"/>
        </dgm:presLayoutVars>
      </dgm:prSet>
      <dgm:spPr/>
    </dgm:pt>
    <dgm:pt modelId="{BDAF1E07-566D-4BBB-928F-550F29713183}" type="pres">
      <dgm:prSet presAssocID="{E96F55A7-31BA-4ED6-9612-570810FE5B13}" presName="Accent" presStyleLbl="trAlignAcc1" presStyleIdx="3" presStyleCnt="12">
        <dgm:presLayoutVars>
          <dgm:chMax val="0"/>
          <dgm:chPref val="0"/>
        </dgm:presLayoutVars>
      </dgm:prSet>
      <dgm:spPr>
        <a:ln>
          <a:solidFill>
            <a:schemeClr val="bg1"/>
          </a:solidFill>
        </a:ln>
      </dgm:spPr>
    </dgm:pt>
    <dgm:pt modelId="{37C4C410-E089-4675-93EE-9ED986988352}" type="pres">
      <dgm:prSet presAssocID="{E96F55A7-31BA-4ED6-9612-570810FE5B13}" presName="Image" presStyleLbl="alignImgPlace1" presStyleIdx="3" presStyleCnt="12">
        <dgm:presLayoutVars>
          <dgm:chMax val="0"/>
          <dgm:chPref val="0"/>
        </dgm:presLayoutVars>
      </dgm:prSet>
      <dgm:spPr>
        <a:solidFill>
          <a:schemeClr val="bg1"/>
        </a:solidFill>
      </dgm:spPr>
    </dgm:pt>
    <dgm:pt modelId="{874F2C30-E3C4-4CB1-8FDA-1EFCC14E11A4}" type="pres">
      <dgm:prSet presAssocID="{E96F55A7-31BA-4ED6-9612-570810FE5B13}" presName="ChildComposite" presStyleCnt="0"/>
      <dgm:spPr/>
    </dgm:pt>
    <dgm:pt modelId="{66736F87-2B7C-4189-9333-DEB64AABC82D}" type="pres">
      <dgm:prSet presAssocID="{E96F55A7-31BA-4ED6-9612-570810FE5B13}" presName="Child" presStyleLbl="node1" presStyleIdx="0" presStyleCnt="0">
        <dgm:presLayoutVars>
          <dgm:chMax val="0"/>
          <dgm:chPref val="0"/>
          <dgm:bulletEnabled val="1"/>
        </dgm:presLayoutVars>
      </dgm:prSet>
      <dgm:spPr/>
    </dgm:pt>
    <dgm:pt modelId="{FC2FA932-819F-4851-B263-8F158F011D25}" type="pres">
      <dgm:prSet presAssocID="{E96F55A7-31BA-4ED6-9612-570810FE5B13}" presName="Parent" presStyleLbl="revTx" presStyleIdx="3" presStyleCnt="12">
        <dgm:presLayoutVars>
          <dgm:chMax val="1"/>
          <dgm:chPref val="0"/>
          <dgm:bulletEnabled val="1"/>
        </dgm:presLayoutVars>
      </dgm:prSet>
      <dgm:spPr/>
    </dgm:pt>
    <dgm:pt modelId="{2A91DE73-57D7-401F-8DAF-E27E142442F8}" type="pres">
      <dgm:prSet presAssocID="{603092C2-D9D6-47FC-B1C8-C80B9E41DEA1}" presName="sibTrans" presStyleCnt="0"/>
      <dgm:spPr/>
    </dgm:pt>
    <dgm:pt modelId="{BC4681BF-6170-4918-B91D-01053117A9F4}" type="pres">
      <dgm:prSet presAssocID="{37110660-E277-462C-9252-9DE41C3DB4AF}" presName="composite" presStyleCnt="0">
        <dgm:presLayoutVars>
          <dgm:chMax val="1"/>
          <dgm:chPref val="1"/>
        </dgm:presLayoutVars>
      </dgm:prSet>
      <dgm:spPr/>
    </dgm:pt>
    <dgm:pt modelId="{368AA951-E5CF-45D6-839F-9C908C85DCEA}" type="pres">
      <dgm:prSet presAssocID="{37110660-E277-462C-9252-9DE41C3DB4AF}" presName="Accent" presStyleLbl="trAlignAcc1" presStyleIdx="4" presStyleCnt="12">
        <dgm:presLayoutVars>
          <dgm:chMax val="0"/>
          <dgm:chPref val="0"/>
        </dgm:presLayoutVars>
      </dgm:prSet>
      <dgm:spPr>
        <a:ln>
          <a:solidFill>
            <a:schemeClr val="bg1"/>
          </a:solidFill>
        </a:ln>
      </dgm:spPr>
    </dgm:pt>
    <dgm:pt modelId="{DCDCF565-A372-4F42-890A-431B987B2B4A}" type="pres">
      <dgm:prSet presAssocID="{37110660-E277-462C-9252-9DE41C3DB4AF}" presName="Image" presStyleLbl="alignImgPlace1" presStyleIdx="4" presStyleCnt="12" custScaleX="75929" custLinFactNeighborX="-1571" custLinFactNeighborY="5835">
        <dgm:presLayoutVars>
          <dgm:chMax val="0"/>
          <dgm:chPref val="0"/>
        </dgm:presLayoutVars>
      </dgm:prSet>
      <dgm:spPr>
        <a:solidFill>
          <a:schemeClr val="bg1"/>
        </a:solidFill>
      </dgm:spPr>
    </dgm:pt>
    <dgm:pt modelId="{1A8381C8-150F-47AF-BBDD-0EA4D9A4F853}" type="pres">
      <dgm:prSet presAssocID="{37110660-E277-462C-9252-9DE41C3DB4AF}" presName="ChildComposite" presStyleCnt="0"/>
      <dgm:spPr/>
    </dgm:pt>
    <dgm:pt modelId="{B4919808-FCEA-469F-875D-3C955F6461CE}" type="pres">
      <dgm:prSet presAssocID="{37110660-E277-462C-9252-9DE41C3DB4AF}" presName="Child" presStyleLbl="node1" presStyleIdx="0" presStyleCnt="0">
        <dgm:presLayoutVars>
          <dgm:chMax val="0"/>
          <dgm:chPref val="0"/>
          <dgm:bulletEnabled val="1"/>
        </dgm:presLayoutVars>
      </dgm:prSet>
      <dgm:spPr/>
    </dgm:pt>
    <dgm:pt modelId="{76F7EA37-BCF2-4C8A-93F6-B30680ACBAB2}" type="pres">
      <dgm:prSet presAssocID="{37110660-E277-462C-9252-9DE41C3DB4AF}" presName="Parent" presStyleLbl="revTx" presStyleIdx="4" presStyleCnt="12" custScaleX="128231">
        <dgm:presLayoutVars>
          <dgm:chMax val="1"/>
          <dgm:chPref val="0"/>
          <dgm:bulletEnabled val="1"/>
        </dgm:presLayoutVars>
      </dgm:prSet>
      <dgm:spPr/>
    </dgm:pt>
    <dgm:pt modelId="{3F7F472B-F63C-4885-881C-5B66A1061356}" type="pres">
      <dgm:prSet presAssocID="{CB7A8FB7-BCFF-4E70-A1A4-645D35573B53}" presName="sibTrans" presStyleCnt="0"/>
      <dgm:spPr/>
    </dgm:pt>
    <dgm:pt modelId="{E7CF8DB6-BB85-41CB-910E-8B014E5E0DFB}" type="pres">
      <dgm:prSet presAssocID="{A5BEF9FE-9987-4426-B200-04E89AA0609B}" presName="composite" presStyleCnt="0">
        <dgm:presLayoutVars>
          <dgm:chMax val="1"/>
          <dgm:chPref val="1"/>
        </dgm:presLayoutVars>
      </dgm:prSet>
      <dgm:spPr/>
    </dgm:pt>
    <dgm:pt modelId="{A282B09D-D7F7-4C46-A662-D203CBF65FE6}" type="pres">
      <dgm:prSet presAssocID="{A5BEF9FE-9987-4426-B200-04E89AA0609B}" presName="Accent" presStyleLbl="trAlignAcc1" presStyleIdx="5" presStyleCnt="12">
        <dgm:presLayoutVars>
          <dgm:chMax val="0"/>
          <dgm:chPref val="0"/>
        </dgm:presLayoutVars>
      </dgm:prSet>
      <dgm:spPr>
        <a:ln>
          <a:solidFill>
            <a:schemeClr val="bg1"/>
          </a:solidFill>
        </a:ln>
      </dgm:spPr>
    </dgm:pt>
    <dgm:pt modelId="{7E6B7C8C-6A6C-46C9-930C-05A3422A2A0D}" type="pres">
      <dgm:prSet presAssocID="{A5BEF9FE-9987-4426-B200-04E89AA0609B}" presName="Image" presStyleLbl="alignImgPlace1" presStyleIdx="5" presStyleCnt="12">
        <dgm:presLayoutVars>
          <dgm:chMax val="0"/>
          <dgm:chPref val="0"/>
        </dgm:presLayoutVars>
      </dgm:prSet>
      <dgm:spPr>
        <a:solidFill>
          <a:schemeClr val="bg1"/>
        </a:solidFill>
      </dgm:spPr>
    </dgm:pt>
    <dgm:pt modelId="{B2531566-877C-414B-8145-158BFE6FFFC4}" type="pres">
      <dgm:prSet presAssocID="{A5BEF9FE-9987-4426-B200-04E89AA0609B}" presName="ChildComposite" presStyleCnt="0"/>
      <dgm:spPr/>
    </dgm:pt>
    <dgm:pt modelId="{5B64302E-479A-4F2B-A0E6-56218DFBF22B}" type="pres">
      <dgm:prSet presAssocID="{A5BEF9FE-9987-4426-B200-04E89AA0609B}" presName="Child" presStyleLbl="node1" presStyleIdx="0" presStyleCnt="0">
        <dgm:presLayoutVars>
          <dgm:chMax val="0"/>
          <dgm:chPref val="0"/>
          <dgm:bulletEnabled val="1"/>
        </dgm:presLayoutVars>
      </dgm:prSet>
      <dgm:spPr/>
    </dgm:pt>
    <dgm:pt modelId="{AFD69AA7-3D24-4259-97E8-D9F5369DC8E1}" type="pres">
      <dgm:prSet presAssocID="{A5BEF9FE-9987-4426-B200-04E89AA0609B}" presName="Parent" presStyleLbl="revTx" presStyleIdx="5" presStyleCnt="12">
        <dgm:presLayoutVars>
          <dgm:chMax val="1"/>
          <dgm:chPref val="0"/>
          <dgm:bulletEnabled val="1"/>
        </dgm:presLayoutVars>
      </dgm:prSet>
      <dgm:spPr/>
    </dgm:pt>
    <dgm:pt modelId="{906F452F-A39B-4E58-8AB6-8C5A42303C01}" type="pres">
      <dgm:prSet presAssocID="{8981A819-EDB1-4849-897E-49554E3C75B8}" presName="sibTrans" presStyleCnt="0"/>
      <dgm:spPr/>
    </dgm:pt>
    <dgm:pt modelId="{9FFDCFBA-7787-4B84-9443-B448745AFE7C}" type="pres">
      <dgm:prSet presAssocID="{2143BC2F-5CD1-4BE8-925B-83E18AEAC58D}" presName="composite" presStyleCnt="0">
        <dgm:presLayoutVars>
          <dgm:chMax val="1"/>
          <dgm:chPref val="1"/>
        </dgm:presLayoutVars>
      </dgm:prSet>
      <dgm:spPr/>
    </dgm:pt>
    <dgm:pt modelId="{51516A5F-5520-4866-B6DA-7F992B3E532B}" type="pres">
      <dgm:prSet presAssocID="{2143BC2F-5CD1-4BE8-925B-83E18AEAC58D}" presName="Accent" presStyleLbl="trAlignAcc1" presStyleIdx="6" presStyleCnt="12">
        <dgm:presLayoutVars>
          <dgm:chMax val="0"/>
          <dgm:chPref val="0"/>
        </dgm:presLayoutVars>
      </dgm:prSet>
      <dgm:spPr>
        <a:ln>
          <a:solidFill>
            <a:schemeClr val="bg1"/>
          </a:solidFill>
        </a:ln>
      </dgm:spPr>
    </dgm:pt>
    <dgm:pt modelId="{4C648756-D7B4-4B39-81D8-DDB7C006A010}" type="pres">
      <dgm:prSet presAssocID="{2143BC2F-5CD1-4BE8-925B-83E18AEAC58D}" presName="Image" presStyleLbl="alignImgPlace1" presStyleIdx="6" presStyleCnt="12">
        <dgm:presLayoutVars>
          <dgm:chMax val="0"/>
          <dgm:chPref val="0"/>
        </dgm:presLayoutVars>
      </dgm:prSet>
      <dgm:spPr>
        <a:solidFill>
          <a:schemeClr val="bg1"/>
        </a:solidFill>
      </dgm:spPr>
    </dgm:pt>
    <dgm:pt modelId="{A5024633-D4D3-45EF-A344-EA2901F02820}" type="pres">
      <dgm:prSet presAssocID="{2143BC2F-5CD1-4BE8-925B-83E18AEAC58D}" presName="ChildComposite" presStyleCnt="0"/>
      <dgm:spPr/>
    </dgm:pt>
    <dgm:pt modelId="{59F03C1C-6D4E-4072-B4D9-923FCF01C31C}" type="pres">
      <dgm:prSet presAssocID="{2143BC2F-5CD1-4BE8-925B-83E18AEAC58D}" presName="Child" presStyleLbl="node1" presStyleIdx="0" presStyleCnt="0">
        <dgm:presLayoutVars>
          <dgm:chMax val="0"/>
          <dgm:chPref val="0"/>
          <dgm:bulletEnabled val="1"/>
        </dgm:presLayoutVars>
      </dgm:prSet>
      <dgm:spPr/>
    </dgm:pt>
    <dgm:pt modelId="{C844458A-4AFA-434C-AFB1-42914B4FF783}" type="pres">
      <dgm:prSet presAssocID="{2143BC2F-5CD1-4BE8-925B-83E18AEAC58D}" presName="Parent" presStyleLbl="revTx" presStyleIdx="6" presStyleCnt="12">
        <dgm:presLayoutVars>
          <dgm:chMax val="1"/>
          <dgm:chPref val="0"/>
          <dgm:bulletEnabled val="1"/>
        </dgm:presLayoutVars>
      </dgm:prSet>
      <dgm:spPr/>
    </dgm:pt>
    <dgm:pt modelId="{DE58ED2E-03CC-4108-ABFD-A704D2D11934}" type="pres">
      <dgm:prSet presAssocID="{63EFCB20-56F3-42DB-AE0E-E77BECF0CB23}" presName="sibTrans" presStyleCnt="0"/>
      <dgm:spPr/>
    </dgm:pt>
    <dgm:pt modelId="{B9AAD7EE-0D46-4F83-841F-17F7A887A20F}" type="pres">
      <dgm:prSet presAssocID="{A3DEC569-D253-4154-8A83-814CB541172F}" presName="composite" presStyleCnt="0">
        <dgm:presLayoutVars>
          <dgm:chMax val="1"/>
          <dgm:chPref val="1"/>
        </dgm:presLayoutVars>
      </dgm:prSet>
      <dgm:spPr/>
    </dgm:pt>
    <dgm:pt modelId="{4AB6AEE1-587F-47EC-8933-4A81767A1B8D}" type="pres">
      <dgm:prSet presAssocID="{A3DEC569-D253-4154-8A83-814CB541172F}" presName="Accent" presStyleLbl="trAlignAcc1" presStyleIdx="7" presStyleCnt="12">
        <dgm:presLayoutVars>
          <dgm:chMax val="0"/>
          <dgm:chPref val="0"/>
        </dgm:presLayoutVars>
      </dgm:prSet>
      <dgm:spPr>
        <a:ln>
          <a:solidFill>
            <a:schemeClr val="bg1"/>
          </a:solidFill>
        </a:ln>
      </dgm:spPr>
    </dgm:pt>
    <dgm:pt modelId="{3C9057D5-3CF0-4FD9-9BF5-56A6CC784765}" type="pres">
      <dgm:prSet presAssocID="{A3DEC569-D253-4154-8A83-814CB541172F}" presName="Image" presStyleLbl="alignImgPlace1" presStyleIdx="7" presStyleCnt="12">
        <dgm:presLayoutVars>
          <dgm:chMax val="0"/>
          <dgm:chPref val="0"/>
        </dgm:presLayoutVars>
      </dgm:prSet>
      <dgm:spPr>
        <a:solidFill>
          <a:schemeClr val="bg1"/>
        </a:solidFill>
      </dgm:spPr>
    </dgm:pt>
    <dgm:pt modelId="{9E35419E-DBB2-46C9-8F63-FEFF867F7A0A}" type="pres">
      <dgm:prSet presAssocID="{A3DEC569-D253-4154-8A83-814CB541172F}" presName="ChildComposite" presStyleCnt="0"/>
      <dgm:spPr/>
    </dgm:pt>
    <dgm:pt modelId="{F6BEB15A-2142-48D3-84C8-028A4C222180}" type="pres">
      <dgm:prSet presAssocID="{A3DEC569-D253-4154-8A83-814CB541172F}" presName="Child" presStyleLbl="node1" presStyleIdx="0" presStyleCnt="0">
        <dgm:presLayoutVars>
          <dgm:chMax val="0"/>
          <dgm:chPref val="0"/>
          <dgm:bulletEnabled val="1"/>
        </dgm:presLayoutVars>
      </dgm:prSet>
      <dgm:spPr/>
    </dgm:pt>
    <dgm:pt modelId="{41D97B11-C5E7-4B35-81D1-A113628CEDDC}" type="pres">
      <dgm:prSet presAssocID="{A3DEC569-D253-4154-8A83-814CB541172F}" presName="Parent" presStyleLbl="revTx" presStyleIdx="7" presStyleCnt="12">
        <dgm:presLayoutVars>
          <dgm:chMax val="1"/>
          <dgm:chPref val="0"/>
          <dgm:bulletEnabled val="1"/>
        </dgm:presLayoutVars>
      </dgm:prSet>
      <dgm:spPr/>
    </dgm:pt>
    <dgm:pt modelId="{66DD1D7A-ECE9-4698-9D3A-BA49E8795B8F}" type="pres">
      <dgm:prSet presAssocID="{DFFDBDCE-C4B1-4D34-9D36-5AAF67D26B90}" presName="sibTrans" presStyleCnt="0"/>
      <dgm:spPr/>
    </dgm:pt>
    <dgm:pt modelId="{DFE51BAD-6ACD-4896-A08C-1E6CE8931A4A}" type="pres">
      <dgm:prSet presAssocID="{AF9B5D54-83C6-44B1-87FE-00042D8CD4E9}" presName="composite" presStyleCnt="0">
        <dgm:presLayoutVars>
          <dgm:chMax val="1"/>
          <dgm:chPref val="1"/>
        </dgm:presLayoutVars>
      </dgm:prSet>
      <dgm:spPr/>
    </dgm:pt>
    <dgm:pt modelId="{AC5393B8-A8BD-436E-AE7A-B965B40700A5}" type="pres">
      <dgm:prSet presAssocID="{AF9B5D54-83C6-44B1-87FE-00042D8CD4E9}" presName="Accent" presStyleLbl="trAlignAcc1" presStyleIdx="8" presStyleCnt="12">
        <dgm:presLayoutVars>
          <dgm:chMax val="0"/>
          <dgm:chPref val="0"/>
        </dgm:presLayoutVars>
      </dgm:prSet>
      <dgm:spPr>
        <a:ln>
          <a:solidFill>
            <a:schemeClr val="bg1"/>
          </a:solidFill>
        </a:ln>
      </dgm:spPr>
    </dgm:pt>
    <dgm:pt modelId="{E188AC04-295C-41D9-8234-FBBE44307259}" type="pres">
      <dgm:prSet presAssocID="{AF9B5D54-83C6-44B1-87FE-00042D8CD4E9}" presName="Image" presStyleLbl="alignImgPlace1" presStyleIdx="8" presStyleCnt="12">
        <dgm:presLayoutVars>
          <dgm:chMax val="0"/>
          <dgm:chPref val="0"/>
        </dgm:presLayoutVars>
      </dgm:prSet>
      <dgm:spPr>
        <a:solidFill>
          <a:schemeClr val="bg1"/>
        </a:solidFill>
      </dgm:spPr>
    </dgm:pt>
    <dgm:pt modelId="{28274128-CA3C-49A4-81DC-2CB0BDE5A950}" type="pres">
      <dgm:prSet presAssocID="{AF9B5D54-83C6-44B1-87FE-00042D8CD4E9}" presName="ChildComposite" presStyleCnt="0"/>
      <dgm:spPr/>
    </dgm:pt>
    <dgm:pt modelId="{0120B431-166F-49FE-8816-1A8826A2C7BE}" type="pres">
      <dgm:prSet presAssocID="{AF9B5D54-83C6-44B1-87FE-00042D8CD4E9}" presName="Child" presStyleLbl="node1" presStyleIdx="0" presStyleCnt="0">
        <dgm:presLayoutVars>
          <dgm:chMax val="0"/>
          <dgm:chPref val="0"/>
          <dgm:bulletEnabled val="1"/>
        </dgm:presLayoutVars>
      </dgm:prSet>
      <dgm:spPr/>
    </dgm:pt>
    <dgm:pt modelId="{C13F1A0E-ACBB-413D-8B22-7281A85E7273}" type="pres">
      <dgm:prSet presAssocID="{AF9B5D54-83C6-44B1-87FE-00042D8CD4E9}" presName="Parent" presStyleLbl="revTx" presStyleIdx="8" presStyleCnt="12">
        <dgm:presLayoutVars>
          <dgm:chMax val="1"/>
          <dgm:chPref val="0"/>
          <dgm:bulletEnabled val="1"/>
        </dgm:presLayoutVars>
      </dgm:prSet>
      <dgm:spPr/>
    </dgm:pt>
    <dgm:pt modelId="{284112BD-9DF8-4957-9AF1-E073FA9BF8AA}" type="pres">
      <dgm:prSet presAssocID="{E60C4361-5C02-4D14-B5F6-9FA5641F7EA7}" presName="sibTrans" presStyleCnt="0"/>
      <dgm:spPr/>
    </dgm:pt>
    <dgm:pt modelId="{71330F79-3476-4252-A228-DC9D49C211D2}" type="pres">
      <dgm:prSet presAssocID="{A6A373D5-DC49-4AC6-A924-6C67A6883D0F}" presName="composite" presStyleCnt="0">
        <dgm:presLayoutVars>
          <dgm:chMax val="1"/>
          <dgm:chPref val="1"/>
        </dgm:presLayoutVars>
      </dgm:prSet>
      <dgm:spPr/>
    </dgm:pt>
    <dgm:pt modelId="{9B1EE23D-0DF3-4A83-A6E7-E20BA7D0C794}" type="pres">
      <dgm:prSet presAssocID="{A6A373D5-DC49-4AC6-A924-6C67A6883D0F}" presName="Accent" presStyleLbl="trAlignAcc1" presStyleIdx="9" presStyleCnt="12">
        <dgm:presLayoutVars>
          <dgm:chMax val="0"/>
          <dgm:chPref val="0"/>
        </dgm:presLayoutVars>
      </dgm:prSet>
      <dgm:spPr>
        <a:ln>
          <a:solidFill>
            <a:schemeClr val="bg1"/>
          </a:solidFill>
        </a:ln>
      </dgm:spPr>
    </dgm:pt>
    <dgm:pt modelId="{B5E192B6-16CD-4A4E-8893-6D8833D1FA0D}" type="pres">
      <dgm:prSet presAssocID="{A6A373D5-DC49-4AC6-A924-6C67A6883D0F}" presName="Image" presStyleLbl="alignImgPlace1" presStyleIdx="9" presStyleCnt="12">
        <dgm:presLayoutVars>
          <dgm:chMax val="0"/>
          <dgm:chPref val="0"/>
        </dgm:presLayoutVars>
      </dgm:prSet>
      <dgm:spPr>
        <a:solidFill>
          <a:schemeClr val="bg1"/>
        </a:solidFill>
      </dgm:spPr>
    </dgm:pt>
    <dgm:pt modelId="{12A1F31D-8086-4AC8-88F7-1B68BCE2C01A}" type="pres">
      <dgm:prSet presAssocID="{A6A373D5-DC49-4AC6-A924-6C67A6883D0F}" presName="ChildComposite" presStyleCnt="0"/>
      <dgm:spPr/>
    </dgm:pt>
    <dgm:pt modelId="{DB43FC44-CBD1-444A-A46F-ED5942FE59DA}" type="pres">
      <dgm:prSet presAssocID="{A6A373D5-DC49-4AC6-A924-6C67A6883D0F}" presName="Child" presStyleLbl="node1" presStyleIdx="0" presStyleCnt="0">
        <dgm:presLayoutVars>
          <dgm:chMax val="0"/>
          <dgm:chPref val="0"/>
          <dgm:bulletEnabled val="1"/>
        </dgm:presLayoutVars>
      </dgm:prSet>
      <dgm:spPr/>
    </dgm:pt>
    <dgm:pt modelId="{CF5A3066-F59D-425D-B098-B6E762E3107E}" type="pres">
      <dgm:prSet presAssocID="{A6A373D5-DC49-4AC6-A924-6C67A6883D0F}" presName="Parent" presStyleLbl="revTx" presStyleIdx="9" presStyleCnt="12" custScaleX="110000">
        <dgm:presLayoutVars>
          <dgm:chMax val="1"/>
          <dgm:chPref val="0"/>
          <dgm:bulletEnabled val="1"/>
        </dgm:presLayoutVars>
      </dgm:prSet>
      <dgm:spPr/>
    </dgm:pt>
    <dgm:pt modelId="{052EFA1F-B384-48E0-830D-3CBFEA20799A}" type="pres">
      <dgm:prSet presAssocID="{E7BF56E3-51AD-4CDC-B991-FD8052660FA0}" presName="sibTrans" presStyleCnt="0"/>
      <dgm:spPr/>
    </dgm:pt>
    <dgm:pt modelId="{3EAC95C4-531C-4E23-AB33-2CB9C4EDA0C7}" type="pres">
      <dgm:prSet presAssocID="{AAFF9183-D071-47AB-9955-BC8D0394D0BC}" presName="composite" presStyleCnt="0">
        <dgm:presLayoutVars>
          <dgm:chMax val="1"/>
          <dgm:chPref val="1"/>
        </dgm:presLayoutVars>
      </dgm:prSet>
      <dgm:spPr/>
    </dgm:pt>
    <dgm:pt modelId="{C2C364E0-6B59-4521-8F07-814B6EA49F0D}" type="pres">
      <dgm:prSet presAssocID="{AAFF9183-D071-47AB-9955-BC8D0394D0BC}" presName="Accent" presStyleLbl="trAlignAcc1" presStyleIdx="10" presStyleCnt="12">
        <dgm:presLayoutVars>
          <dgm:chMax val="0"/>
          <dgm:chPref val="0"/>
        </dgm:presLayoutVars>
      </dgm:prSet>
      <dgm:spPr>
        <a:ln>
          <a:solidFill>
            <a:schemeClr val="bg1"/>
          </a:solidFill>
        </a:ln>
      </dgm:spPr>
    </dgm:pt>
    <dgm:pt modelId="{49175E6A-85DA-449F-8664-64809C063840}" type="pres">
      <dgm:prSet presAssocID="{AAFF9183-D071-47AB-9955-BC8D0394D0BC}" presName="Image" presStyleLbl="alignImgPlace1" presStyleIdx="10" presStyleCnt="12">
        <dgm:presLayoutVars>
          <dgm:chMax val="0"/>
          <dgm:chPref val="0"/>
        </dgm:presLayoutVars>
      </dgm:prSet>
      <dgm:spPr>
        <a:solidFill>
          <a:schemeClr val="bg1"/>
        </a:solidFill>
      </dgm:spPr>
    </dgm:pt>
    <dgm:pt modelId="{B757BD1F-CCF9-43C4-952A-47D9F1B0CD8A}" type="pres">
      <dgm:prSet presAssocID="{AAFF9183-D071-47AB-9955-BC8D0394D0BC}" presName="ChildComposite" presStyleCnt="0"/>
      <dgm:spPr/>
    </dgm:pt>
    <dgm:pt modelId="{3BC8F6E6-041D-4DB3-9ADF-2AF443444523}" type="pres">
      <dgm:prSet presAssocID="{AAFF9183-D071-47AB-9955-BC8D0394D0BC}" presName="Child" presStyleLbl="node1" presStyleIdx="0" presStyleCnt="0">
        <dgm:presLayoutVars>
          <dgm:chMax val="0"/>
          <dgm:chPref val="0"/>
          <dgm:bulletEnabled val="1"/>
        </dgm:presLayoutVars>
      </dgm:prSet>
      <dgm:spPr/>
    </dgm:pt>
    <dgm:pt modelId="{559A70B7-7DE9-49AC-8C07-795C9CA2190A}" type="pres">
      <dgm:prSet presAssocID="{AAFF9183-D071-47AB-9955-BC8D0394D0BC}" presName="Parent" presStyleLbl="revTx" presStyleIdx="10" presStyleCnt="12" custScaleX="110000" custLinFactNeighborX="3752">
        <dgm:presLayoutVars>
          <dgm:chMax val="1"/>
          <dgm:chPref val="0"/>
          <dgm:bulletEnabled val="1"/>
        </dgm:presLayoutVars>
      </dgm:prSet>
      <dgm:spPr/>
    </dgm:pt>
    <dgm:pt modelId="{A4CBECBE-428F-4094-A1DF-3CB330CE5B82}" type="pres">
      <dgm:prSet presAssocID="{F15F5B68-CD48-45C0-AD33-603FFF307975}" presName="sibTrans" presStyleCnt="0"/>
      <dgm:spPr/>
    </dgm:pt>
    <dgm:pt modelId="{8E4C0D80-C632-4E1B-8A8B-67EF91414784}" type="pres">
      <dgm:prSet presAssocID="{003D9417-B744-45F5-9E8B-7880E872F897}" presName="composite" presStyleCnt="0">
        <dgm:presLayoutVars>
          <dgm:chMax val="1"/>
          <dgm:chPref val="1"/>
        </dgm:presLayoutVars>
      </dgm:prSet>
      <dgm:spPr/>
    </dgm:pt>
    <dgm:pt modelId="{74224E5C-3F00-4EBF-94DF-0D5F0B232C3C}" type="pres">
      <dgm:prSet presAssocID="{003D9417-B744-45F5-9E8B-7880E872F897}" presName="Accent" presStyleLbl="trAlignAcc1" presStyleIdx="11" presStyleCnt="12">
        <dgm:presLayoutVars>
          <dgm:chMax val="0"/>
          <dgm:chPref val="0"/>
        </dgm:presLayoutVars>
      </dgm:prSet>
      <dgm:spPr>
        <a:ln>
          <a:solidFill>
            <a:schemeClr val="bg1"/>
          </a:solidFill>
        </a:ln>
      </dgm:spPr>
    </dgm:pt>
    <dgm:pt modelId="{2C2C95D6-6648-496D-AD38-367989A6D2E6}" type="pres">
      <dgm:prSet presAssocID="{003D9417-B744-45F5-9E8B-7880E872F897}" presName="Image" presStyleLbl="alignImgPlace1" presStyleIdx="11" presStyleCnt="12">
        <dgm:presLayoutVars>
          <dgm:chMax val="0"/>
          <dgm:chPref val="0"/>
        </dgm:presLayoutVars>
      </dgm:prSet>
      <dgm:spPr>
        <a:solidFill>
          <a:schemeClr val="bg1"/>
        </a:solidFill>
      </dgm:spPr>
    </dgm:pt>
    <dgm:pt modelId="{E5D71925-8F97-46E0-9759-61C0F830F7DD}" type="pres">
      <dgm:prSet presAssocID="{003D9417-B744-45F5-9E8B-7880E872F897}" presName="ChildComposite" presStyleCnt="0"/>
      <dgm:spPr/>
    </dgm:pt>
    <dgm:pt modelId="{13C5B58B-DB2E-4BE4-81C0-8F6992A1CB8D}" type="pres">
      <dgm:prSet presAssocID="{003D9417-B744-45F5-9E8B-7880E872F897}" presName="Child" presStyleLbl="node1" presStyleIdx="0" presStyleCnt="0">
        <dgm:presLayoutVars>
          <dgm:chMax val="0"/>
          <dgm:chPref val="0"/>
          <dgm:bulletEnabled val="1"/>
        </dgm:presLayoutVars>
      </dgm:prSet>
      <dgm:spPr/>
    </dgm:pt>
    <dgm:pt modelId="{D56D9E97-0B61-4766-8D60-BC1E33B5F984}" type="pres">
      <dgm:prSet presAssocID="{003D9417-B744-45F5-9E8B-7880E872F897}" presName="Parent" presStyleLbl="revTx" presStyleIdx="11" presStyleCnt="12" custScaleX="110000" custLinFactNeighborX="3752">
        <dgm:presLayoutVars>
          <dgm:chMax val="1"/>
          <dgm:chPref val="0"/>
          <dgm:bulletEnabled val="1"/>
        </dgm:presLayoutVars>
      </dgm:prSet>
      <dgm:spPr/>
    </dgm:pt>
  </dgm:ptLst>
  <dgm:cxnLst>
    <dgm:cxn modelId="{9D9B3F04-E2F7-4447-B04E-3B84C4B70F26}" srcId="{616F373E-F4C8-4039-A1C3-D686BC044BAB}" destId="{A6A373D5-DC49-4AC6-A924-6C67A6883D0F}" srcOrd="9" destOrd="0" parTransId="{CB95AE5D-D6DD-488C-BC94-706D885B1684}" sibTransId="{E7BF56E3-51AD-4CDC-B991-FD8052660FA0}"/>
    <dgm:cxn modelId="{4FDB9F0A-18D7-8542-825F-8316B76B8571}" type="presOf" srcId="{616F373E-F4C8-4039-A1C3-D686BC044BAB}" destId="{25BB4321-920D-4267-BEED-1B1513952537}" srcOrd="0" destOrd="0" presId="urn:microsoft.com/office/officeart/2008/layout/CaptionedPictures"/>
    <dgm:cxn modelId="{D8444011-CB0C-E046-ABC8-58751EBB3AE5}" type="presOf" srcId="{27494327-7A67-4705-8B2D-D03934C1394F}" destId="{99D79BDE-7C50-4EF0-B0FB-D508A0161D74}" srcOrd="0" destOrd="0" presId="urn:microsoft.com/office/officeart/2008/layout/CaptionedPictures"/>
    <dgm:cxn modelId="{5F49CC13-5343-4FCC-92FB-4D9138900A26}" srcId="{616F373E-F4C8-4039-A1C3-D686BC044BAB}" destId="{AF9B5D54-83C6-44B1-87FE-00042D8CD4E9}" srcOrd="8" destOrd="0" parTransId="{BD9C658F-C77A-43A0-9E7D-51E95BCD6A21}" sibTransId="{E60C4361-5C02-4D14-B5F6-9FA5641F7EA7}"/>
    <dgm:cxn modelId="{2928D117-0FC6-2F4D-ADB0-39A4FCE2BB79}" type="presOf" srcId="{2143BC2F-5CD1-4BE8-925B-83E18AEAC58D}" destId="{C844458A-4AFA-434C-AFB1-42914B4FF783}" srcOrd="0" destOrd="0" presId="urn:microsoft.com/office/officeart/2008/layout/CaptionedPictures"/>
    <dgm:cxn modelId="{2814FF1D-43C3-4CC5-A683-8AEE641901EA}" srcId="{616F373E-F4C8-4039-A1C3-D686BC044BAB}" destId="{AAFF9183-D071-47AB-9955-BC8D0394D0BC}" srcOrd="10" destOrd="0" parTransId="{8B58821F-53F3-4DFC-A7CA-65702B4D0AB4}" sibTransId="{F15F5B68-CD48-45C0-AD33-603FFF307975}"/>
    <dgm:cxn modelId="{F8D44022-7725-6A40-A45C-1BC5F17E644C}" type="presOf" srcId="{37110660-E277-462C-9252-9DE41C3DB4AF}" destId="{76F7EA37-BCF2-4C8A-93F6-B30680ACBAB2}" srcOrd="0" destOrd="0" presId="urn:microsoft.com/office/officeart/2008/layout/CaptionedPictures"/>
    <dgm:cxn modelId="{886A7D2F-3436-3542-A5E2-761736B21CFB}" type="presOf" srcId="{DAB954D0-9F3E-464F-942E-49BD51D44AB3}" destId="{A66AF222-657D-4567-8B79-E9FB0FFF8324}" srcOrd="0" destOrd="0" presId="urn:microsoft.com/office/officeart/2008/layout/CaptionedPictures"/>
    <dgm:cxn modelId="{032EA332-CC32-4960-8778-F6852109D82D}" srcId="{616F373E-F4C8-4039-A1C3-D686BC044BAB}" destId="{DAB954D0-9F3E-464F-942E-49BD51D44AB3}" srcOrd="1" destOrd="0" parTransId="{7508EB52-6A2B-421C-B540-8AEEBBAE8D6B}" sibTransId="{7F044B23-19A8-4AFF-AC14-125CD263900F}"/>
    <dgm:cxn modelId="{E412AA37-45D0-C64B-9D6A-327196A4B0B7}" type="presOf" srcId="{785BBF0D-2287-42F2-A1D0-57E0C1D1162B}" destId="{46D127F4-5FC4-428C-AAE5-263A1CB95E0D}" srcOrd="0" destOrd="0" presId="urn:microsoft.com/office/officeart/2008/layout/CaptionedPictures"/>
    <dgm:cxn modelId="{B2850A3F-AA9E-0A4C-81FF-76ED955179A3}" type="presOf" srcId="{A5BEF9FE-9987-4426-B200-04E89AA0609B}" destId="{AFD69AA7-3D24-4259-97E8-D9F5369DC8E1}" srcOrd="0" destOrd="0" presId="urn:microsoft.com/office/officeart/2008/layout/CaptionedPictures"/>
    <dgm:cxn modelId="{0763736B-5631-4663-882A-88EEB2C657CC}" srcId="{616F373E-F4C8-4039-A1C3-D686BC044BAB}" destId="{A5BEF9FE-9987-4426-B200-04E89AA0609B}" srcOrd="5" destOrd="0" parTransId="{45C74998-531A-4B9C-8498-93550CBF70CC}" sibTransId="{8981A819-EDB1-4849-897E-49554E3C75B8}"/>
    <dgm:cxn modelId="{9371036E-3508-4976-9770-28942AD8201F}" srcId="{616F373E-F4C8-4039-A1C3-D686BC044BAB}" destId="{37110660-E277-462C-9252-9DE41C3DB4AF}" srcOrd="4" destOrd="0" parTransId="{223E4DCC-E5DC-4044-8775-BB2DF9F9B3A0}" sibTransId="{CB7A8FB7-BCFF-4E70-A1A4-645D35573B53}"/>
    <dgm:cxn modelId="{A9DE5B52-4340-4690-B09D-315825905C3E}" srcId="{616F373E-F4C8-4039-A1C3-D686BC044BAB}" destId="{003D9417-B744-45F5-9E8B-7880E872F897}" srcOrd="11" destOrd="0" parTransId="{FD19A161-9A30-4C34-9C4C-D5660D6712D6}" sibTransId="{AFDA5260-D581-44BE-9EFE-5E8690762017}"/>
    <dgm:cxn modelId="{A0B5D758-2480-124D-85C8-3B4E2B68A85E}" type="presOf" srcId="{AAFF9183-D071-47AB-9955-BC8D0394D0BC}" destId="{559A70B7-7DE9-49AC-8C07-795C9CA2190A}" srcOrd="0" destOrd="0" presId="urn:microsoft.com/office/officeart/2008/layout/CaptionedPictures"/>
    <dgm:cxn modelId="{314BAC84-21A1-6B4C-9926-A47C46DEB7A4}" type="presOf" srcId="{AF9B5D54-83C6-44B1-87FE-00042D8CD4E9}" destId="{C13F1A0E-ACBB-413D-8B22-7281A85E7273}" srcOrd="0" destOrd="0" presId="urn:microsoft.com/office/officeart/2008/layout/CaptionedPictures"/>
    <dgm:cxn modelId="{69252686-9829-4A73-AFB4-EAC8220757A4}" srcId="{616F373E-F4C8-4039-A1C3-D686BC044BAB}" destId="{A3DEC569-D253-4154-8A83-814CB541172F}" srcOrd="7" destOrd="0" parTransId="{581349A7-0682-4183-8A46-117512BDA431}" sibTransId="{DFFDBDCE-C4B1-4D34-9D36-5AAF67D26B90}"/>
    <dgm:cxn modelId="{3CD63899-E268-4BF4-853D-A19DC9A192C3}" srcId="{616F373E-F4C8-4039-A1C3-D686BC044BAB}" destId="{2143BC2F-5CD1-4BE8-925B-83E18AEAC58D}" srcOrd="6" destOrd="0" parTransId="{FBAD8C7A-3F23-47CD-BBC6-A9048C0BC15C}" sibTransId="{63EFCB20-56F3-42DB-AE0E-E77BECF0CB23}"/>
    <dgm:cxn modelId="{23B7DAA6-7AC4-4F3D-84AF-C3FF47EC01DE}" srcId="{616F373E-F4C8-4039-A1C3-D686BC044BAB}" destId="{E96F55A7-31BA-4ED6-9612-570810FE5B13}" srcOrd="3" destOrd="0" parTransId="{61D59957-DE64-41B1-8023-7302BADB7749}" sibTransId="{603092C2-D9D6-47FC-B1C8-C80B9E41DEA1}"/>
    <dgm:cxn modelId="{34BF40AB-0670-0347-87FF-F4BEE71C3FE1}" type="presOf" srcId="{E96F55A7-31BA-4ED6-9612-570810FE5B13}" destId="{FC2FA932-819F-4851-B263-8F158F011D25}" srcOrd="0" destOrd="0" presId="urn:microsoft.com/office/officeart/2008/layout/CaptionedPictures"/>
    <dgm:cxn modelId="{9E747DAB-9013-4D93-B6F0-CCA337289A06}" srcId="{616F373E-F4C8-4039-A1C3-D686BC044BAB}" destId="{27494327-7A67-4705-8B2D-D03934C1394F}" srcOrd="2" destOrd="0" parTransId="{8F268C14-65CA-4AAF-9A04-4034F8A6BAA0}" sibTransId="{9E3900B2-09A5-4904-9A59-86501F4CF7EA}"/>
    <dgm:cxn modelId="{A9DEEACA-EFFF-2A44-A86E-5ED385AD7F0D}" type="presOf" srcId="{A6A373D5-DC49-4AC6-A924-6C67A6883D0F}" destId="{CF5A3066-F59D-425D-B098-B6E762E3107E}" srcOrd="0" destOrd="0" presId="urn:microsoft.com/office/officeart/2008/layout/CaptionedPictures"/>
    <dgm:cxn modelId="{BFC466CC-D6D7-BA4A-A427-1C3573FA5BF5}" type="presOf" srcId="{A3DEC569-D253-4154-8A83-814CB541172F}" destId="{41D97B11-C5E7-4B35-81D1-A113628CEDDC}" srcOrd="0" destOrd="0" presId="urn:microsoft.com/office/officeart/2008/layout/CaptionedPictures"/>
    <dgm:cxn modelId="{3F16C7E3-A1B9-4841-BF90-6AAC851CB8B0}" srcId="{616F373E-F4C8-4039-A1C3-D686BC044BAB}" destId="{785BBF0D-2287-42F2-A1D0-57E0C1D1162B}" srcOrd="0" destOrd="0" parTransId="{758EB6A7-41D4-4820-970E-34D4D6EBAC8A}" sibTransId="{A905842A-0858-485F-B15E-1FB2CF54E15A}"/>
    <dgm:cxn modelId="{7FF4EDF3-3552-5F49-B2F2-1080C47282AC}" type="presOf" srcId="{003D9417-B744-45F5-9E8B-7880E872F897}" destId="{D56D9E97-0B61-4766-8D60-BC1E33B5F984}" srcOrd="0" destOrd="0" presId="urn:microsoft.com/office/officeart/2008/layout/CaptionedPictures"/>
    <dgm:cxn modelId="{EF170848-055D-374C-B56B-53ED717C6442}" type="presParOf" srcId="{25BB4321-920D-4267-BEED-1B1513952537}" destId="{AE42C8D5-D829-498D-AFA5-3311FEA8D149}" srcOrd="0" destOrd="0" presId="urn:microsoft.com/office/officeart/2008/layout/CaptionedPictures"/>
    <dgm:cxn modelId="{C3C5DB40-F79E-B147-85F0-43D17A98C2E4}" type="presParOf" srcId="{AE42C8D5-D829-498D-AFA5-3311FEA8D149}" destId="{3D4D50F9-C8E7-43B1-B1C1-84139E831090}" srcOrd="0" destOrd="0" presId="urn:microsoft.com/office/officeart/2008/layout/CaptionedPictures"/>
    <dgm:cxn modelId="{30BBBC8B-D50B-9A4E-9B7C-CB6E532C3085}" type="presParOf" srcId="{AE42C8D5-D829-498D-AFA5-3311FEA8D149}" destId="{64D3E93D-0672-412B-9671-7FD31DE90DC8}" srcOrd="1" destOrd="0" presId="urn:microsoft.com/office/officeart/2008/layout/CaptionedPictures"/>
    <dgm:cxn modelId="{B3D6FDB3-7CDA-E444-961E-095E412B90FD}" type="presParOf" srcId="{AE42C8D5-D829-498D-AFA5-3311FEA8D149}" destId="{5EB897F5-ABEA-4DFB-865F-325D75D19737}" srcOrd="2" destOrd="0" presId="urn:microsoft.com/office/officeart/2008/layout/CaptionedPictures"/>
    <dgm:cxn modelId="{9F9906F4-DCA6-3D44-8B6F-AFA49195400E}" type="presParOf" srcId="{5EB897F5-ABEA-4DFB-865F-325D75D19737}" destId="{AD536E38-1EA5-48EB-9C52-2F1C36813718}" srcOrd="0" destOrd="0" presId="urn:microsoft.com/office/officeart/2008/layout/CaptionedPictures"/>
    <dgm:cxn modelId="{8AC05376-7811-7540-8186-1E3A261391E1}" type="presParOf" srcId="{5EB897F5-ABEA-4DFB-865F-325D75D19737}" destId="{46D127F4-5FC4-428C-AAE5-263A1CB95E0D}" srcOrd="1" destOrd="0" presId="urn:microsoft.com/office/officeart/2008/layout/CaptionedPictures"/>
    <dgm:cxn modelId="{86C2C517-891E-E54A-BE1D-1CCED9AE29E8}" type="presParOf" srcId="{25BB4321-920D-4267-BEED-1B1513952537}" destId="{2A24DD46-FBA8-4B1B-A7BC-3C5CE6215654}" srcOrd="1" destOrd="0" presId="urn:microsoft.com/office/officeart/2008/layout/CaptionedPictures"/>
    <dgm:cxn modelId="{495E3839-5A9B-EB42-A221-5DAE7E2C53BB}" type="presParOf" srcId="{25BB4321-920D-4267-BEED-1B1513952537}" destId="{3743EF92-F2DC-4D7E-ABB4-DBEEBC184F8A}" srcOrd="2" destOrd="0" presId="urn:microsoft.com/office/officeart/2008/layout/CaptionedPictures"/>
    <dgm:cxn modelId="{1D2D023A-BA23-0746-9763-F2EBC028B012}" type="presParOf" srcId="{3743EF92-F2DC-4D7E-ABB4-DBEEBC184F8A}" destId="{0D50C727-51C7-432B-A017-7F6D6696C1A5}" srcOrd="0" destOrd="0" presId="urn:microsoft.com/office/officeart/2008/layout/CaptionedPictures"/>
    <dgm:cxn modelId="{BFE26538-3B40-AD45-8DC1-377F498B7E5C}" type="presParOf" srcId="{3743EF92-F2DC-4D7E-ABB4-DBEEBC184F8A}" destId="{69B83100-ECF4-44D8-B8DF-A8A63FEFDA2F}" srcOrd="1" destOrd="0" presId="urn:microsoft.com/office/officeart/2008/layout/CaptionedPictures"/>
    <dgm:cxn modelId="{BF4CCE8D-1A51-FC40-A63E-5EB54F559FC1}" type="presParOf" srcId="{3743EF92-F2DC-4D7E-ABB4-DBEEBC184F8A}" destId="{F9D25985-81E0-482D-A526-8CB076D21A20}" srcOrd="2" destOrd="0" presId="urn:microsoft.com/office/officeart/2008/layout/CaptionedPictures"/>
    <dgm:cxn modelId="{53BA5112-D41E-3A4B-9A3B-89B4A37AF7AC}" type="presParOf" srcId="{F9D25985-81E0-482D-A526-8CB076D21A20}" destId="{E8789F10-02AA-44DE-829C-37A1A79B70CD}" srcOrd="0" destOrd="0" presId="urn:microsoft.com/office/officeart/2008/layout/CaptionedPictures"/>
    <dgm:cxn modelId="{F813192C-FEB5-244C-BAF2-8C4A6D3E4F83}" type="presParOf" srcId="{F9D25985-81E0-482D-A526-8CB076D21A20}" destId="{A66AF222-657D-4567-8B79-E9FB0FFF8324}" srcOrd="1" destOrd="0" presId="urn:microsoft.com/office/officeart/2008/layout/CaptionedPictures"/>
    <dgm:cxn modelId="{3F62A6E4-F434-FE4E-9955-58E00DD2CB0E}" type="presParOf" srcId="{25BB4321-920D-4267-BEED-1B1513952537}" destId="{830AFB19-394A-4C04-BD48-92140F434552}" srcOrd="3" destOrd="0" presId="urn:microsoft.com/office/officeart/2008/layout/CaptionedPictures"/>
    <dgm:cxn modelId="{08E952F2-52B2-B54B-BFD8-69DFC9B2C99D}" type="presParOf" srcId="{25BB4321-920D-4267-BEED-1B1513952537}" destId="{5E8D2A07-386E-4076-B012-3ED847E7D08F}" srcOrd="4" destOrd="0" presId="urn:microsoft.com/office/officeart/2008/layout/CaptionedPictures"/>
    <dgm:cxn modelId="{D84DA9D5-3AEB-8F47-B1D5-47E116A862AE}" type="presParOf" srcId="{5E8D2A07-386E-4076-B012-3ED847E7D08F}" destId="{43CCDB27-E493-479D-A41B-CE9E40CA6A53}" srcOrd="0" destOrd="0" presId="urn:microsoft.com/office/officeart/2008/layout/CaptionedPictures"/>
    <dgm:cxn modelId="{903260B6-9D54-4D4F-9864-3671F5F20C6F}" type="presParOf" srcId="{5E8D2A07-386E-4076-B012-3ED847E7D08F}" destId="{CAF79A7E-3553-4AB4-8265-3EF181B6CC27}" srcOrd="1" destOrd="0" presId="urn:microsoft.com/office/officeart/2008/layout/CaptionedPictures"/>
    <dgm:cxn modelId="{FC18F6D5-59E9-A043-983B-AD8D447EE1D9}" type="presParOf" srcId="{5E8D2A07-386E-4076-B012-3ED847E7D08F}" destId="{8FE8AD99-4E26-4AD6-91D8-E82F2F6BF953}" srcOrd="2" destOrd="0" presId="urn:microsoft.com/office/officeart/2008/layout/CaptionedPictures"/>
    <dgm:cxn modelId="{F262BE15-A098-DA4E-938C-718D50CA07D7}" type="presParOf" srcId="{8FE8AD99-4E26-4AD6-91D8-E82F2F6BF953}" destId="{F96CBBEA-79D0-4DDD-A911-4F79AB62C25A}" srcOrd="0" destOrd="0" presId="urn:microsoft.com/office/officeart/2008/layout/CaptionedPictures"/>
    <dgm:cxn modelId="{8631EA70-B2FD-5E41-AA66-5478961B89F7}" type="presParOf" srcId="{8FE8AD99-4E26-4AD6-91D8-E82F2F6BF953}" destId="{99D79BDE-7C50-4EF0-B0FB-D508A0161D74}" srcOrd="1" destOrd="0" presId="urn:microsoft.com/office/officeart/2008/layout/CaptionedPictures"/>
    <dgm:cxn modelId="{D528117D-2357-9544-A327-2B29F0EC7815}" type="presParOf" srcId="{25BB4321-920D-4267-BEED-1B1513952537}" destId="{D90E7557-26EB-464F-8F4C-450CB8591A0C}" srcOrd="5" destOrd="0" presId="urn:microsoft.com/office/officeart/2008/layout/CaptionedPictures"/>
    <dgm:cxn modelId="{C0150199-3A84-3141-9AAB-02DFE591E98D}" type="presParOf" srcId="{25BB4321-920D-4267-BEED-1B1513952537}" destId="{FD0131C6-2168-4755-B8D9-9B6FDC9624D5}" srcOrd="6" destOrd="0" presId="urn:microsoft.com/office/officeart/2008/layout/CaptionedPictures"/>
    <dgm:cxn modelId="{43C58C60-8A33-FB4C-81EB-74FAD051F312}" type="presParOf" srcId="{FD0131C6-2168-4755-B8D9-9B6FDC9624D5}" destId="{BDAF1E07-566D-4BBB-928F-550F29713183}" srcOrd="0" destOrd="0" presId="urn:microsoft.com/office/officeart/2008/layout/CaptionedPictures"/>
    <dgm:cxn modelId="{23B21B13-61A4-5244-BA2C-E4D9F378FB36}" type="presParOf" srcId="{FD0131C6-2168-4755-B8D9-9B6FDC9624D5}" destId="{37C4C410-E089-4675-93EE-9ED986988352}" srcOrd="1" destOrd="0" presId="urn:microsoft.com/office/officeart/2008/layout/CaptionedPictures"/>
    <dgm:cxn modelId="{6E4EAD60-9EFB-CC48-A71E-3E0347C7FC7E}" type="presParOf" srcId="{FD0131C6-2168-4755-B8D9-9B6FDC9624D5}" destId="{874F2C30-E3C4-4CB1-8FDA-1EFCC14E11A4}" srcOrd="2" destOrd="0" presId="urn:microsoft.com/office/officeart/2008/layout/CaptionedPictures"/>
    <dgm:cxn modelId="{AECDE98F-012A-1C41-9289-AB5C64334DD6}" type="presParOf" srcId="{874F2C30-E3C4-4CB1-8FDA-1EFCC14E11A4}" destId="{66736F87-2B7C-4189-9333-DEB64AABC82D}" srcOrd="0" destOrd="0" presId="urn:microsoft.com/office/officeart/2008/layout/CaptionedPictures"/>
    <dgm:cxn modelId="{42D30E32-64C1-9841-A943-C0B55A027DDD}" type="presParOf" srcId="{874F2C30-E3C4-4CB1-8FDA-1EFCC14E11A4}" destId="{FC2FA932-819F-4851-B263-8F158F011D25}" srcOrd="1" destOrd="0" presId="urn:microsoft.com/office/officeart/2008/layout/CaptionedPictures"/>
    <dgm:cxn modelId="{C380213D-FC8C-1D4F-A550-C0CFD6306E54}" type="presParOf" srcId="{25BB4321-920D-4267-BEED-1B1513952537}" destId="{2A91DE73-57D7-401F-8DAF-E27E142442F8}" srcOrd="7" destOrd="0" presId="urn:microsoft.com/office/officeart/2008/layout/CaptionedPictures"/>
    <dgm:cxn modelId="{87108D28-4D01-984C-B204-74466D7E6DFE}" type="presParOf" srcId="{25BB4321-920D-4267-BEED-1B1513952537}" destId="{BC4681BF-6170-4918-B91D-01053117A9F4}" srcOrd="8" destOrd="0" presId="urn:microsoft.com/office/officeart/2008/layout/CaptionedPictures"/>
    <dgm:cxn modelId="{A86F8A0F-1765-4943-818D-8C62F8A7551B}" type="presParOf" srcId="{BC4681BF-6170-4918-B91D-01053117A9F4}" destId="{368AA951-E5CF-45D6-839F-9C908C85DCEA}" srcOrd="0" destOrd="0" presId="urn:microsoft.com/office/officeart/2008/layout/CaptionedPictures"/>
    <dgm:cxn modelId="{FE739B69-33E7-9A44-95B5-6FDE2E80E6C1}" type="presParOf" srcId="{BC4681BF-6170-4918-B91D-01053117A9F4}" destId="{DCDCF565-A372-4F42-890A-431B987B2B4A}" srcOrd="1" destOrd="0" presId="urn:microsoft.com/office/officeart/2008/layout/CaptionedPictures"/>
    <dgm:cxn modelId="{001C2B27-F1BF-EB44-B098-E6A982FB0B85}" type="presParOf" srcId="{BC4681BF-6170-4918-B91D-01053117A9F4}" destId="{1A8381C8-150F-47AF-BBDD-0EA4D9A4F853}" srcOrd="2" destOrd="0" presId="urn:microsoft.com/office/officeart/2008/layout/CaptionedPictures"/>
    <dgm:cxn modelId="{5E1812D5-2235-5041-A356-6C63D8EBE22D}" type="presParOf" srcId="{1A8381C8-150F-47AF-BBDD-0EA4D9A4F853}" destId="{B4919808-FCEA-469F-875D-3C955F6461CE}" srcOrd="0" destOrd="0" presId="urn:microsoft.com/office/officeart/2008/layout/CaptionedPictures"/>
    <dgm:cxn modelId="{DAD89B8F-6844-774A-9D37-D0EA80BDD452}" type="presParOf" srcId="{1A8381C8-150F-47AF-BBDD-0EA4D9A4F853}" destId="{76F7EA37-BCF2-4C8A-93F6-B30680ACBAB2}" srcOrd="1" destOrd="0" presId="urn:microsoft.com/office/officeart/2008/layout/CaptionedPictures"/>
    <dgm:cxn modelId="{593969E4-1E08-364E-B916-EB4FD6EE840F}" type="presParOf" srcId="{25BB4321-920D-4267-BEED-1B1513952537}" destId="{3F7F472B-F63C-4885-881C-5B66A1061356}" srcOrd="9" destOrd="0" presId="urn:microsoft.com/office/officeart/2008/layout/CaptionedPictures"/>
    <dgm:cxn modelId="{07312BFC-20C7-5F41-B796-CF953395BA44}" type="presParOf" srcId="{25BB4321-920D-4267-BEED-1B1513952537}" destId="{E7CF8DB6-BB85-41CB-910E-8B014E5E0DFB}" srcOrd="10" destOrd="0" presId="urn:microsoft.com/office/officeart/2008/layout/CaptionedPictures"/>
    <dgm:cxn modelId="{47E4D5A5-B756-8A44-9719-0EF8BB7F7A82}" type="presParOf" srcId="{E7CF8DB6-BB85-41CB-910E-8B014E5E0DFB}" destId="{A282B09D-D7F7-4C46-A662-D203CBF65FE6}" srcOrd="0" destOrd="0" presId="urn:microsoft.com/office/officeart/2008/layout/CaptionedPictures"/>
    <dgm:cxn modelId="{11F0C21B-BEEF-094E-AC43-F07E42A908AE}" type="presParOf" srcId="{E7CF8DB6-BB85-41CB-910E-8B014E5E0DFB}" destId="{7E6B7C8C-6A6C-46C9-930C-05A3422A2A0D}" srcOrd="1" destOrd="0" presId="urn:microsoft.com/office/officeart/2008/layout/CaptionedPictures"/>
    <dgm:cxn modelId="{DC4C5CB2-424B-2F46-AA0E-DEB12B5E1D67}" type="presParOf" srcId="{E7CF8DB6-BB85-41CB-910E-8B014E5E0DFB}" destId="{B2531566-877C-414B-8145-158BFE6FFFC4}" srcOrd="2" destOrd="0" presId="urn:microsoft.com/office/officeart/2008/layout/CaptionedPictures"/>
    <dgm:cxn modelId="{D5FCF8A6-3AAE-E04E-97F9-621F399CF1F2}" type="presParOf" srcId="{B2531566-877C-414B-8145-158BFE6FFFC4}" destId="{5B64302E-479A-4F2B-A0E6-56218DFBF22B}" srcOrd="0" destOrd="0" presId="urn:microsoft.com/office/officeart/2008/layout/CaptionedPictures"/>
    <dgm:cxn modelId="{B6022161-19A9-364D-9CFE-548AEA1A1662}" type="presParOf" srcId="{B2531566-877C-414B-8145-158BFE6FFFC4}" destId="{AFD69AA7-3D24-4259-97E8-D9F5369DC8E1}" srcOrd="1" destOrd="0" presId="urn:microsoft.com/office/officeart/2008/layout/CaptionedPictures"/>
    <dgm:cxn modelId="{13026921-E2A9-3741-B955-46DACD84DF4F}" type="presParOf" srcId="{25BB4321-920D-4267-BEED-1B1513952537}" destId="{906F452F-A39B-4E58-8AB6-8C5A42303C01}" srcOrd="11" destOrd="0" presId="urn:microsoft.com/office/officeart/2008/layout/CaptionedPictures"/>
    <dgm:cxn modelId="{0BFA60E7-5012-3B4A-B08D-A5D6782583E0}" type="presParOf" srcId="{25BB4321-920D-4267-BEED-1B1513952537}" destId="{9FFDCFBA-7787-4B84-9443-B448745AFE7C}" srcOrd="12" destOrd="0" presId="urn:microsoft.com/office/officeart/2008/layout/CaptionedPictures"/>
    <dgm:cxn modelId="{4883E8AF-7545-8942-BAA7-CEF671FA0744}" type="presParOf" srcId="{9FFDCFBA-7787-4B84-9443-B448745AFE7C}" destId="{51516A5F-5520-4866-B6DA-7F992B3E532B}" srcOrd="0" destOrd="0" presId="urn:microsoft.com/office/officeart/2008/layout/CaptionedPictures"/>
    <dgm:cxn modelId="{BF2EEAEE-3058-9144-B104-833AA855E1FC}" type="presParOf" srcId="{9FFDCFBA-7787-4B84-9443-B448745AFE7C}" destId="{4C648756-D7B4-4B39-81D8-DDB7C006A010}" srcOrd="1" destOrd="0" presId="urn:microsoft.com/office/officeart/2008/layout/CaptionedPictures"/>
    <dgm:cxn modelId="{D086CBC4-9B00-B84D-8B10-FFD56748D9C0}" type="presParOf" srcId="{9FFDCFBA-7787-4B84-9443-B448745AFE7C}" destId="{A5024633-D4D3-45EF-A344-EA2901F02820}" srcOrd="2" destOrd="0" presId="urn:microsoft.com/office/officeart/2008/layout/CaptionedPictures"/>
    <dgm:cxn modelId="{16C6DEC3-B55F-BD45-9DE4-F0353A4F6215}" type="presParOf" srcId="{A5024633-D4D3-45EF-A344-EA2901F02820}" destId="{59F03C1C-6D4E-4072-B4D9-923FCF01C31C}" srcOrd="0" destOrd="0" presId="urn:microsoft.com/office/officeart/2008/layout/CaptionedPictures"/>
    <dgm:cxn modelId="{05D1ECFD-8DC7-4C40-9AF0-EB089267626D}" type="presParOf" srcId="{A5024633-D4D3-45EF-A344-EA2901F02820}" destId="{C844458A-4AFA-434C-AFB1-42914B4FF783}" srcOrd="1" destOrd="0" presId="urn:microsoft.com/office/officeart/2008/layout/CaptionedPictures"/>
    <dgm:cxn modelId="{9EAB2D4D-F9B9-BF43-B542-51D2A4D481BB}" type="presParOf" srcId="{25BB4321-920D-4267-BEED-1B1513952537}" destId="{DE58ED2E-03CC-4108-ABFD-A704D2D11934}" srcOrd="13" destOrd="0" presId="urn:microsoft.com/office/officeart/2008/layout/CaptionedPictures"/>
    <dgm:cxn modelId="{0FD6A2D7-29FD-C04B-A746-46BFF492A2E4}" type="presParOf" srcId="{25BB4321-920D-4267-BEED-1B1513952537}" destId="{B9AAD7EE-0D46-4F83-841F-17F7A887A20F}" srcOrd="14" destOrd="0" presId="urn:microsoft.com/office/officeart/2008/layout/CaptionedPictures"/>
    <dgm:cxn modelId="{C663F5DA-48E6-484C-B184-85A3A7ECCD0C}" type="presParOf" srcId="{B9AAD7EE-0D46-4F83-841F-17F7A887A20F}" destId="{4AB6AEE1-587F-47EC-8933-4A81767A1B8D}" srcOrd="0" destOrd="0" presId="urn:microsoft.com/office/officeart/2008/layout/CaptionedPictures"/>
    <dgm:cxn modelId="{2A3BF917-8B55-5740-A12C-A426B20858AC}" type="presParOf" srcId="{B9AAD7EE-0D46-4F83-841F-17F7A887A20F}" destId="{3C9057D5-3CF0-4FD9-9BF5-56A6CC784765}" srcOrd="1" destOrd="0" presId="urn:microsoft.com/office/officeart/2008/layout/CaptionedPictures"/>
    <dgm:cxn modelId="{0EF18D93-FC1E-0F48-B80B-920ADE08FEB8}" type="presParOf" srcId="{B9AAD7EE-0D46-4F83-841F-17F7A887A20F}" destId="{9E35419E-DBB2-46C9-8F63-FEFF867F7A0A}" srcOrd="2" destOrd="0" presId="urn:microsoft.com/office/officeart/2008/layout/CaptionedPictures"/>
    <dgm:cxn modelId="{2FAC4EC7-C47A-1240-832C-CAFD8AF4B2A9}" type="presParOf" srcId="{9E35419E-DBB2-46C9-8F63-FEFF867F7A0A}" destId="{F6BEB15A-2142-48D3-84C8-028A4C222180}" srcOrd="0" destOrd="0" presId="urn:microsoft.com/office/officeart/2008/layout/CaptionedPictures"/>
    <dgm:cxn modelId="{BB55CEB6-5272-EB40-B79D-11CAB228D897}" type="presParOf" srcId="{9E35419E-DBB2-46C9-8F63-FEFF867F7A0A}" destId="{41D97B11-C5E7-4B35-81D1-A113628CEDDC}" srcOrd="1" destOrd="0" presId="urn:microsoft.com/office/officeart/2008/layout/CaptionedPictures"/>
    <dgm:cxn modelId="{B1E4C870-41A7-354D-91D7-4192DAF668E1}" type="presParOf" srcId="{25BB4321-920D-4267-BEED-1B1513952537}" destId="{66DD1D7A-ECE9-4698-9D3A-BA49E8795B8F}" srcOrd="15" destOrd="0" presId="urn:microsoft.com/office/officeart/2008/layout/CaptionedPictures"/>
    <dgm:cxn modelId="{F25C5D06-80DF-C443-BC79-7B5C64AAF6D0}" type="presParOf" srcId="{25BB4321-920D-4267-BEED-1B1513952537}" destId="{DFE51BAD-6ACD-4896-A08C-1E6CE8931A4A}" srcOrd="16" destOrd="0" presId="urn:microsoft.com/office/officeart/2008/layout/CaptionedPictures"/>
    <dgm:cxn modelId="{B99DE360-50DF-2B43-BEC2-A409EAB00F81}" type="presParOf" srcId="{DFE51BAD-6ACD-4896-A08C-1E6CE8931A4A}" destId="{AC5393B8-A8BD-436E-AE7A-B965B40700A5}" srcOrd="0" destOrd="0" presId="urn:microsoft.com/office/officeart/2008/layout/CaptionedPictures"/>
    <dgm:cxn modelId="{BC285D2C-FD66-5D48-A890-2931CE332702}" type="presParOf" srcId="{DFE51BAD-6ACD-4896-A08C-1E6CE8931A4A}" destId="{E188AC04-295C-41D9-8234-FBBE44307259}" srcOrd="1" destOrd="0" presId="urn:microsoft.com/office/officeart/2008/layout/CaptionedPictures"/>
    <dgm:cxn modelId="{17BFCD16-1A94-1642-9B49-7714877D321C}" type="presParOf" srcId="{DFE51BAD-6ACD-4896-A08C-1E6CE8931A4A}" destId="{28274128-CA3C-49A4-81DC-2CB0BDE5A950}" srcOrd="2" destOrd="0" presId="urn:microsoft.com/office/officeart/2008/layout/CaptionedPictures"/>
    <dgm:cxn modelId="{947DDA0A-1F40-E044-9B55-7F8C763D15D4}" type="presParOf" srcId="{28274128-CA3C-49A4-81DC-2CB0BDE5A950}" destId="{0120B431-166F-49FE-8816-1A8826A2C7BE}" srcOrd="0" destOrd="0" presId="urn:microsoft.com/office/officeart/2008/layout/CaptionedPictures"/>
    <dgm:cxn modelId="{AFA30AF4-0E4E-AE4C-8226-DB0272E27EC0}" type="presParOf" srcId="{28274128-CA3C-49A4-81DC-2CB0BDE5A950}" destId="{C13F1A0E-ACBB-413D-8B22-7281A85E7273}" srcOrd="1" destOrd="0" presId="urn:microsoft.com/office/officeart/2008/layout/CaptionedPictures"/>
    <dgm:cxn modelId="{477218EC-99C5-E749-ABE7-25879F22D4AF}" type="presParOf" srcId="{25BB4321-920D-4267-BEED-1B1513952537}" destId="{284112BD-9DF8-4957-9AF1-E073FA9BF8AA}" srcOrd="17" destOrd="0" presId="urn:microsoft.com/office/officeart/2008/layout/CaptionedPictures"/>
    <dgm:cxn modelId="{63EADA33-EFF3-7B4B-AAE6-DA5949D0288D}" type="presParOf" srcId="{25BB4321-920D-4267-BEED-1B1513952537}" destId="{71330F79-3476-4252-A228-DC9D49C211D2}" srcOrd="18" destOrd="0" presId="urn:microsoft.com/office/officeart/2008/layout/CaptionedPictures"/>
    <dgm:cxn modelId="{BD5F780D-5E43-C342-AE27-574F79501098}" type="presParOf" srcId="{71330F79-3476-4252-A228-DC9D49C211D2}" destId="{9B1EE23D-0DF3-4A83-A6E7-E20BA7D0C794}" srcOrd="0" destOrd="0" presId="urn:microsoft.com/office/officeart/2008/layout/CaptionedPictures"/>
    <dgm:cxn modelId="{FBBDEBC6-3475-994F-A355-4547F6A7A95C}" type="presParOf" srcId="{71330F79-3476-4252-A228-DC9D49C211D2}" destId="{B5E192B6-16CD-4A4E-8893-6D8833D1FA0D}" srcOrd="1" destOrd="0" presId="urn:microsoft.com/office/officeart/2008/layout/CaptionedPictures"/>
    <dgm:cxn modelId="{AE50061E-3202-504F-A08B-DBF3E8891D69}" type="presParOf" srcId="{71330F79-3476-4252-A228-DC9D49C211D2}" destId="{12A1F31D-8086-4AC8-88F7-1B68BCE2C01A}" srcOrd="2" destOrd="0" presId="urn:microsoft.com/office/officeart/2008/layout/CaptionedPictures"/>
    <dgm:cxn modelId="{0AF4CAFC-B84C-6A4D-BC19-2E218D415A1E}" type="presParOf" srcId="{12A1F31D-8086-4AC8-88F7-1B68BCE2C01A}" destId="{DB43FC44-CBD1-444A-A46F-ED5942FE59DA}" srcOrd="0" destOrd="0" presId="urn:microsoft.com/office/officeart/2008/layout/CaptionedPictures"/>
    <dgm:cxn modelId="{4CE49A5D-C27B-F744-9A05-503D20B719F0}" type="presParOf" srcId="{12A1F31D-8086-4AC8-88F7-1B68BCE2C01A}" destId="{CF5A3066-F59D-425D-B098-B6E762E3107E}" srcOrd="1" destOrd="0" presId="urn:microsoft.com/office/officeart/2008/layout/CaptionedPictures"/>
    <dgm:cxn modelId="{6DE1AF55-6646-A34F-A558-75858761614C}" type="presParOf" srcId="{25BB4321-920D-4267-BEED-1B1513952537}" destId="{052EFA1F-B384-48E0-830D-3CBFEA20799A}" srcOrd="19" destOrd="0" presId="urn:microsoft.com/office/officeart/2008/layout/CaptionedPictures"/>
    <dgm:cxn modelId="{1051F944-A08A-F443-ABC5-DC9895A98F82}" type="presParOf" srcId="{25BB4321-920D-4267-BEED-1B1513952537}" destId="{3EAC95C4-531C-4E23-AB33-2CB9C4EDA0C7}" srcOrd="20" destOrd="0" presId="urn:microsoft.com/office/officeart/2008/layout/CaptionedPictures"/>
    <dgm:cxn modelId="{77C8FBBD-1D8B-C444-B9B7-29B46C2001CF}" type="presParOf" srcId="{3EAC95C4-531C-4E23-AB33-2CB9C4EDA0C7}" destId="{C2C364E0-6B59-4521-8F07-814B6EA49F0D}" srcOrd="0" destOrd="0" presId="urn:microsoft.com/office/officeart/2008/layout/CaptionedPictures"/>
    <dgm:cxn modelId="{F74786E5-72A2-F94A-89B0-CF46154DB01A}" type="presParOf" srcId="{3EAC95C4-531C-4E23-AB33-2CB9C4EDA0C7}" destId="{49175E6A-85DA-449F-8664-64809C063840}" srcOrd="1" destOrd="0" presId="urn:microsoft.com/office/officeart/2008/layout/CaptionedPictures"/>
    <dgm:cxn modelId="{41278F54-568D-C24A-9146-2E5E4E69D2D3}" type="presParOf" srcId="{3EAC95C4-531C-4E23-AB33-2CB9C4EDA0C7}" destId="{B757BD1F-CCF9-43C4-952A-47D9F1B0CD8A}" srcOrd="2" destOrd="0" presId="urn:microsoft.com/office/officeart/2008/layout/CaptionedPictures"/>
    <dgm:cxn modelId="{5325D8A0-BFB5-844F-87E6-25DA45D280F8}" type="presParOf" srcId="{B757BD1F-CCF9-43C4-952A-47D9F1B0CD8A}" destId="{3BC8F6E6-041D-4DB3-9ADF-2AF443444523}" srcOrd="0" destOrd="0" presId="urn:microsoft.com/office/officeart/2008/layout/CaptionedPictures"/>
    <dgm:cxn modelId="{391E0085-5C36-6F40-95ED-538ACEBD91B0}" type="presParOf" srcId="{B757BD1F-CCF9-43C4-952A-47D9F1B0CD8A}" destId="{559A70B7-7DE9-49AC-8C07-795C9CA2190A}" srcOrd="1" destOrd="0" presId="urn:microsoft.com/office/officeart/2008/layout/CaptionedPictures"/>
    <dgm:cxn modelId="{205CB56C-6847-A64A-BD6C-E38E32A827E9}" type="presParOf" srcId="{25BB4321-920D-4267-BEED-1B1513952537}" destId="{A4CBECBE-428F-4094-A1DF-3CB330CE5B82}" srcOrd="21" destOrd="0" presId="urn:microsoft.com/office/officeart/2008/layout/CaptionedPictures"/>
    <dgm:cxn modelId="{74607645-4302-0143-92C8-424A00281227}" type="presParOf" srcId="{25BB4321-920D-4267-BEED-1B1513952537}" destId="{8E4C0D80-C632-4E1B-8A8B-67EF91414784}" srcOrd="22" destOrd="0" presId="urn:microsoft.com/office/officeart/2008/layout/CaptionedPictures"/>
    <dgm:cxn modelId="{B4818C8A-837C-494B-BDCA-2CAFBE993967}" type="presParOf" srcId="{8E4C0D80-C632-4E1B-8A8B-67EF91414784}" destId="{74224E5C-3F00-4EBF-94DF-0D5F0B232C3C}" srcOrd="0" destOrd="0" presId="urn:microsoft.com/office/officeart/2008/layout/CaptionedPictures"/>
    <dgm:cxn modelId="{569792A6-2EAE-2C46-9AC3-021DB3BD5A55}" type="presParOf" srcId="{8E4C0D80-C632-4E1B-8A8B-67EF91414784}" destId="{2C2C95D6-6648-496D-AD38-367989A6D2E6}" srcOrd="1" destOrd="0" presId="urn:microsoft.com/office/officeart/2008/layout/CaptionedPictures"/>
    <dgm:cxn modelId="{47F920BC-D1C5-BB40-9C0A-70943CCB4E7D}" type="presParOf" srcId="{8E4C0D80-C632-4E1B-8A8B-67EF91414784}" destId="{E5D71925-8F97-46E0-9759-61C0F830F7DD}" srcOrd="2" destOrd="0" presId="urn:microsoft.com/office/officeart/2008/layout/CaptionedPictures"/>
    <dgm:cxn modelId="{00FBAB34-DEE3-504E-92E2-A2907D6FE8C3}" type="presParOf" srcId="{E5D71925-8F97-46E0-9759-61C0F830F7DD}" destId="{13C5B58B-DB2E-4BE4-81C0-8F6992A1CB8D}" srcOrd="0" destOrd="0" presId="urn:microsoft.com/office/officeart/2008/layout/CaptionedPictures"/>
    <dgm:cxn modelId="{4B99C6FE-F103-A24A-B600-7831F87F357C}" type="presParOf" srcId="{E5D71925-8F97-46E0-9759-61C0F830F7DD}" destId="{D56D9E97-0B61-4766-8D60-BC1E33B5F984}" srcOrd="1" destOrd="0" presId="urn:microsoft.com/office/officeart/2008/layout/CaptionedPicture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5B85D6-8863-435E-BD65-21F19B5A3098}" type="doc">
      <dgm:prSet loTypeId="urn:microsoft.com/office/officeart/2005/8/layout/hChevron3" loCatId="process" qsTypeId="urn:microsoft.com/office/officeart/2005/8/quickstyle/simple1" qsCatId="simple" csTypeId="urn:microsoft.com/office/officeart/2005/8/colors/accent1_2" csCatId="accent1" phldr="1"/>
      <dgm:spPr/>
    </dgm:pt>
    <dgm:pt modelId="{296EFBB3-B72E-430D-BC4D-F09F7D315D53}">
      <dgm:prSet phldrT="[Tekst]" custT="1"/>
      <dgm:spPr/>
      <dgm:t>
        <a:bodyPr/>
        <a:lstStyle/>
        <a:p>
          <a:r>
            <a:rPr lang="pl-PL" sz="1400" dirty="0" err="1"/>
            <a:t>if</a:t>
          </a:r>
          <a:r>
            <a:rPr lang="pl-PL" sz="1400" dirty="0"/>
            <a:t> </a:t>
          </a:r>
          <a:r>
            <a:rPr lang="pl-PL" sz="1400" dirty="0" err="1"/>
            <a:t>needed</a:t>
          </a:r>
          <a:endParaRPr lang="en-US" sz="1400" dirty="0"/>
        </a:p>
      </dgm:t>
    </dgm:pt>
    <dgm:pt modelId="{32BF53C2-F704-4189-A8B7-759F75226888}" type="parTrans" cxnId="{B41F6198-884C-4FCC-8EDE-377501CE2574}">
      <dgm:prSet/>
      <dgm:spPr/>
      <dgm:t>
        <a:bodyPr/>
        <a:lstStyle/>
        <a:p>
          <a:endParaRPr lang="en-US" sz="1600"/>
        </a:p>
      </dgm:t>
    </dgm:pt>
    <dgm:pt modelId="{A677435F-F901-4805-8A5F-36139FDBDC18}" type="sibTrans" cxnId="{B41F6198-884C-4FCC-8EDE-377501CE2574}">
      <dgm:prSet/>
      <dgm:spPr/>
      <dgm:t>
        <a:bodyPr/>
        <a:lstStyle/>
        <a:p>
          <a:endParaRPr lang="en-US" sz="1600"/>
        </a:p>
      </dgm:t>
    </dgm:pt>
    <dgm:pt modelId="{4B22F3DF-F872-423B-A423-BFCA0F4C5553}">
      <dgm:prSet phldrT="[Tekst]" custT="1"/>
      <dgm:spPr/>
      <dgm:t>
        <a:bodyPr/>
        <a:lstStyle/>
        <a:p>
          <a:r>
            <a:rPr lang="pl-PL" sz="1400" dirty="0" err="1"/>
            <a:t>every</a:t>
          </a:r>
          <a:r>
            <a:rPr lang="pl-PL" sz="1400" dirty="0"/>
            <a:t> </a:t>
          </a:r>
          <a:r>
            <a:rPr lang="pl-PL" sz="1400" b="1" dirty="0"/>
            <a:t>10-12 </a:t>
          </a:r>
          <a:r>
            <a:rPr lang="pl-PL" sz="1400" b="1" dirty="0" err="1"/>
            <a:t>weeks</a:t>
          </a:r>
          <a:endParaRPr lang="en-US" sz="1400" b="1" dirty="0"/>
        </a:p>
      </dgm:t>
    </dgm:pt>
    <dgm:pt modelId="{94FA9585-DE48-42AF-9F15-19CFE3B375DE}" type="parTrans" cxnId="{3B97ADBB-DF89-41A5-9239-12D37C6E0C2E}">
      <dgm:prSet/>
      <dgm:spPr/>
      <dgm:t>
        <a:bodyPr/>
        <a:lstStyle/>
        <a:p>
          <a:endParaRPr lang="en-US" sz="1600"/>
        </a:p>
      </dgm:t>
    </dgm:pt>
    <dgm:pt modelId="{8F3EB21D-37BC-4654-A019-728F57C6A770}" type="sibTrans" cxnId="{3B97ADBB-DF89-41A5-9239-12D37C6E0C2E}">
      <dgm:prSet/>
      <dgm:spPr/>
      <dgm:t>
        <a:bodyPr/>
        <a:lstStyle/>
        <a:p>
          <a:endParaRPr lang="en-US" sz="1600"/>
        </a:p>
      </dgm:t>
    </dgm:pt>
    <dgm:pt modelId="{5974ACCA-A856-4CC4-B320-6902A740098D}">
      <dgm:prSet phldrT="[Tekst]" custT="1"/>
      <dgm:spPr/>
      <dgm:t>
        <a:bodyPr/>
        <a:lstStyle/>
        <a:p>
          <a:r>
            <a:rPr lang="pl-PL" sz="1400" dirty="0" err="1"/>
            <a:t>every</a:t>
          </a:r>
          <a:r>
            <a:rPr lang="pl-PL" sz="1400" dirty="0"/>
            <a:t> </a:t>
          </a:r>
          <a:r>
            <a:rPr lang="pl-PL" sz="1400" b="1" dirty="0"/>
            <a:t>half a </a:t>
          </a:r>
          <a:r>
            <a:rPr lang="pl-PL" sz="1400" b="1" dirty="0" err="1"/>
            <a:t>year</a:t>
          </a:r>
          <a:endParaRPr lang="en-US" sz="1400" b="1" dirty="0"/>
        </a:p>
      </dgm:t>
    </dgm:pt>
    <dgm:pt modelId="{37A89006-932A-4C9C-99DD-1D992A8D8723}" type="parTrans" cxnId="{92C043D3-CE01-49E5-ADA3-6EE92703DBD1}">
      <dgm:prSet/>
      <dgm:spPr/>
      <dgm:t>
        <a:bodyPr/>
        <a:lstStyle/>
        <a:p>
          <a:endParaRPr lang="en-US" sz="1600"/>
        </a:p>
      </dgm:t>
    </dgm:pt>
    <dgm:pt modelId="{9E79F83A-B24C-4BA5-BD3D-E1EDD772F2DE}" type="sibTrans" cxnId="{92C043D3-CE01-49E5-ADA3-6EE92703DBD1}">
      <dgm:prSet/>
      <dgm:spPr/>
      <dgm:t>
        <a:bodyPr/>
        <a:lstStyle/>
        <a:p>
          <a:endParaRPr lang="en-US" sz="1600"/>
        </a:p>
      </dgm:t>
    </dgm:pt>
    <dgm:pt modelId="{9BB0BD6A-6F49-4221-BA2E-7BBD90DC37A9}">
      <dgm:prSet custT="1"/>
      <dgm:spPr/>
      <dgm:t>
        <a:bodyPr/>
        <a:lstStyle/>
        <a:p>
          <a:r>
            <a:rPr lang="pl-PL" sz="1400" dirty="0" err="1"/>
            <a:t>every</a:t>
          </a:r>
          <a:r>
            <a:rPr lang="pl-PL" sz="1400" dirty="0"/>
            <a:t> </a:t>
          </a:r>
          <a:r>
            <a:rPr lang="pl-PL" sz="1400" b="1" dirty="0"/>
            <a:t>4-6 </a:t>
          </a:r>
          <a:r>
            <a:rPr lang="pl-PL" sz="1400" b="1" dirty="0" err="1"/>
            <a:t>years</a:t>
          </a:r>
          <a:endParaRPr lang="en-US" sz="1400" b="1" dirty="0"/>
        </a:p>
      </dgm:t>
    </dgm:pt>
    <dgm:pt modelId="{707F79A3-8E04-4C8A-8DF0-B0FFD9912BD7}" type="parTrans" cxnId="{58A80C1F-CBA7-4EDA-8D83-837FF33F980A}">
      <dgm:prSet/>
      <dgm:spPr/>
      <dgm:t>
        <a:bodyPr/>
        <a:lstStyle/>
        <a:p>
          <a:endParaRPr lang="en-US" sz="1600"/>
        </a:p>
      </dgm:t>
    </dgm:pt>
    <dgm:pt modelId="{12FFD5B3-7DAE-4B18-A1D2-E2479AAAB24E}" type="sibTrans" cxnId="{58A80C1F-CBA7-4EDA-8D83-837FF33F980A}">
      <dgm:prSet/>
      <dgm:spPr/>
      <dgm:t>
        <a:bodyPr/>
        <a:lstStyle/>
        <a:p>
          <a:endParaRPr lang="en-US" sz="1600"/>
        </a:p>
      </dgm:t>
    </dgm:pt>
    <dgm:pt modelId="{7D0CCF13-FD23-4B5C-88B6-1635A3CAEEF7}" type="pres">
      <dgm:prSet presAssocID="{A75B85D6-8863-435E-BD65-21F19B5A3098}" presName="Name0" presStyleCnt="0">
        <dgm:presLayoutVars>
          <dgm:dir/>
          <dgm:resizeHandles val="exact"/>
        </dgm:presLayoutVars>
      </dgm:prSet>
      <dgm:spPr/>
    </dgm:pt>
    <dgm:pt modelId="{1FB15C56-252D-4118-9CC4-AB9DB6F9A98E}" type="pres">
      <dgm:prSet presAssocID="{296EFBB3-B72E-430D-BC4D-F09F7D315D53}" presName="parTxOnly" presStyleLbl="node1" presStyleIdx="0" presStyleCnt="4">
        <dgm:presLayoutVars>
          <dgm:bulletEnabled val="1"/>
        </dgm:presLayoutVars>
      </dgm:prSet>
      <dgm:spPr/>
    </dgm:pt>
    <dgm:pt modelId="{343F32D7-4535-4889-A3DF-6FBBE053E2D2}" type="pres">
      <dgm:prSet presAssocID="{A677435F-F901-4805-8A5F-36139FDBDC18}" presName="parSpace" presStyleCnt="0"/>
      <dgm:spPr/>
    </dgm:pt>
    <dgm:pt modelId="{431CD4F2-E840-48CE-B562-EDE4D11A7D97}" type="pres">
      <dgm:prSet presAssocID="{4B22F3DF-F872-423B-A423-BFCA0F4C5553}" presName="parTxOnly" presStyleLbl="node1" presStyleIdx="1" presStyleCnt="4">
        <dgm:presLayoutVars>
          <dgm:bulletEnabled val="1"/>
        </dgm:presLayoutVars>
      </dgm:prSet>
      <dgm:spPr/>
    </dgm:pt>
    <dgm:pt modelId="{3E6ADA65-2E91-45E9-82DA-BBDA3814F159}" type="pres">
      <dgm:prSet presAssocID="{8F3EB21D-37BC-4654-A019-728F57C6A770}" presName="parSpace" presStyleCnt="0"/>
      <dgm:spPr/>
    </dgm:pt>
    <dgm:pt modelId="{21D771E3-BA7C-4FB5-AA4C-474FC87D0C4A}" type="pres">
      <dgm:prSet presAssocID="{5974ACCA-A856-4CC4-B320-6902A740098D}" presName="parTxOnly" presStyleLbl="node1" presStyleIdx="2" presStyleCnt="4">
        <dgm:presLayoutVars>
          <dgm:bulletEnabled val="1"/>
        </dgm:presLayoutVars>
      </dgm:prSet>
      <dgm:spPr/>
    </dgm:pt>
    <dgm:pt modelId="{14AAF576-7114-446D-9103-6F3B65D0D000}" type="pres">
      <dgm:prSet presAssocID="{9E79F83A-B24C-4BA5-BD3D-E1EDD772F2DE}" presName="parSpace" presStyleCnt="0"/>
      <dgm:spPr/>
    </dgm:pt>
    <dgm:pt modelId="{A8BD507C-CDB9-48CF-B230-1AAE6149A250}" type="pres">
      <dgm:prSet presAssocID="{9BB0BD6A-6F49-4221-BA2E-7BBD90DC37A9}" presName="parTxOnly" presStyleLbl="node1" presStyleIdx="3" presStyleCnt="4">
        <dgm:presLayoutVars>
          <dgm:bulletEnabled val="1"/>
        </dgm:presLayoutVars>
      </dgm:prSet>
      <dgm:spPr/>
    </dgm:pt>
  </dgm:ptLst>
  <dgm:cxnLst>
    <dgm:cxn modelId="{58A80C1F-CBA7-4EDA-8D83-837FF33F980A}" srcId="{A75B85D6-8863-435E-BD65-21F19B5A3098}" destId="{9BB0BD6A-6F49-4221-BA2E-7BBD90DC37A9}" srcOrd="3" destOrd="0" parTransId="{707F79A3-8E04-4C8A-8DF0-B0FFD9912BD7}" sibTransId="{12FFD5B3-7DAE-4B18-A1D2-E2479AAAB24E}"/>
    <dgm:cxn modelId="{11BADC89-3EF3-491A-8A74-839D914DA82D}" type="presOf" srcId="{4B22F3DF-F872-423B-A423-BFCA0F4C5553}" destId="{431CD4F2-E840-48CE-B562-EDE4D11A7D97}" srcOrd="0" destOrd="0" presId="urn:microsoft.com/office/officeart/2005/8/layout/hChevron3"/>
    <dgm:cxn modelId="{3D536396-683F-4509-B849-39A1F31054A1}" type="presOf" srcId="{296EFBB3-B72E-430D-BC4D-F09F7D315D53}" destId="{1FB15C56-252D-4118-9CC4-AB9DB6F9A98E}" srcOrd="0" destOrd="0" presId="urn:microsoft.com/office/officeart/2005/8/layout/hChevron3"/>
    <dgm:cxn modelId="{B41F6198-884C-4FCC-8EDE-377501CE2574}" srcId="{A75B85D6-8863-435E-BD65-21F19B5A3098}" destId="{296EFBB3-B72E-430D-BC4D-F09F7D315D53}" srcOrd="0" destOrd="0" parTransId="{32BF53C2-F704-4189-A8B7-759F75226888}" sibTransId="{A677435F-F901-4805-8A5F-36139FDBDC18}"/>
    <dgm:cxn modelId="{CB96789E-3FB7-4D36-88F0-4CD545819BA5}" type="presOf" srcId="{5974ACCA-A856-4CC4-B320-6902A740098D}" destId="{21D771E3-BA7C-4FB5-AA4C-474FC87D0C4A}" srcOrd="0" destOrd="0" presId="urn:microsoft.com/office/officeart/2005/8/layout/hChevron3"/>
    <dgm:cxn modelId="{39BE33A6-062E-4274-83EE-B88C370AD880}" type="presOf" srcId="{9BB0BD6A-6F49-4221-BA2E-7BBD90DC37A9}" destId="{A8BD507C-CDB9-48CF-B230-1AAE6149A250}" srcOrd="0" destOrd="0" presId="urn:microsoft.com/office/officeart/2005/8/layout/hChevron3"/>
    <dgm:cxn modelId="{7E3D3CB1-785A-41D2-A20E-C7C8017E5487}" type="presOf" srcId="{A75B85D6-8863-435E-BD65-21F19B5A3098}" destId="{7D0CCF13-FD23-4B5C-88B6-1635A3CAEEF7}" srcOrd="0" destOrd="0" presId="urn:microsoft.com/office/officeart/2005/8/layout/hChevron3"/>
    <dgm:cxn modelId="{3B97ADBB-DF89-41A5-9239-12D37C6E0C2E}" srcId="{A75B85D6-8863-435E-BD65-21F19B5A3098}" destId="{4B22F3DF-F872-423B-A423-BFCA0F4C5553}" srcOrd="1" destOrd="0" parTransId="{94FA9585-DE48-42AF-9F15-19CFE3B375DE}" sibTransId="{8F3EB21D-37BC-4654-A019-728F57C6A770}"/>
    <dgm:cxn modelId="{92C043D3-CE01-49E5-ADA3-6EE92703DBD1}" srcId="{A75B85D6-8863-435E-BD65-21F19B5A3098}" destId="{5974ACCA-A856-4CC4-B320-6902A740098D}" srcOrd="2" destOrd="0" parTransId="{37A89006-932A-4C9C-99DD-1D992A8D8723}" sibTransId="{9E79F83A-B24C-4BA5-BD3D-E1EDD772F2DE}"/>
    <dgm:cxn modelId="{1373E60E-2CC9-4A19-B486-54CD991B2B61}" type="presParOf" srcId="{7D0CCF13-FD23-4B5C-88B6-1635A3CAEEF7}" destId="{1FB15C56-252D-4118-9CC4-AB9DB6F9A98E}" srcOrd="0" destOrd="0" presId="urn:microsoft.com/office/officeart/2005/8/layout/hChevron3"/>
    <dgm:cxn modelId="{7619EAE9-747F-4C46-B8DF-EAE61F6BB843}" type="presParOf" srcId="{7D0CCF13-FD23-4B5C-88B6-1635A3CAEEF7}" destId="{343F32D7-4535-4889-A3DF-6FBBE053E2D2}" srcOrd="1" destOrd="0" presId="urn:microsoft.com/office/officeart/2005/8/layout/hChevron3"/>
    <dgm:cxn modelId="{7378DE6F-A149-4ED1-B548-C7C58031C9BC}" type="presParOf" srcId="{7D0CCF13-FD23-4B5C-88B6-1635A3CAEEF7}" destId="{431CD4F2-E840-48CE-B562-EDE4D11A7D97}" srcOrd="2" destOrd="0" presId="urn:microsoft.com/office/officeart/2005/8/layout/hChevron3"/>
    <dgm:cxn modelId="{D5006034-1A2A-4868-8BB6-83BD7C2B054A}" type="presParOf" srcId="{7D0CCF13-FD23-4B5C-88B6-1635A3CAEEF7}" destId="{3E6ADA65-2E91-45E9-82DA-BBDA3814F159}" srcOrd="3" destOrd="0" presId="urn:microsoft.com/office/officeart/2005/8/layout/hChevron3"/>
    <dgm:cxn modelId="{58C82DE3-205B-4068-8ECF-3BE2963D0992}" type="presParOf" srcId="{7D0CCF13-FD23-4B5C-88B6-1635A3CAEEF7}" destId="{21D771E3-BA7C-4FB5-AA4C-474FC87D0C4A}" srcOrd="4" destOrd="0" presId="urn:microsoft.com/office/officeart/2005/8/layout/hChevron3"/>
    <dgm:cxn modelId="{D2F7DF19-A6EB-4A96-845C-889CA5037BE2}" type="presParOf" srcId="{7D0CCF13-FD23-4B5C-88B6-1635A3CAEEF7}" destId="{14AAF576-7114-446D-9103-6F3B65D0D000}" srcOrd="5" destOrd="0" presId="urn:microsoft.com/office/officeart/2005/8/layout/hChevron3"/>
    <dgm:cxn modelId="{3AC7D367-A8C1-4555-A14B-8DABDA0928A8}" type="presParOf" srcId="{7D0CCF13-FD23-4B5C-88B6-1635A3CAEEF7}" destId="{A8BD507C-CDB9-48CF-B230-1AAE6149A250}"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A951A6-4A8A-4D50-BD06-332C6BB044F9}"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GB"/>
        </a:p>
      </dgm:t>
    </dgm:pt>
    <dgm:pt modelId="{E2EF1DC4-69D1-44C7-93D9-8750C2807F96}">
      <dgm:prSet phldrT="[Tekst]" custT="1"/>
      <dgm:spPr>
        <a:solidFill>
          <a:srgbClr val="26437E"/>
        </a:solidFill>
        <a:ln w="12700">
          <a:solidFill>
            <a:srgbClr val="26437E"/>
          </a:solidFill>
        </a:ln>
        <a:effectLst/>
      </dgm:spPr>
      <dgm:t>
        <a:bodyPr lIns="144000" tIns="36000" rIns="144000" bIns="36000"/>
        <a:lstStyle/>
        <a:p>
          <a:r>
            <a:rPr lang="pl-PL" sz="1200" b="1">
              <a:effectLst/>
            </a:rPr>
            <a:t>ANALYSIS</a:t>
          </a:r>
          <a:endParaRPr lang="en-GB" sz="1200" b="1">
            <a:effectLst/>
          </a:endParaRPr>
        </a:p>
      </dgm:t>
    </dgm:pt>
    <dgm:pt modelId="{EED721BE-A9D3-425F-8611-908E549E4B4C}" type="parTrans" cxnId="{B503D368-2754-4786-9E02-C23034ECB9A2}">
      <dgm:prSet/>
      <dgm:spPr/>
      <dgm:t>
        <a:bodyPr/>
        <a:lstStyle/>
        <a:p>
          <a:endParaRPr lang="en-GB"/>
        </a:p>
      </dgm:t>
    </dgm:pt>
    <dgm:pt modelId="{411E4548-4FF9-4D3F-B283-53C5322C3A21}" type="sibTrans" cxnId="{B503D368-2754-4786-9E02-C23034ECB9A2}">
      <dgm:prSet/>
      <dgm:spPr/>
      <dgm:t>
        <a:bodyPr/>
        <a:lstStyle/>
        <a:p>
          <a:endParaRPr lang="en-GB"/>
        </a:p>
      </dgm:t>
    </dgm:pt>
    <dgm:pt modelId="{E0A8F99D-B2E0-464A-A28A-FB3BA57637B7}">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a:t>
          </a:r>
          <a:r>
            <a:rPr lang="pl-PL" sz="1000" b="0" err="1"/>
            <a:t>date</a:t>
          </a:r>
          <a:r>
            <a:rPr lang="pl-PL" sz="1000" b="0"/>
            <a:t> from]</a:t>
          </a:r>
          <a:endParaRPr lang="en-GB" sz="1000" b="0"/>
        </a:p>
      </dgm:t>
    </dgm:pt>
    <dgm:pt modelId="{E8469072-E22D-4848-AE32-336C48854A4F}" type="parTrans" cxnId="{A4731004-9B66-4F7E-81D4-F6B38214A0AA}">
      <dgm:prSet/>
      <dgm:spPr/>
      <dgm:t>
        <a:bodyPr/>
        <a:lstStyle/>
        <a:p>
          <a:endParaRPr lang="en-GB"/>
        </a:p>
      </dgm:t>
    </dgm:pt>
    <dgm:pt modelId="{3F573B2E-4916-4E31-8936-CD2F494800F8}" type="sibTrans" cxnId="{A4731004-9B66-4F7E-81D4-F6B38214A0AA}">
      <dgm:prSet/>
      <dgm:spPr/>
      <dgm:t>
        <a:bodyPr/>
        <a:lstStyle/>
        <a:p>
          <a:endParaRPr lang="en-GB"/>
        </a:p>
      </dgm:t>
    </dgm:pt>
    <dgm:pt modelId="{9F2695D0-1729-4796-8344-CCE69E87A2CC}">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to]</a:t>
          </a:r>
          <a:endParaRPr lang="en-GB" sz="1000" b="0"/>
        </a:p>
      </dgm:t>
    </dgm:pt>
    <dgm:pt modelId="{C0C247AA-6910-4FDF-A385-D993532B40F7}" type="parTrans" cxnId="{AC39E29E-E313-436E-8A1D-E07CACB478E7}">
      <dgm:prSet/>
      <dgm:spPr/>
      <dgm:t>
        <a:bodyPr/>
        <a:lstStyle/>
        <a:p>
          <a:endParaRPr lang="en-GB"/>
        </a:p>
      </dgm:t>
    </dgm:pt>
    <dgm:pt modelId="{0E0E5C6F-DBF6-47A7-B57E-E111E5EF7AD5}" type="sibTrans" cxnId="{AC39E29E-E313-436E-8A1D-E07CACB478E7}">
      <dgm:prSet/>
      <dgm:spPr/>
      <dgm:t>
        <a:bodyPr/>
        <a:lstStyle/>
        <a:p>
          <a:endParaRPr lang="en-GB"/>
        </a:p>
      </dgm:t>
    </dgm:pt>
    <dgm:pt modelId="{D58B472E-78A9-498F-A161-9A8E65594E64}">
      <dgm:prSet phldrT="[Tekst]" custT="1"/>
      <dgm:spPr>
        <a:solidFill>
          <a:srgbClr val="26437E"/>
        </a:solidFill>
        <a:ln w="12700">
          <a:solidFill>
            <a:srgbClr val="26437E"/>
          </a:solidFill>
        </a:ln>
        <a:effectLst/>
      </dgm:spPr>
      <dgm:t>
        <a:bodyPr lIns="144000" tIns="36000" rIns="144000" bIns="36000"/>
        <a:lstStyle/>
        <a:p>
          <a:r>
            <a:rPr lang="pl-PL" sz="1200" b="1"/>
            <a:t>DESIGN / SPECIFICATION</a:t>
          </a:r>
          <a:endParaRPr lang="en-GB" sz="1200" b="1"/>
        </a:p>
      </dgm:t>
    </dgm:pt>
    <dgm:pt modelId="{F479AB4A-5FED-4257-9D7A-7FC12A9EDA0C}" type="parTrans" cxnId="{3AA57DE4-793A-413D-991A-4FF57006126B}">
      <dgm:prSet/>
      <dgm:spPr/>
      <dgm:t>
        <a:bodyPr/>
        <a:lstStyle/>
        <a:p>
          <a:endParaRPr lang="en-GB"/>
        </a:p>
      </dgm:t>
    </dgm:pt>
    <dgm:pt modelId="{6308C1C5-914D-48BD-822E-4F9E33E4512E}" type="sibTrans" cxnId="{3AA57DE4-793A-413D-991A-4FF57006126B}">
      <dgm:prSet/>
      <dgm:spPr/>
      <dgm:t>
        <a:bodyPr/>
        <a:lstStyle/>
        <a:p>
          <a:endParaRPr lang="en-GB"/>
        </a:p>
      </dgm:t>
    </dgm:pt>
    <dgm:pt modelId="{FE0FFEA3-67CB-4913-A40F-0A43E30D3F12}">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from]</a:t>
          </a:r>
          <a:endParaRPr lang="en-GB" sz="1000" b="0"/>
        </a:p>
      </dgm:t>
    </dgm:pt>
    <dgm:pt modelId="{633F155D-092C-415E-A058-3D77A9E7183D}" type="parTrans" cxnId="{22D36592-FD91-4AB9-990D-C06D715383F2}">
      <dgm:prSet/>
      <dgm:spPr/>
      <dgm:t>
        <a:bodyPr/>
        <a:lstStyle/>
        <a:p>
          <a:endParaRPr lang="en-GB"/>
        </a:p>
      </dgm:t>
    </dgm:pt>
    <dgm:pt modelId="{91478733-E45F-4873-A39C-B7FA821B4814}" type="sibTrans" cxnId="{22D36592-FD91-4AB9-990D-C06D715383F2}">
      <dgm:prSet/>
      <dgm:spPr/>
      <dgm:t>
        <a:bodyPr/>
        <a:lstStyle/>
        <a:p>
          <a:endParaRPr lang="en-GB"/>
        </a:p>
      </dgm:t>
    </dgm:pt>
    <dgm:pt modelId="{5187B7DA-40DB-45B2-81AC-68A897504D3C}">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to]</a:t>
          </a:r>
          <a:endParaRPr lang="en-GB" sz="1000" b="0"/>
        </a:p>
      </dgm:t>
    </dgm:pt>
    <dgm:pt modelId="{0FD8FEF0-786F-4749-8DBB-82F09E521F7B}" type="parTrans" cxnId="{FA8AEAF7-4F02-4595-A923-A3CB200CCE9B}">
      <dgm:prSet/>
      <dgm:spPr/>
      <dgm:t>
        <a:bodyPr/>
        <a:lstStyle/>
        <a:p>
          <a:endParaRPr lang="en-GB"/>
        </a:p>
      </dgm:t>
    </dgm:pt>
    <dgm:pt modelId="{2ED76A35-0412-4F4F-B5E7-5BBBB5FE3BED}" type="sibTrans" cxnId="{FA8AEAF7-4F02-4595-A923-A3CB200CCE9B}">
      <dgm:prSet/>
      <dgm:spPr/>
      <dgm:t>
        <a:bodyPr/>
        <a:lstStyle/>
        <a:p>
          <a:endParaRPr lang="en-GB"/>
        </a:p>
      </dgm:t>
    </dgm:pt>
    <dgm:pt modelId="{1367443D-61CA-4302-9D5E-6D109957B192}">
      <dgm:prSet phldrT="[Tekst]" custT="1"/>
      <dgm:spPr>
        <a:solidFill>
          <a:srgbClr val="26437E"/>
        </a:solidFill>
        <a:ln w="12700">
          <a:solidFill>
            <a:srgbClr val="26437E"/>
          </a:solidFill>
        </a:ln>
        <a:effectLst/>
      </dgm:spPr>
      <dgm:t>
        <a:bodyPr lIns="144000" tIns="36000" rIns="144000" bIns="36000"/>
        <a:lstStyle/>
        <a:p>
          <a:r>
            <a:rPr lang="pl-PL" sz="1200" b="1"/>
            <a:t>DEVELOPMENT</a:t>
          </a:r>
          <a:endParaRPr lang="en-GB" sz="1200" b="1"/>
        </a:p>
      </dgm:t>
    </dgm:pt>
    <dgm:pt modelId="{880F10DC-6191-43F7-A7AA-9E3B85192560}" type="parTrans" cxnId="{8104AE91-B546-43C8-8720-88A12D141425}">
      <dgm:prSet/>
      <dgm:spPr/>
      <dgm:t>
        <a:bodyPr/>
        <a:lstStyle/>
        <a:p>
          <a:endParaRPr lang="en-GB"/>
        </a:p>
      </dgm:t>
    </dgm:pt>
    <dgm:pt modelId="{BB5AFA34-4EC5-4F25-B623-4BE1FF29F55B}" type="sibTrans" cxnId="{8104AE91-B546-43C8-8720-88A12D141425}">
      <dgm:prSet/>
      <dgm:spPr/>
      <dgm:t>
        <a:bodyPr/>
        <a:lstStyle/>
        <a:p>
          <a:endParaRPr lang="en-GB"/>
        </a:p>
      </dgm:t>
    </dgm:pt>
    <dgm:pt modelId="{09F8ACFB-A851-4744-B085-EF0C62681E86}">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from]</a:t>
          </a:r>
          <a:endParaRPr lang="en-GB" sz="1000" b="0"/>
        </a:p>
      </dgm:t>
    </dgm:pt>
    <dgm:pt modelId="{267EF8C4-5BE6-4401-9D92-04945E2CFDE2}" type="parTrans" cxnId="{98E4526E-BAE7-4145-8934-4EA047EB838B}">
      <dgm:prSet/>
      <dgm:spPr/>
      <dgm:t>
        <a:bodyPr/>
        <a:lstStyle/>
        <a:p>
          <a:endParaRPr lang="en-GB"/>
        </a:p>
      </dgm:t>
    </dgm:pt>
    <dgm:pt modelId="{FB8E62D1-7E5C-4EBA-A5A8-B721293C3D88}" type="sibTrans" cxnId="{98E4526E-BAE7-4145-8934-4EA047EB838B}">
      <dgm:prSet/>
      <dgm:spPr/>
      <dgm:t>
        <a:bodyPr/>
        <a:lstStyle/>
        <a:p>
          <a:endParaRPr lang="en-GB"/>
        </a:p>
      </dgm:t>
    </dgm:pt>
    <dgm:pt modelId="{F96460A2-D20E-4A13-83D2-E3650B702EBB}">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to]</a:t>
          </a:r>
          <a:endParaRPr lang="en-GB" sz="1000" b="0"/>
        </a:p>
      </dgm:t>
    </dgm:pt>
    <dgm:pt modelId="{D841406C-1A8E-4E3B-BF9A-2413752F5B73}" type="parTrans" cxnId="{A972EA3F-B828-4344-B691-AF8936E48BF6}">
      <dgm:prSet/>
      <dgm:spPr/>
      <dgm:t>
        <a:bodyPr/>
        <a:lstStyle/>
        <a:p>
          <a:endParaRPr lang="en-GB"/>
        </a:p>
      </dgm:t>
    </dgm:pt>
    <dgm:pt modelId="{CD4A8E21-2850-45B3-8126-669F8F91988B}" type="sibTrans" cxnId="{A972EA3F-B828-4344-B691-AF8936E48BF6}">
      <dgm:prSet/>
      <dgm:spPr/>
      <dgm:t>
        <a:bodyPr/>
        <a:lstStyle/>
        <a:p>
          <a:endParaRPr lang="en-GB"/>
        </a:p>
      </dgm:t>
    </dgm:pt>
    <dgm:pt modelId="{79C7D517-891E-4DFE-85FF-C18866BA4824}">
      <dgm:prSet phldrT="[Tekst]" custT="1"/>
      <dgm:spPr>
        <a:solidFill>
          <a:srgbClr val="26437E"/>
        </a:solidFill>
        <a:ln w="12700">
          <a:solidFill>
            <a:srgbClr val="26437E"/>
          </a:solidFill>
        </a:ln>
        <a:effectLst/>
      </dgm:spPr>
      <dgm:t>
        <a:bodyPr lIns="144000" tIns="36000" rIns="144000" bIns="36000"/>
        <a:lstStyle/>
        <a:p>
          <a:r>
            <a:rPr lang="pl-PL" sz="1200" b="1" dirty="0"/>
            <a:t>IMPLEMENTATION / DEPLOYMENT</a:t>
          </a:r>
          <a:endParaRPr lang="en-GB" sz="1200" b="1" dirty="0"/>
        </a:p>
      </dgm:t>
    </dgm:pt>
    <dgm:pt modelId="{34AE275B-F2EF-4954-9DC7-A1E962655A80}" type="parTrans" cxnId="{2CD3514F-A4D9-41C8-856F-9BAD56531071}">
      <dgm:prSet/>
      <dgm:spPr/>
      <dgm:t>
        <a:bodyPr/>
        <a:lstStyle/>
        <a:p>
          <a:endParaRPr lang="en-GB"/>
        </a:p>
      </dgm:t>
    </dgm:pt>
    <dgm:pt modelId="{4D0882D9-9910-412A-9EBD-B52AB054573E}" type="sibTrans" cxnId="{2CD3514F-A4D9-41C8-856F-9BAD56531071}">
      <dgm:prSet/>
      <dgm:spPr/>
      <dgm:t>
        <a:bodyPr/>
        <a:lstStyle/>
        <a:p>
          <a:endParaRPr lang="en-GB"/>
        </a:p>
      </dgm:t>
    </dgm:pt>
    <dgm:pt modelId="{1FBDCEFB-5EE8-42A0-BB78-841613FD7E2A}">
      <dgm:prSet phldrT="[Tekst]" custT="1"/>
      <dgm:spPr>
        <a:solidFill>
          <a:srgbClr val="26437E"/>
        </a:solidFill>
        <a:ln w="12700">
          <a:solidFill>
            <a:srgbClr val="26437E"/>
          </a:solidFill>
        </a:ln>
        <a:effectLst/>
      </dgm:spPr>
      <dgm:t>
        <a:bodyPr lIns="144000" tIns="36000" rIns="144000" bIns="36000"/>
        <a:lstStyle/>
        <a:p>
          <a:r>
            <a:rPr lang="pl-PL" sz="1200" b="1" dirty="0"/>
            <a:t>QA TESTS</a:t>
          </a:r>
          <a:endParaRPr lang="en-GB" sz="1200" b="1" dirty="0"/>
        </a:p>
      </dgm:t>
    </dgm:pt>
    <dgm:pt modelId="{B17C432B-5DF5-4832-A267-97B2673112C1}" type="parTrans" cxnId="{C946E315-09E1-4FE6-90FB-D8E5F0ADEDEC}">
      <dgm:prSet/>
      <dgm:spPr/>
      <dgm:t>
        <a:bodyPr/>
        <a:lstStyle/>
        <a:p>
          <a:endParaRPr lang="en-GB"/>
        </a:p>
      </dgm:t>
    </dgm:pt>
    <dgm:pt modelId="{8AB8F84B-C12A-4EC8-B2B9-FA86876DF36E}" type="sibTrans" cxnId="{C946E315-09E1-4FE6-90FB-D8E5F0ADEDEC}">
      <dgm:prSet/>
      <dgm:spPr/>
      <dgm:t>
        <a:bodyPr/>
        <a:lstStyle/>
        <a:p>
          <a:endParaRPr lang="en-GB"/>
        </a:p>
      </dgm:t>
    </dgm:pt>
    <dgm:pt modelId="{26D6E2BB-D48D-4A84-9BCB-E734B87B96F6}">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from]</a:t>
          </a:r>
          <a:endParaRPr lang="en-GB" sz="1000" b="0"/>
        </a:p>
      </dgm:t>
    </dgm:pt>
    <dgm:pt modelId="{1730638F-4488-4593-A7A9-3C4842D48051}" type="parTrans" cxnId="{A0C71744-7352-48F1-9687-1553C54C5BC0}">
      <dgm:prSet/>
      <dgm:spPr/>
      <dgm:t>
        <a:bodyPr/>
        <a:lstStyle/>
        <a:p>
          <a:endParaRPr lang="en-GB"/>
        </a:p>
      </dgm:t>
    </dgm:pt>
    <dgm:pt modelId="{D769026A-4022-41BA-8A8B-9EAB790BF512}" type="sibTrans" cxnId="{A0C71744-7352-48F1-9687-1553C54C5BC0}">
      <dgm:prSet/>
      <dgm:spPr/>
      <dgm:t>
        <a:bodyPr/>
        <a:lstStyle/>
        <a:p>
          <a:endParaRPr lang="en-GB"/>
        </a:p>
      </dgm:t>
    </dgm:pt>
    <dgm:pt modelId="{6285F8BF-327F-4FB0-8545-7F753AEE203A}">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to]</a:t>
          </a:r>
          <a:endParaRPr lang="en-GB" sz="1000" b="0"/>
        </a:p>
      </dgm:t>
    </dgm:pt>
    <dgm:pt modelId="{16481F4A-02FE-402A-A61C-120BCE70AD01}" type="parTrans" cxnId="{FF1F33D1-23F6-4D9F-9800-0EFE05B483E0}">
      <dgm:prSet/>
      <dgm:spPr/>
      <dgm:t>
        <a:bodyPr/>
        <a:lstStyle/>
        <a:p>
          <a:endParaRPr lang="en-GB"/>
        </a:p>
      </dgm:t>
    </dgm:pt>
    <dgm:pt modelId="{B5159034-0CA4-4977-8340-66B303098649}" type="sibTrans" cxnId="{FF1F33D1-23F6-4D9F-9800-0EFE05B483E0}">
      <dgm:prSet/>
      <dgm:spPr/>
      <dgm:t>
        <a:bodyPr/>
        <a:lstStyle/>
        <a:p>
          <a:endParaRPr lang="en-GB"/>
        </a:p>
      </dgm:t>
    </dgm:pt>
    <dgm:pt modelId="{7AFC2AEA-2E9A-4870-B39E-BBF24EB146D3}">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from]</a:t>
          </a:r>
          <a:endParaRPr lang="en-GB" sz="1000" b="0"/>
        </a:p>
      </dgm:t>
    </dgm:pt>
    <dgm:pt modelId="{9A703160-CC89-437F-BE20-26732ED8E0A4}" type="parTrans" cxnId="{5D2F4A4A-3CC4-4521-B6AE-624FDA3D03AF}">
      <dgm:prSet/>
      <dgm:spPr/>
      <dgm:t>
        <a:bodyPr/>
        <a:lstStyle/>
        <a:p>
          <a:endParaRPr lang="en-GB"/>
        </a:p>
      </dgm:t>
    </dgm:pt>
    <dgm:pt modelId="{7BA856E9-82EB-4A9C-93AB-6C374B0A3CB5}" type="sibTrans" cxnId="{5D2F4A4A-3CC4-4521-B6AE-624FDA3D03AF}">
      <dgm:prSet/>
      <dgm:spPr/>
      <dgm:t>
        <a:bodyPr/>
        <a:lstStyle/>
        <a:p>
          <a:endParaRPr lang="en-GB"/>
        </a:p>
      </dgm:t>
    </dgm:pt>
    <dgm:pt modelId="{C2641D1C-9642-45F4-A9FC-35ECEFD2EFA8}">
      <dgm:prSet phldrT="[Tekst]" custT="1"/>
      <dgm:spPr>
        <a:solidFill>
          <a:schemeClr val="bg1"/>
        </a:solidFill>
        <a:ln w="12700">
          <a:solidFill>
            <a:srgbClr val="26437E"/>
          </a:solidFill>
        </a:ln>
        <a:effectLst/>
      </dgm:spPr>
      <dgm:t>
        <a:bodyPr lIns="144000" tIns="36000" rIns="144000" bIns="36000"/>
        <a:lstStyle/>
        <a:p>
          <a:pPr>
            <a:lnSpc>
              <a:spcPct val="100000"/>
            </a:lnSpc>
            <a:spcAft>
              <a:spcPts val="0"/>
            </a:spcAft>
          </a:pPr>
          <a:r>
            <a:rPr lang="pl-PL" sz="1000" b="0"/>
            <a:t>[date to]</a:t>
          </a:r>
          <a:endParaRPr lang="en-GB" sz="1000" b="0"/>
        </a:p>
      </dgm:t>
    </dgm:pt>
    <dgm:pt modelId="{0A7941BF-84A9-410F-8100-70A960390CE4}" type="parTrans" cxnId="{9DC1453B-9018-4D65-8866-BA65FB04D21C}">
      <dgm:prSet/>
      <dgm:spPr/>
      <dgm:t>
        <a:bodyPr/>
        <a:lstStyle/>
        <a:p>
          <a:endParaRPr lang="en-GB"/>
        </a:p>
      </dgm:t>
    </dgm:pt>
    <dgm:pt modelId="{F6707E43-C32E-4EDE-A92F-F56700C8443C}" type="sibTrans" cxnId="{9DC1453B-9018-4D65-8866-BA65FB04D21C}">
      <dgm:prSet/>
      <dgm:spPr/>
      <dgm:t>
        <a:bodyPr/>
        <a:lstStyle/>
        <a:p>
          <a:endParaRPr lang="en-GB"/>
        </a:p>
      </dgm:t>
    </dgm:pt>
    <dgm:pt modelId="{9131E311-1A9C-4072-B955-476B269B1DFE}">
      <dgm:prSet phldrT="[Tekst]" custT="1"/>
      <dgm:spPr>
        <a:solidFill>
          <a:srgbClr val="26437E"/>
        </a:solidFill>
        <a:ln w="12700">
          <a:solidFill>
            <a:srgbClr val="26437E"/>
          </a:solidFill>
        </a:ln>
        <a:effectLst/>
      </dgm:spPr>
      <dgm:t>
        <a:bodyPr lIns="144000" tIns="36000" rIns="144000" bIns="36000"/>
        <a:lstStyle/>
        <a:p>
          <a:r>
            <a:rPr lang="pl-PL" sz="1500" b="1" dirty="0"/>
            <a:t>GO-LIVE  [</a:t>
          </a:r>
          <a:r>
            <a:rPr lang="pl-PL" sz="1500" b="1" dirty="0" err="1"/>
            <a:t>date</a:t>
          </a:r>
          <a:r>
            <a:rPr lang="pl-PL" sz="1500" b="1" dirty="0"/>
            <a:t>]</a:t>
          </a:r>
          <a:endParaRPr lang="en-GB" sz="1500" b="1" dirty="0"/>
        </a:p>
      </dgm:t>
    </dgm:pt>
    <dgm:pt modelId="{AC08A500-2E3D-4267-828A-379D8AA807CC}" type="parTrans" cxnId="{B08FF485-60A0-4308-B7DA-F1995EABD48D}">
      <dgm:prSet/>
      <dgm:spPr/>
      <dgm:t>
        <a:bodyPr/>
        <a:lstStyle/>
        <a:p>
          <a:endParaRPr lang="en-GB"/>
        </a:p>
      </dgm:t>
    </dgm:pt>
    <dgm:pt modelId="{1AE6DBED-DD9B-4043-9ED5-0AE69C912F03}" type="sibTrans" cxnId="{B08FF485-60A0-4308-B7DA-F1995EABD48D}">
      <dgm:prSet/>
      <dgm:spPr/>
      <dgm:t>
        <a:bodyPr/>
        <a:lstStyle/>
        <a:p>
          <a:endParaRPr lang="en-GB"/>
        </a:p>
      </dgm:t>
    </dgm:pt>
    <dgm:pt modelId="{D04F020C-6099-47BE-B67C-1D4A70637091}" type="pres">
      <dgm:prSet presAssocID="{4CA951A6-4A8A-4D50-BD06-332C6BB044F9}" presName="Name0" presStyleCnt="0">
        <dgm:presLayoutVars>
          <dgm:dir/>
          <dgm:animLvl val="lvl"/>
          <dgm:resizeHandles val="exact"/>
        </dgm:presLayoutVars>
      </dgm:prSet>
      <dgm:spPr/>
    </dgm:pt>
    <dgm:pt modelId="{893F1DD8-1060-4F0C-8250-6B951A29C548}" type="pres">
      <dgm:prSet presAssocID="{9131E311-1A9C-4072-B955-476B269B1DFE}" presName="boxAndChildren" presStyleCnt="0"/>
      <dgm:spPr/>
    </dgm:pt>
    <dgm:pt modelId="{3D6943E6-AC58-4F46-A03E-2F60E0C66E05}" type="pres">
      <dgm:prSet presAssocID="{9131E311-1A9C-4072-B955-476B269B1DFE}" presName="parentTextBox" presStyleLbl="node1" presStyleIdx="0" presStyleCnt="6" custScaleY="67593" custLinFactNeighborX="-1000" custLinFactNeighborY="408"/>
      <dgm:spPr/>
    </dgm:pt>
    <dgm:pt modelId="{25E45FC9-8B91-41FC-8D5D-74CDA780B555}" type="pres">
      <dgm:prSet presAssocID="{4D0882D9-9910-412A-9EBD-B52AB054573E}" presName="sp" presStyleCnt="0"/>
      <dgm:spPr/>
    </dgm:pt>
    <dgm:pt modelId="{F192BE4A-CE6A-4227-A88E-B9773334F0BC}" type="pres">
      <dgm:prSet presAssocID="{79C7D517-891E-4DFE-85FF-C18866BA4824}" presName="arrowAndChildren" presStyleCnt="0"/>
      <dgm:spPr/>
    </dgm:pt>
    <dgm:pt modelId="{3E374816-198E-444E-8613-3243339CFC82}" type="pres">
      <dgm:prSet presAssocID="{79C7D517-891E-4DFE-85FF-C18866BA4824}" presName="parentTextArrow" presStyleLbl="node1" presStyleIdx="0" presStyleCnt="6"/>
      <dgm:spPr/>
    </dgm:pt>
    <dgm:pt modelId="{3C561135-EDEF-46FA-AF4F-0BB8464B86AB}" type="pres">
      <dgm:prSet presAssocID="{79C7D517-891E-4DFE-85FF-C18866BA4824}" presName="arrow" presStyleLbl="node1" presStyleIdx="1" presStyleCnt="6"/>
      <dgm:spPr/>
    </dgm:pt>
    <dgm:pt modelId="{ACE78EF9-AB7F-48F3-9DC6-873C898166B5}" type="pres">
      <dgm:prSet presAssocID="{79C7D517-891E-4DFE-85FF-C18866BA4824}" presName="descendantArrow" presStyleCnt="0"/>
      <dgm:spPr/>
    </dgm:pt>
    <dgm:pt modelId="{87A5A63F-5F90-43DA-9CF5-2E2D56849E9B}" type="pres">
      <dgm:prSet presAssocID="{7AFC2AEA-2E9A-4870-B39E-BBF24EB146D3}" presName="childTextArrow" presStyleLbl="fgAccFollowNode1" presStyleIdx="0" presStyleCnt="10" custScaleY="111836">
        <dgm:presLayoutVars>
          <dgm:bulletEnabled val="1"/>
        </dgm:presLayoutVars>
      </dgm:prSet>
      <dgm:spPr/>
    </dgm:pt>
    <dgm:pt modelId="{837E08C4-5B28-4E70-AE76-AEC525B2A5C9}" type="pres">
      <dgm:prSet presAssocID="{C2641D1C-9642-45F4-A9FC-35ECEFD2EFA8}" presName="childTextArrow" presStyleLbl="fgAccFollowNode1" presStyleIdx="1" presStyleCnt="10" custScaleY="111836">
        <dgm:presLayoutVars>
          <dgm:bulletEnabled val="1"/>
        </dgm:presLayoutVars>
      </dgm:prSet>
      <dgm:spPr/>
    </dgm:pt>
    <dgm:pt modelId="{74C4B53F-B786-4503-A4D9-F10AB702FC87}" type="pres">
      <dgm:prSet presAssocID="{8AB8F84B-C12A-4EC8-B2B9-FA86876DF36E}" presName="sp" presStyleCnt="0"/>
      <dgm:spPr/>
    </dgm:pt>
    <dgm:pt modelId="{D9CA6356-1197-4E76-B037-AC1E0FE0BC80}" type="pres">
      <dgm:prSet presAssocID="{1FBDCEFB-5EE8-42A0-BB78-841613FD7E2A}" presName="arrowAndChildren" presStyleCnt="0"/>
      <dgm:spPr/>
    </dgm:pt>
    <dgm:pt modelId="{789BFEB9-1B0E-4552-B07A-D930F78B98B4}" type="pres">
      <dgm:prSet presAssocID="{1FBDCEFB-5EE8-42A0-BB78-841613FD7E2A}" presName="parentTextArrow" presStyleLbl="node1" presStyleIdx="1" presStyleCnt="6"/>
      <dgm:spPr/>
    </dgm:pt>
    <dgm:pt modelId="{77D64068-7F7E-4D60-A83F-CDE55DE0D4A3}" type="pres">
      <dgm:prSet presAssocID="{1FBDCEFB-5EE8-42A0-BB78-841613FD7E2A}" presName="arrow" presStyleLbl="node1" presStyleIdx="2" presStyleCnt="6"/>
      <dgm:spPr/>
    </dgm:pt>
    <dgm:pt modelId="{0F1A53F5-D9B2-4841-BEBF-F313D45142BD}" type="pres">
      <dgm:prSet presAssocID="{1FBDCEFB-5EE8-42A0-BB78-841613FD7E2A}" presName="descendantArrow" presStyleCnt="0"/>
      <dgm:spPr/>
    </dgm:pt>
    <dgm:pt modelId="{D700A331-9BDB-44D4-8EF0-2CA74255B8CF}" type="pres">
      <dgm:prSet presAssocID="{26D6E2BB-D48D-4A84-9BCB-E734B87B96F6}" presName="childTextArrow" presStyleLbl="fgAccFollowNode1" presStyleIdx="2" presStyleCnt="10" custScaleY="111836">
        <dgm:presLayoutVars>
          <dgm:bulletEnabled val="1"/>
        </dgm:presLayoutVars>
      </dgm:prSet>
      <dgm:spPr/>
    </dgm:pt>
    <dgm:pt modelId="{36328A98-DA4D-412E-98FA-9D43952F49B4}" type="pres">
      <dgm:prSet presAssocID="{6285F8BF-327F-4FB0-8545-7F753AEE203A}" presName="childTextArrow" presStyleLbl="fgAccFollowNode1" presStyleIdx="3" presStyleCnt="10" custScaleY="111836">
        <dgm:presLayoutVars>
          <dgm:bulletEnabled val="1"/>
        </dgm:presLayoutVars>
      </dgm:prSet>
      <dgm:spPr/>
    </dgm:pt>
    <dgm:pt modelId="{89F715AF-A81D-41AE-A1DB-C0ED7E45E0EB}" type="pres">
      <dgm:prSet presAssocID="{BB5AFA34-4EC5-4F25-B623-4BE1FF29F55B}" presName="sp" presStyleCnt="0"/>
      <dgm:spPr/>
    </dgm:pt>
    <dgm:pt modelId="{49E7C125-4F63-4AD4-95DE-D2517341DE57}" type="pres">
      <dgm:prSet presAssocID="{1367443D-61CA-4302-9D5E-6D109957B192}" presName="arrowAndChildren" presStyleCnt="0"/>
      <dgm:spPr/>
    </dgm:pt>
    <dgm:pt modelId="{B21BD056-D9DB-4DF4-B87B-2D35C8B7F1B0}" type="pres">
      <dgm:prSet presAssocID="{1367443D-61CA-4302-9D5E-6D109957B192}" presName="parentTextArrow" presStyleLbl="node1" presStyleIdx="2" presStyleCnt="6"/>
      <dgm:spPr/>
    </dgm:pt>
    <dgm:pt modelId="{CBC72D65-04A1-4BB4-BFC4-0697154AA2CB}" type="pres">
      <dgm:prSet presAssocID="{1367443D-61CA-4302-9D5E-6D109957B192}" presName="arrow" presStyleLbl="node1" presStyleIdx="3" presStyleCnt="6"/>
      <dgm:spPr/>
    </dgm:pt>
    <dgm:pt modelId="{AF25477B-87F7-4D36-9849-D73A56350A65}" type="pres">
      <dgm:prSet presAssocID="{1367443D-61CA-4302-9D5E-6D109957B192}" presName="descendantArrow" presStyleCnt="0"/>
      <dgm:spPr/>
    </dgm:pt>
    <dgm:pt modelId="{7CCC37F3-7E30-492E-9BCC-B32F30A11E97}" type="pres">
      <dgm:prSet presAssocID="{09F8ACFB-A851-4744-B085-EF0C62681E86}" presName="childTextArrow" presStyleLbl="fgAccFollowNode1" presStyleIdx="4" presStyleCnt="10" custScaleY="111836">
        <dgm:presLayoutVars>
          <dgm:bulletEnabled val="1"/>
        </dgm:presLayoutVars>
      </dgm:prSet>
      <dgm:spPr/>
    </dgm:pt>
    <dgm:pt modelId="{F9E98417-0EB2-455D-B460-494DA23EA737}" type="pres">
      <dgm:prSet presAssocID="{F96460A2-D20E-4A13-83D2-E3650B702EBB}" presName="childTextArrow" presStyleLbl="fgAccFollowNode1" presStyleIdx="5" presStyleCnt="10" custScaleY="111836">
        <dgm:presLayoutVars>
          <dgm:bulletEnabled val="1"/>
        </dgm:presLayoutVars>
      </dgm:prSet>
      <dgm:spPr/>
    </dgm:pt>
    <dgm:pt modelId="{90C19DAC-123C-4EB8-9240-769D45CD7C4A}" type="pres">
      <dgm:prSet presAssocID="{6308C1C5-914D-48BD-822E-4F9E33E4512E}" presName="sp" presStyleCnt="0"/>
      <dgm:spPr/>
    </dgm:pt>
    <dgm:pt modelId="{214E27E8-B324-40AD-926B-02EFD8E60E8A}" type="pres">
      <dgm:prSet presAssocID="{D58B472E-78A9-498F-A161-9A8E65594E64}" presName="arrowAndChildren" presStyleCnt="0"/>
      <dgm:spPr/>
    </dgm:pt>
    <dgm:pt modelId="{1E51AE18-19E2-49CE-902D-A7845ADA430E}" type="pres">
      <dgm:prSet presAssocID="{D58B472E-78A9-498F-A161-9A8E65594E64}" presName="parentTextArrow" presStyleLbl="node1" presStyleIdx="3" presStyleCnt="6"/>
      <dgm:spPr/>
    </dgm:pt>
    <dgm:pt modelId="{8F97306F-62FD-41DE-984B-8CC56258DA25}" type="pres">
      <dgm:prSet presAssocID="{D58B472E-78A9-498F-A161-9A8E65594E64}" presName="arrow" presStyleLbl="node1" presStyleIdx="4" presStyleCnt="6"/>
      <dgm:spPr/>
    </dgm:pt>
    <dgm:pt modelId="{11E019CB-F5FD-405A-B80C-9491D1165C6D}" type="pres">
      <dgm:prSet presAssocID="{D58B472E-78A9-498F-A161-9A8E65594E64}" presName="descendantArrow" presStyleCnt="0"/>
      <dgm:spPr/>
    </dgm:pt>
    <dgm:pt modelId="{65C99D63-7F0D-43CD-A297-A719BE8C1293}" type="pres">
      <dgm:prSet presAssocID="{FE0FFEA3-67CB-4913-A40F-0A43E30D3F12}" presName="childTextArrow" presStyleLbl="fgAccFollowNode1" presStyleIdx="6" presStyleCnt="10" custScaleY="111836">
        <dgm:presLayoutVars>
          <dgm:bulletEnabled val="1"/>
        </dgm:presLayoutVars>
      </dgm:prSet>
      <dgm:spPr/>
    </dgm:pt>
    <dgm:pt modelId="{C5E0CDC9-7169-4D7E-9DF9-541668A55683}" type="pres">
      <dgm:prSet presAssocID="{5187B7DA-40DB-45B2-81AC-68A897504D3C}" presName="childTextArrow" presStyleLbl="fgAccFollowNode1" presStyleIdx="7" presStyleCnt="10" custScaleY="111836">
        <dgm:presLayoutVars>
          <dgm:bulletEnabled val="1"/>
        </dgm:presLayoutVars>
      </dgm:prSet>
      <dgm:spPr/>
    </dgm:pt>
    <dgm:pt modelId="{F8EE5262-FBB7-47CF-84C6-849C0D120D66}" type="pres">
      <dgm:prSet presAssocID="{411E4548-4FF9-4D3F-B283-53C5322C3A21}" presName="sp" presStyleCnt="0"/>
      <dgm:spPr/>
    </dgm:pt>
    <dgm:pt modelId="{951F8A67-12AE-4D88-A29B-88B274B59921}" type="pres">
      <dgm:prSet presAssocID="{E2EF1DC4-69D1-44C7-93D9-8750C2807F96}" presName="arrowAndChildren" presStyleCnt="0"/>
      <dgm:spPr/>
    </dgm:pt>
    <dgm:pt modelId="{0C49CB2B-0984-4D58-A571-A4C588C3556B}" type="pres">
      <dgm:prSet presAssocID="{E2EF1DC4-69D1-44C7-93D9-8750C2807F96}" presName="parentTextArrow" presStyleLbl="node1" presStyleIdx="4" presStyleCnt="6"/>
      <dgm:spPr/>
    </dgm:pt>
    <dgm:pt modelId="{F59D6264-2873-4E86-BCC3-A991A0214187}" type="pres">
      <dgm:prSet presAssocID="{E2EF1DC4-69D1-44C7-93D9-8750C2807F96}" presName="arrow" presStyleLbl="node1" presStyleIdx="5" presStyleCnt="6" custLinFactNeighborY="-940"/>
      <dgm:spPr/>
    </dgm:pt>
    <dgm:pt modelId="{36D31A7F-250A-46FA-80E2-2F6562485B36}" type="pres">
      <dgm:prSet presAssocID="{E2EF1DC4-69D1-44C7-93D9-8750C2807F96}" presName="descendantArrow" presStyleCnt="0"/>
      <dgm:spPr/>
    </dgm:pt>
    <dgm:pt modelId="{D18847DD-DE06-4DD4-BB05-2BF0A8E2750A}" type="pres">
      <dgm:prSet presAssocID="{E0A8F99D-B2E0-464A-A28A-FB3BA57637B7}" presName="childTextArrow" presStyleLbl="fgAccFollowNode1" presStyleIdx="8" presStyleCnt="10" custScaleY="111836">
        <dgm:presLayoutVars>
          <dgm:bulletEnabled val="1"/>
        </dgm:presLayoutVars>
      </dgm:prSet>
      <dgm:spPr/>
    </dgm:pt>
    <dgm:pt modelId="{79B1FC62-9FA9-4D1F-A4FA-6A3D88EADC56}" type="pres">
      <dgm:prSet presAssocID="{9F2695D0-1729-4796-8344-CCE69E87A2CC}" presName="childTextArrow" presStyleLbl="fgAccFollowNode1" presStyleIdx="9" presStyleCnt="10" custScaleY="111836">
        <dgm:presLayoutVars>
          <dgm:bulletEnabled val="1"/>
        </dgm:presLayoutVars>
      </dgm:prSet>
      <dgm:spPr/>
    </dgm:pt>
  </dgm:ptLst>
  <dgm:cxnLst>
    <dgm:cxn modelId="{0C1DEB00-7A73-43DE-A458-C470849419C6}" type="presOf" srcId="{E2EF1DC4-69D1-44C7-93D9-8750C2807F96}" destId="{F59D6264-2873-4E86-BCC3-A991A0214187}" srcOrd="1" destOrd="0" presId="urn:microsoft.com/office/officeart/2005/8/layout/process4"/>
    <dgm:cxn modelId="{A4731004-9B66-4F7E-81D4-F6B38214A0AA}" srcId="{E2EF1DC4-69D1-44C7-93D9-8750C2807F96}" destId="{E0A8F99D-B2E0-464A-A28A-FB3BA57637B7}" srcOrd="0" destOrd="0" parTransId="{E8469072-E22D-4848-AE32-336C48854A4F}" sibTransId="{3F573B2E-4916-4E31-8936-CD2F494800F8}"/>
    <dgm:cxn modelId="{4CE7E008-D495-4C80-9141-52E4B2545912}" type="presOf" srcId="{5187B7DA-40DB-45B2-81AC-68A897504D3C}" destId="{C5E0CDC9-7169-4D7E-9DF9-541668A55683}" srcOrd="0" destOrd="0" presId="urn:microsoft.com/office/officeart/2005/8/layout/process4"/>
    <dgm:cxn modelId="{C946E315-09E1-4FE6-90FB-D8E5F0ADEDEC}" srcId="{4CA951A6-4A8A-4D50-BD06-332C6BB044F9}" destId="{1FBDCEFB-5EE8-42A0-BB78-841613FD7E2A}" srcOrd="3" destOrd="0" parTransId="{B17C432B-5DF5-4832-A267-97B2673112C1}" sibTransId="{8AB8F84B-C12A-4EC8-B2B9-FA86876DF36E}"/>
    <dgm:cxn modelId="{3A3F841B-8E06-45D0-9EC7-DE5CFFCC61C5}" type="presOf" srcId="{E0A8F99D-B2E0-464A-A28A-FB3BA57637B7}" destId="{D18847DD-DE06-4DD4-BB05-2BF0A8E2750A}" srcOrd="0" destOrd="0" presId="urn:microsoft.com/office/officeart/2005/8/layout/process4"/>
    <dgm:cxn modelId="{7B54472D-AAFE-4B06-B25C-81C5F7D60F45}" type="presOf" srcId="{1FBDCEFB-5EE8-42A0-BB78-841613FD7E2A}" destId="{789BFEB9-1B0E-4552-B07A-D930F78B98B4}" srcOrd="0" destOrd="0" presId="urn:microsoft.com/office/officeart/2005/8/layout/process4"/>
    <dgm:cxn modelId="{9DC1453B-9018-4D65-8866-BA65FB04D21C}" srcId="{79C7D517-891E-4DFE-85FF-C18866BA4824}" destId="{C2641D1C-9642-45F4-A9FC-35ECEFD2EFA8}" srcOrd="1" destOrd="0" parTransId="{0A7941BF-84A9-410F-8100-70A960390CE4}" sibTransId="{F6707E43-C32E-4EDE-A92F-F56700C8443C}"/>
    <dgm:cxn modelId="{A972EA3F-B828-4344-B691-AF8936E48BF6}" srcId="{1367443D-61CA-4302-9D5E-6D109957B192}" destId="{F96460A2-D20E-4A13-83D2-E3650B702EBB}" srcOrd="1" destOrd="0" parTransId="{D841406C-1A8E-4E3B-BF9A-2413752F5B73}" sibTransId="{CD4A8E21-2850-45B3-8126-669F8F91988B}"/>
    <dgm:cxn modelId="{F18F525F-A05E-448E-9D07-17A22CDB23BA}" type="presOf" srcId="{6285F8BF-327F-4FB0-8545-7F753AEE203A}" destId="{36328A98-DA4D-412E-98FA-9D43952F49B4}" srcOrd="0" destOrd="0" presId="urn:microsoft.com/office/officeart/2005/8/layout/process4"/>
    <dgm:cxn modelId="{B9571D41-D559-43F0-B82B-BDED3412F8E7}" type="presOf" srcId="{1FBDCEFB-5EE8-42A0-BB78-841613FD7E2A}" destId="{77D64068-7F7E-4D60-A83F-CDE55DE0D4A3}" srcOrd="1" destOrd="0" presId="urn:microsoft.com/office/officeart/2005/8/layout/process4"/>
    <dgm:cxn modelId="{A0C71744-7352-48F1-9687-1553C54C5BC0}" srcId="{1FBDCEFB-5EE8-42A0-BB78-841613FD7E2A}" destId="{26D6E2BB-D48D-4A84-9BCB-E734B87B96F6}" srcOrd="0" destOrd="0" parTransId="{1730638F-4488-4593-A7A9-3C4842D48051}" sibTransId="{D769026A-4022-41BA-8A8B-9EAB790BF512}"/>
    <dgm:cxn modelId="{B4C06165-4E8C-4B99-863A-F5724ECD4F46}" type="presOf" srcId="{9F2695D0-1729-4796-8344-CCE69E87A2CC}" destId="{79B1FC62-9FA9-4D1F-A4FA-6A3D88EADC56}" srcOrd="0" destOrd="0" presId="urn:microsoft.com/office/officeart/2005/8/layout/process4"/>
    <dgm:cxn modelId="{51ACF065-6959-4410-9F14-9D0002DC6A85}" type="presOf" srcId="{4CA951A6-4A8A-4D50-BD06-332C6BB044F9}" destId="{D04F020C-6099-47BE-B67C-1D4A70637091}" srcOrd="0" destOrd="0" presId="urn:microsoft.com/office/officeart/2005/8/layout/process4"/>
    <dgm:cxn modelId="{36870947-F776-428F-BD26-A130AE4D84CD}" type="presOf" srcId="{09F8ACFB-A851-4744-B085-EF0C62681E86}" destId="{7CCC37F3-7E30-492E-9BCC-B32F30A11E97}" srcOrd="0" destOrd="0" presId="urn:microsoft.com/office/officeart/2005/8/layout/process4"/>
    <dgm:cxn modelId="{B503D368-2754-4786-9E02-C23034ECB9A2}" srcId="{4CA951A6-4A8A-4D50-BD06-332C6BB044F9}" destId="{E2EF1DC4-69D1-44C7-93D9-8750C2807F96}" srcOrd="0" destOrd="0" parTransId="{EED721BE-A9D3-425F-8611-908E549E4B4C}" sibTransId="{411E4548-4FF9-4D3F-B283-53C5322C3A21}"/>
    <dgm:cxn modelId="{5D2F4A4A-3CC4-4521-B6AE-624FDA3D03AF}" srcId="{79C7D517-891E-4DFE-85FF-C18866BA4824}" destId="{7AFC2AEA-2E9A-4870-B39E-BBF24EB146D3}" srcOrd="0" destOrd="0" parTransId="{9A703160-CC89-437F-BE20-26732ED8E0A4}" sibTransId="{7BA856E9-82EB-4A9C-93AB-6C374B0A3CB5}"/>
    <dgm:cxn modelId="{98E4526E-BAE7-4145-8934-4EA047EB838B}" srcId="{1367443D-61CA-4302-9D5E-6D109957B192}" destId="{09F8ACFB-A851-4744-B085-EF0C62681E86}" srcOrd="0" destOrd="0" parTransId="{267EF8C4-5BE6-4401-9D92-04945E2CFDE2}" sibTransId="{FB8E62D1-7E5C-4EBA-A5A8-B721293C3D88}"/>
    <dgm:cxn modelId="{8BE6D26E-01D1-4B03-B087-5BC689DC2FAA}" type="presOf" srcId="{D58B472E-78A9-498F-A161-9A8E65594E64}" destId="{1E51AE18-19E2-49CE-902D-A7845ADA430E}" srcOrd="0" destOrd="0" presId="urn:microsoft.com/office/officeart/2005/8/layout/process4"/>
    <dgm:cxn modelId="{B007126F-72D9-40CD-9C68-C75E98F30138}" type="presOf" srcId="{D58B472E-78A9-498F-A161-9A8E65594E64}" destId="{8F97306F-62FD-41DE-984B-8CC56258DA25}" srcOrd="1" destOrd="0" presId="urn:microsoft.com/office/officeart/2005/8/layout/process4"/>
    <dgm:cxn modelId="{2CD3514F-A4D9-41C8-856F-9BAD56531071}" srcId="{4CA951A6-4A8A-4D50-BD06-332C6BB044F9}" destId="{79C7D517-891E-4DFE-85FF-C18866BA4824}" srcOrd="4" destOrd="0" parTransId="{34AE275B-F2EF-4954-9DC7-A1E962655A80}" sibTransId="{4D0882D9-9910-412A-9EBD-B52AB054573E}"/>
    <dgm:cxn modelId="{A30A1E71-891E-404C-890B-8D20C44AC704}" type="presOf" srcId="{79C7D517-891E-4DFE-85FF-C18866BA4824}" destId="{3E374816-198E-444E-8613-3243339CFC82}" srcOrd="0" destOrd="0" presId="urn:microsoft.com/office/officeart/2005/8/layout/process4"/>
    <dgm:cxn modelId="{B9545A71-41A2-4536-B376-2C57328AAA59}" type="presOf" srcId="{FE0FFEA3-67CB-4913-A40F-0A43E30D3F12}" destId="{65C99D63-7F0D-43CD-A297-A719BE8C1293}" srcOrd="0" destOrd="0" presId="urn:microsoft.com/office/officeart/2005/8/layout/process4"/>
    <dgm:cxn modelId="{DA30F154-FC1F-406A-A719-FF53277C709B}" type="presOf" srcId="{26D6E2BB-D48D-4A84-9BCB-E734B87B96F6}" destId="{D700A331-9BDB-44D4-8EF0-2CA74255B8CF}" srcOrd="0" destOrd="0" presId="urn:microsoft.com/office/officeart/2005/8/layout/process4"/>
    <dgm:cxn modelId="{B08FF485-60A0-4308-B7DA-F1995EABD48D}" srcId="{4CA951A6-4A8A-4D50-BD06-332C6BB044F9}" destId="{9131E311-1A9C-4072-B955-476B269B1DFE}" srcOrd="5" destOrd="0" parTransId="{AC08A500-2E3D-4267-828A-379D8AA807CC}" sibTransId="{1AE6DBED-DD9B-4043-9ED5-0AE69C912F03}"/>
    <dgm:cxn modelId="{7981208B-983B-4E40-9360-5E3633AB7BCC}" type="presOf" srcId="{9131E311-1A9C-4072-B955-476B269B1DFE}" destId="{3D6943E6-AC58-4F46-A03E-2F60E0C66E05}" srcOrd="0" destOrd="0" presId="urn:microsoft.com/office/officeart/2005/8/layout/process4"/>
    <dgm:cxn modelId="{8104AE91-B546-43C8-8720-88A12D141425}" srcId="{4CA951A6-4A8A-4D50-BD06-332C6BB044F9}" destId="{1367443D-61CA-4302-9D5E-6D109957B192}" srcOrd="2" destOrd="0" parTransId="{880F10DC-6191-43F7-A7AA-9E3B85192560}" sibTransId="{BB5AFA34-4EC5-4F25-B623-4BE1FF29F55B}"/>
    <dgm:cxn modelId="{22D36592-FD91-4AB9-990D-C06D715383F2}" srcId="{D58B472E-78A9-498F-A161-9A8E65594E64}" destId="{FE0FFEA3-67CB-4913-A40F-0A43E30D3F12}" srcOrd="0" destOrd="0" parTransId="{633F155D-092C-415E-A058-3D77A9E7183D}" sibTransId="{91478733-E45F-4873-A39C-B7FA821B4814}"/>
    <dgm:cxn modelId="{48B6C597-FACA-4F97-A2F9-3F2FE268CC70}" type="presOf" srcId="{F96460A2-D20E-4A13-83D2-E3650B702EBB}" destId="{F9E98417-0EB2-455D-B460-494DA23EA737}" srcOrd="0" destOrd="0" presId="urn:microsoft.com/office/officeart/2005/8/layout/process4"/>
    <dgm:cxn modelId="{7CBEE79B-89D1-4C4C-A48C-1DBC41D25132}" type="presOf" srcId="{79C7D517-891E-4DFE-85FF-C18866BA4824}" destId="{3C561135-EDEF-46FA-AF4F-0BB8464B86AB}" srcOrd="1" destOrd="0" presId="urn:microsoft.com/office/officeart/2005/8/layout/process4"/>
    <dgm:cxn modelId="{AC39E29E-E313-436E-8A1D-E07CACB478E7}" srcId="{E2EF1DC4-69D1-44C7-93D9-8750C2807F96}" destId="{9F2695D0-1729-4796-8344-CCE69E87A2CC}" srcOrd="1" destOrd="0" parTransId="{C0C247AA-6910-4FDF-A385-D993532B40F7}" sibTransId="{0E0E5C6F-DBF6-47A7-B57E-E111E5EF7AD5}"/>
    <dgm:cxn modelId="{BA0EA6AC-7B7B-4729-8273-63058832FBBB}" type="presOf" srcId="{7AFC2AEA-2E9A-4870-B39E-BBF24EB146D3}" destId="{87A5A63F-5F90-43DA-9CF5-2E2D56849E9B}" srcOrd="0" destOrd="0" presId="urn:microsoft.com/office/officeart/2005/8/layout/process4"/>
    <dgm:cxn modelId="{9E84DDC4-5D8B-458C-BE99-E3EE55FD4D89}" type="presOf" srcId="{1367443D-61CA-4302-9D5E-6D109957B192}" destId="{B21BD056-D9DB-4DF4-B87B-2D35C8B7F1B0}" srcOrd="0" destOrd="0" presId="urn:microsoft.com/office/officeart/2005/8/layout/process4"/>
    <dgm:cxn modelId="{FF1F33D1-23F6-4D9F-9800-0EFE05B483E0}" srcId="{1FBDCEFB-5EE8-42A0-BB78-841613FD7E2A}" destId="{6285F8BF-327F-4FB0-8545-7F753AEE203A}" srcOrd="1" destOrd="0" parTransId="{16481F4A-02FE-402A-A61C-120BCE70AD01}" sibTransId="{B5159034-0CA4-4977-8340-66B303098649}"/>
    <dgm:cxn modelId="{EB8B03E0-4922-4F60-917D-6B0BE4E26043}" type="presOf" srcId="{1367443D-61CA-4302-9D5E-6D109957B192}" destId="{CBC72D65-04A1-4BB4-BFC4-0697154AA2CB}" srcOrd="1" destOrd="0" presId="urn:microsoft.com/office/officeart/2005/8/layout/process4"/>
    <dgm:cxn modelId="{8F6663E1-89CC-47E5-8AAE-6EE5E073C7F9}" type="presOf" srcId="{E2EF1DC4-69D1-44C7-93D9-8750C2807F96}" destId="{0C49CB2B-0984-4D58-A571-A4C588C3556B}" srcOrd="0" destOrd="0" presId="urn:microsoft.com/office/officeart/2005/8/layout/process4"/>
    <dgm:cxn modelId="{3AA57DE4-793A-413D-991A-4FF57006126B}" srcId="{4CA951A6-4A8A-4D50-BD06-332C6BB044F9}" destId="{D58B472E-78A9-498F-A161-9A8E65594E64}" srcOrd="1" destOrd="0" parTransId="{F479AB4A-5FED-4257-9D7A-7FC12A9EDA0C}" sibTransId="{6308C1C5-914D-48BD-822E-4F9E33E4512E}"/>
    <dgm:cxn modelId="{C7C38FE8-DDA7-4E68-8CB7-D9850934F31F}" type="presOf" srcId="{C2641D1C-9642-45F4-A9FC-35ECEFD2EFA8}" destId="{837E08C4-5B28-4E70-AE76-AEC525B2A5C9}" srcOrd="0" destOrd="0" presId="urn:microsoft.com/office/officeart/2005/8/layout/process4"/>
    <dgm:cxn modelId="{FA8AEAF7-4F02-4595-A923-A3CB200CCE9B}" srcId="{D58B472E-78A9-498F-A161-9A8E65594E64}" destId="{5187B7DA-40DB-45B2-81AC-68A897504D3C}" srcOrd="1" destOrd="0" parTransId="{0FD8FEF0-786F-4749-8DBB-82F09E521F7B}" sibTransId="{2ED76A35-0412-4F4F-B5E7-5BBBB5FE3BED}"/>
    <dgm:cxn modelId="{325ECA87-640F-4553-8FF6-814880DD0C33}" type="presParOf" srcId="{D04F020C-6099-47BE-B67C-1D4A70637091}" destId="{893F1DD8-1060-4F0C-8250-6B951A29C548}" srcOrd="0" destOrd="0" presId="urn:microsoft.com/office/officeart/2005/8/layout/process4"/>
    <dgm:cxn modelId="{5C179799-90D5-4118-872A-5B2DB9C48739}" type="presParOf" srcId="{893F1DD8-1060-4F0C-8250-6B951A29C548}" destId="{3D6943E6-AC58-4F46-A03E-2F60E0C66E05}" srcOrd="0" destOrd="0" presId="urn:microsoft.com/office/officeart/2005/8/layout/process4"/>
    <dgm:cxn modelId="{3698C387-094F-484F-A4C9-C2B72AFA7DC5}" type="presParOf" srcId="{D04F020C-6099-47BE-B67C-1D4A70637091}" destId="{25E45FC9-8B91-41FC-8D5D-74CDA780B555}" srcOrd="1" destOrd="0" presId="urn:microsoft.com/office/officeart/2005/8/layout/process4"/>
    <dgm:cxn modelId="{F7891C5F-84B2-403B-8F7C-708280E63C34}" type="presParOf" srcId="{D04F020C-6099-47BE-B67C-1D4A70637091}" destId="{F192BE4A-CE6A-4227-A88E-B9773334F0BC}" srcOrd="2" destOrd="0" presId="urn:microsoft.com/office/officeart/2005/8/layout/process4"/>
    <dgm:cxn modelId="{90BFDCA8-3479-4325-9717-E11300882BC9}" type="presParOf" srcId="{F192BE4A-CE6A-4227-A88E-B9773334F0BC}" destId="{3E374816-198E-444E-8613-3243339CFC82}" srcOrd="0" destOrd="0" presId="urn:microsoft.com/office/officeart/2005/8/layout/process4"/>
    <dgm:cxn modelId="{35393AC1-0B5B-4F23-AF70-C82FD0F1F8AE}" type="presParOf" srcId="{F192BE4A-CE6A-4227-A88E-B9773334F0BC}" destId="{3C561135-EDEF-46FA-AF4F-0BB8464B86AB}" srcOrd="1" destOrd="0" presId="urn:microsoft.com/office/officeart/2005/8/layout/process4"/>
    <dgm:cxn modelId="{456B379B-E74F-490D-BF28-1F491B77858D}" type="presParOf" srcId="{F192BE4A-CE6A-4227-A88E-B9773334F0BC}" destId="{ACE78EF9-AB7F-48F3-9DC6-873C898166B5}" srcOrd="2" destOrd="0" presId="urn:microsoft.com/office/officeart/2005/8/layout/process4"/>
    <dgm:cxn modelId="{C4B280F7-8088-4FED-98E7-E0061439EDB6}" type="presParOf" srcId="{ACE78EF9-AB7F-48F3-9DC6-873C898166B5}" destId="{87A5A63F-5F90-43DA-9CF5-2E2D56849E9B}" srcOrd="0" destOrd="0" presId="urn:microsoft.com/office/officeart/2005/8/layout/process4"/>
    <dgm:cxn modelId="{57FC1C38-A4BB-423B-82B7-8DB58EFB8305}" type="presParOf" srcId="{ACE78EF9-AB7F-48F3-9DC6-873C898166B5}" destId="{837E08C4-5B28-4E70-AE76-AEC525B2A5C9}" srcOrd="1" destOrd="0" presId="urn:microsoft.com/office/officeart/2005/8/layout/process4"/>
    <dgm:cxn modelId="{B3D2530C-4413-42AE-BA2D-76A397FC6AF3}" type="presParOf" srcId="{D04F020C-6099-47BE-B67C-1D4A70637091}" destId="{74C4B53F-B786-4503-A4D9-F10AB702FC87}" srcOrd="3" destOrd="0" presId="urn:microsoft.com/office/officeart/2005/8/layout/process4"/>
    <dgm:cxn modelId="{9BC351D4-B0AC-479C-848C-7E8D94DBBBE8}" type="presParOf" srcId="{D04F020C-6099-47BE-B67C-1D4A70637091}" destId="{D9CA6356-1197-4E76-B037-AC1E0FE0BC80}" srcOrd="4" destOrd="0" presId="urn:microsoft.com/office/officeart/2005/8/layout/process4"/>
    <dgm:cxn modelId="{1534720E-B3F6-44E5-A42A-B0CE15948362}" type="presParOf" srcId="{D9CA6356-1197-4E76-B037-AC1E0FE0BC80}" destId="{789BFEB9-1B0E-4552-B07A-D930F78B98B4}" srcOrd="0" destOrd="0" presId="urn:microsoft.com/office/officeart/2005/8/layout/process4"/>
    <dgm:cxn modelId="{95144820-375D-4A0A-9E4A-8B210525917B}" type="presParOf" srcId="{D9CA6356-1197-4E76-B037-AC1E0FE0BC80}" destId="{77D64068-7F7E-4D60-A83F-CDE55DE0D4A3}" srcOrd="1" destOrd="0" presId="urn:microsoft.com/office/officeart/2005/8/layout/process4"/>
    <dgm:cxn modelId="{ACDC3008-BE6B-4794-95C1-1DFABC97E70F}" type="presParOf" srcId="{D9CA6356-1197-4E76-B037-AC1E0FE0BC80}" destId="{0F1A53F5-D9B2-4841-BEBF-F313D45142BD}" srcOrd="2" destOrd="0" presId="urn:microsoft.com/office/officeart/2005/8/layout/process4"/>
    <dgm:cxn modelId="{18B21707-1DA5-4567-BC73-C7C13EFD9628}" type="presParOf" srcId="{0F1A53F5-D9B2-4841-BEBF-F313D45142BD}" destId="{D700A331-9BDB-44D4-8EF0-2CA74255B8CF}" srcOrd="0" destOrd="0" presId="urn:microsoft.com/office/officeart/2005/8/layout/process4"/>
    <dgm:cxn modelId="{6C778E3E-2A3F-45F7-A7F1-312AA79CB48C}" type="presParOf" srcId="{0F1A53F5-D9B2-4841-BEBF-F313D45142BD}" destId="{36328A98-DA4D-412E-98FA-9D43952F49B4}" srcOrd="1" destOrd="0" presId="urn:microsoft.com/office/officeart/2005/8/layout/process4"/>
    <dgm:cxn modelId="{1E1C5932-9A88-4417-8974-4E99F0F90BF8}" type="presParOf" srcId="{D04F020C-6099-47BE-B67C-1D4A70637091}" destId="{89F715AF-A81D-41AE-A1DB-C0ED7E45E0EB}" srcOrd="5" destOrd="0" presId="urn:microsoft.com/office/officeart/2005/8/layout/process4"/>
    <dgm:cxn modelId="{C22C9CB7-BD16-4FD9-B07F-CD45F7FCA32B}" type="presParOf" srcId="{D04F020C-6099-47BE-B67C-1D4A70637091}" destId="{49E7C125-4F63-4AD4-95DE-D2517341DE57}" srcOrd="6" destOrd="0" presId="urn:microsoft.com/office/officeart/2005/8/layout/process4"/>
    <dgm:cxn modelId="{092BAB78-D3B7-46D6-AF9B-6510F9FB3EB4}" type="presParOf" srcId="{49E7C125-4F63-4AD4-95DE-D2517341DE57}" destId="{B21BD056-D9DB-4DF4-B87B-2D35C8B7F1B0}" srcOrd="0" destOrd="0" presId="urn:microsoft.com/office/officeart/2005/8/layout/process4"/>
    <dgm:cxn modelId="{39D5CB9B-4069-4E8E-9C7A-FB4BC861430C}" type="presParOf" srcId="{49E7C125-4F63-4AD4-95DE-D2517341DE57}" destId="{CBC72D65-04A1-4BB4-BFC4-0697154AA2CB}" srcOrd="1" destOrd="0" presId="urn:microsoft.com/office/officeart/2005/8/layout/process4"/>
    <dgm:cxn modelId="{86844D61-CC90-4574-84EF-651457C55585}" type="presParOf" srcId="{49E7C125-4F63-4AD4-95DE-D2517341DE57}" destId="{AF25477B-87F7-4D36-9849-D73A56350A65}" srcOrd="2" destOrd="0" presId="urn:microsoft.com/office/officeart/2005/8/layout/process4"/>
    <dgm:cxn modelId="{C130CCD0-6051-42A7-A1D4-658EFBE6367A}" type="presParOf" srcId="{AF25477B-87F7-4D36-9849-D73A56350A65}" destId="{7CCC37F3-7E30-492E-9BCC-B32F30A11E97}" srcOrd="0" destOrd="0" presId="urn:microsoft.com/office/officeart/2005/8/layout/process4"/>
    <dgm:cxn modelId="{13C181E9-EF68-43E7-AA68-FC5671AE46C3}" type="presParOf" srcId="{AF25477B-87F7-4D36-9849-D73A56350A65}" destId="{F9E98417-0EB2-455D-B460-494DA23EA737}" srcOrd="1" destOrd="0" presId="urn:microsoft.com/office/officeart/2005/8/layout/process4"/>
    <dgm:cxn modelId="{F769DA4A-94AE-4242-9311-96C5D5FA2F34}" type="presParOf" srcId="{D04F020C-6099-47BE-B67C-1D4A70637091}" destId="{90C19DAC-123C-4EB8-9240-769D45CD7C4A}" srcOrd="7" destOrd="0" presId="urn:microsoft.com/office/officeart/2005/8/layout/process4"/>
    <dgm:cxn modelId="{556C9354-534B-41EA-9B90-2E3A5C104C7D}" type="presParOf" srcId="{D04F020C-6099-47BE-B67C-1D4A70637091}" destId="{214E27E8-B324-40AD-926B-02EFD8E60E8A}" srcOrd="8" destOrd="0" presId="urn:microsoft.com/office/officeart/2005/8/layout/process4"/>
    <dgm:cxn modelId="{2520A7EB-7D50-4BDD-A2A5-00927C9C8B75}" type="presParOf" srcId="{214E27E8-B324-40AD-926B-02EFD8E60E8A}" destId="{1E51AE18-19E2-49CE-902D-A7845ADA430E}" srcOrd="0" destOrd="0" presId="urn:microsoft.com/office/officeart/2005/8/layout/process4"/>
    <dgm:cxn modelId="{13ACBA3F-5778-468D-A070-0EEDAE106A96}" type="presParOf" srcId="{214E27E8-B324-40AD-926B-02EFD8E60E8A}" destId="{8F97306F-62FD-41DE-984B-8CC56258DA25}" srcOrd="1" destOrd="0" presId="urn:microsoft.com/office/officeart/2005/8/layout/process4"/>
    <dgm:cxn modelId="{E2D1B647-9AD2-489B-9EC0-EC417F983135}" type="presParOf" srcId="{214E27E8-B324-40AD-926B-02EFD8E60E8A}" destId="{11E019CB-F5FD-405A-B80C-9491D1165C6D}" srcOrd="2" destOrd="0" presId="urn:microsoft.com/office/officeart/2005/8/layout/process4"/>
    <dgm:cxn modelId="{D98EFEB8-DB04-4667-B969-F850E974CF7A}" type="presParOf" srcId="{11E019CB-F5FD-405A-B80C-9491D1165C6D}" destId="{65C99D63-7F0D-43CD-A297-A719BE8C1293}" srcOrd="0" destOrd="0" presId="urn:microsoft.com/office/officeart/2005/8/layout/process4"/>
    <dgm:cxn modelId="{923FF35E-36D1-4B35-AA13-AE350900349C}" type="presParOf" srcId="{11E019CB-F5FD-405A-B80C-9491D1165C6D}" destId="{C5E0CDC9-7169-4D7E-9DF9-541668A55683}" srcOrd="1" destOrd="0" presId="urn:microsoft.com/office/officeart/2005/8/layout/process4"/>
    <dgm:cxn modelId="{139505A5-75AC-467D-A942-20895AA149C7}" type="presParOf" srcId="{D04F020C-6099-47BE-B67C-1D4A70637091}" destId="{F8EE5262-FBB7-47CF-84C6-849C0D120D66}" srcOrd="9" destOrd="0" presId="urn:microsoft.com/office/officeart/2005/8/layout/process4"/>
    <dgm:cxn modelId="{B24AC8FA-1102-4C6C-B89B-2C7927A66463}" type="presParOf" srcId="{D04F020C-6099-47BE-B67C-1D4A70637091}" destId="{951F8A67-12AE-4D88-A29B-88B274B59921}" srcOrd="10" destOrd="0" presId="urn:microsoft.com/office/officeart/2005/8/layout/process4"/>
    <dgm:cxn modelId="{56F0A8BB-A64D-4FE7-B66A-FE1F0A8DF677}" type="presParOf" srcId="{951F8A67-12AE-4D88-A29B-88B274B59921}" destId="{0C49CB2B-0984-4D58-A571-A4C588C3556B}" srcOrd="0" destOrd="0" presId="urn:microsoft.com/office/officeart/2005/8/layout/process4"/>
    <dgm:cxn modelId="{4C96E62F-8A00-4142-B492-A331CB9A9164}" type="presParOf" srcId="{951F8A67-12AE-4D88-A29B-88B274B59921}" destId="{F59D6264-2873-4E86-BCC3-A991A0214187}" srcOrd="1" destOrd="0" presId="urn:microsoft.com/office/officeart/2005/8/layout/process4"/>
    <dgm:cxn modelId="{53344702-81A0-49D1-A04E-573B3276E02F}" type="presParOf" srcId="{951F8A67-12AE-4D88-A29B-88B274B59921}" destId="{36D31A7F-250A-46FA-80E2-2F6562485B36}" srcOrd="2" destOrd="0" presId="urn:microsoft.com/office/officeart/2005/8/layout/process4"/>
    <dgm:cxn modelId="{84131220-F77C-4256-A3F0-2D006D00D5C4}" type="presParOf" srcId="{36D31A7F-250A-46FA-80E2-2F6562485B36}" destId="{D18847DD-DE06-4DD4-BB05-2BF0A8E2750A}" srcOrd="0" destOrd="0" presId="urn:microsoft.com/office/officeart/2005/8/layout/process4"/>
    <dgm:cxn modelId="{C36B2481-741A-455C-8E30-FE9F9B857579}" type="presParOf" srcId="{36D31A7F-250A-46FA-80E2-2F6562485B36}" destId="{79B1FC62-9FA9-4D1F-A4FA-6A3D88EADC56}"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3F924B-C789-46C6-8D3F-D5BA4ECACD76}" type="doc">
      <dgm:prSet loTypeId="urn:microsoft.com/office/officeart/2005/8/layout/hierarchy2" loCatId="hierarchy" qsTypeId="urn:microsoft.com/office/officeart/2005/8/quickstyle/simple1" qsCatId="simple" csTypeId="urn:microsoft.com/office/officeart/2005/8/colors/colorful2" csCatId="colorful" phldr="1"/>
      <dgm:spPr/>
      <dgm:t>
        <a:bodyPr/>
        <a:lstStyle/>
        <a:p>
          <a:endParaRPr lang="en-US"/>
        </a:p>
      </dgm:t>
    </dgm:pt>
    <dgm:pt modelId="{B1614665-1A92-4EDF-B87E-542A56A2038F}">
      <dgm:prSet phldrT="[Tekst]" custT="1"/>
      <dgm:spPr/>
      <dgm:t>
        <a:bodyPr/>
        <a:lstStyle/>
        <a:p>
          <a:r>
            <a:rPr lang="pl-PL" sz="1400" dirty="0" err="1">
              <a:effectLst/>
            </a:rPr>
            <a:t>Defects</a:t>
          </a:r>
          <a:r>
            <a:rPr lang="pl-PL" sz="1400" dirty="0">
              <a:effectLst/>
            </a:rPr>
            <a:t> </a:t>
          </a:r>
          <a:br>
            <a:rPr lang="pl-PL" sz="1400" dirty="0">
              <a:effectLst/>
            </a:rPr>
          </a:br>
          <a:r>
            <a:rPr lang="pl-PL" sz="1400" dirty="0">
              <a:effectLst/>
            </a:rPr>
            <a:t>(</a:t>
          </a:r>
          <a:r>
            <a:rPr lang="pl-PL" sz="1400" dirty="0" err="1">
              <a:effectLst/>
            </a:rPr>
            <a:t>bugs</a:t>
          </a:r>
          <a:r>
            <a:rPr lang="pl-PL" sz="1400" dirty="0">
              <a:effectLst/>
            </a:rPr>
            <a:t>)</a:t>
          </a:r>
          <a:endParaRPr lang="en-US" sz="1400" dirty="0">
            <a:effectLst/>
          </a:endParaRPr>
        </a:p>
      </dgm:t>
    </dgm:pt>
    <dgm:pt modelId="{2B76BE78-AF12-4942-BB8F-E338FD4FB18F}" type="parTrans" cxnId="{174740E1-88E3-40BF-BD46-5B9DD74AFE0D}">
      <dgm:prSet/>
      <dgm:spPr/>
      <dgm:t>
        <a:bodyPr/>
        <a:lstStyle/>
        <a:p>
          <a:endParaRPr lang="en-US"/>
        </a:p>
      </dgm:t>
    </dgm:pt>
    <dgm:pt modelId="{72420D67-E198-4390-8A38-40E683410CC0}" type="sibTrans" cxnId="{174740E1-88E3-40BF-BD46-5B9DD74AFE0D}">
      <dgm:prSet/>
      <dgm:spPr/>
      <dgm:t>
        <a:bodyPr/>
        <a:lstStyle/>
        <a:p>
          <a:endParaRPr lang="en-US"/>
        </a:p>
      </dgm:t>
    </dgm:pt>
    <dgm:pt modelId="{ADF131FE-C60C-43FF-978B-2AF1B0A0D711}">
      <dgm:prSet phldrT="[Tekst]" custT="1"/>
      <dgm:spPr/>
      <dgm:t>
        <a:bodyPr/>
        <a:lstStyle/>
        <a:p>
          <a:r>
            <a:rPr lang="pl-PL" sz="1400" dirty="0" err="1">
              <a:effectLst/>
            </a:rPr>
            <a:t>Questions</a:t>
          </a:r>
          <a:endParaRPr lang="en-US" sz="1400" dirty="0">
            <a:effectLst/>
          </a:endParaRPr>
        </a:p>
      </dgm:t>
    </dgm:pt>
    <dgm:pt modelId="{79C539D3-9436-47A7-B597-470A4E8EB492}" type="parTrans" cxnId="{79BF856D-C5E9-4306-916B-415355A505F1}">
      <dgm:prSet/>
      <dgm:spPr/>
      <dgm:t>
        <a:bodyPr/>
        <a:lstStyle/>
        <a:p>
          <a:endParaRPr lang="en-US"/>
        </a:p>
      </dgm:t>
    </dgm:pt>
    <dgm:pt modelId="{94458A10-2F78-471F-BCD5-39A62AC8106B}" type="sibTrans" cxnId="{79BF856D-C5E9-4306-916B-415355A505F1}">
      <dgm:prSet/>
      <dgm:spPr/>
      <dgm:t>
        <a:bodyPr/>
        <a:lstStyle/>
        <a:p>
          <a:endParaRPr lang="en-US"/>
        </a:p>
      </dgm:t>
    </dgm:pt>
    <dgm:pt modelId="{B48E5937-8209-43AD-83B9-DA689F862D51}">
      <dgm:prSet phldrT="[Tekst]" custT="1"/>
      <dgm:spPr/>
      <dgm:t>
        <a:bodyPr/>
        <a:lstStyle/>
        <a:p>
          <a:r>
            <a:rPr lang="pl-PL" sz="1400" dirty="0" err="1">
              <a:effectLst/>
            </a:rPr>
            <a:t>Change</a:t>
          </a:r>
          <a:r>
            <a:rPr lang="pl-PL" sz="1400" dirty="0">
              <a:effectLst/>
            </a:rPr>
            <a:t> </a:t>
          </a:r>
          <a:br>
            <a:rPr lang="pl-PL" sz="1400" dirty="0">
              <a:effectLst/>
            </a:rPr>
          </a:br>
          <a:r>
            <a:rPr lang="pl-PL" sz="1400" dirty="0" err="1">
              <a:effectLst/>
            </a:rPr>
            <a:t>requests</a:t>
          </a:r>
          <a:endParaRPr lang="en-US" sz="1400" dirty="0">
            <a:effectLst/>
          </a:endParaRPr>
        </a:p>
      </dgm:t>
    </dgm:pt>
    <dgm:pt modelId="{868CB06E-E9EC-4B4A-B207-800FB89C25DD}" type="parTrans" cxnId="{962F2835-46E2-41F5-BAEC-5926F5040B95}">
      <dgm:prSet/>
      <dgm:spPr/>
      <dgm:t>
        <a:bodyPr/>
        <a:lstStyle/>
        <a:p>
          <a:endParaRPr lang="en-US"/>
        </a:p>
      </dgm:t>
    </dgm:pt>
    <dgm:pt modelId="{7AAD0583-B1AD-47FD-ADBF-8E3BD37E4997}" type="sibTrans" cxnId="{962F2835-46E2-41F5-BAEC-5926F5040B95}">
      <dgm:prSet/>
      <dgm:spPr/>
      <dgm:t>
        <a:bodyPr/>
        <a:lstStyle/>
        <a:p>
          <a:endParaRPr lang="en-US"/>
        </a:p>
      </dgm:t>
    </dgm:pt>
    <dgm:pt modelId="{45E7D7CF-D14E-4C59-A935-F4A2E0CD1E31}">
      <dgm:prSet phldrT="[Tekst]" custT="1"/>
      <dgm:spPr/>
      <dgm:t>
        <a:bodyPr/>
        <a:lstStyle/>
        <a:p>
          <a:r>
            <a:rPr lang="pl-PL" sz="1400" dirty="0" err="1">
              <a:effectLst/>
            </a:rPr>
            <a:t>Tasks</a:t>
          </a:r>
          <a:endParaRPr lang="en-US" sz="1400" dirty="0">
            <a:effectLst/>
          </a:endParaRPr>
        </a:p>
      </dgm:t>
    </dgm:pt>
    <dgm:pt modelId="{300D7989-770F-4BAB-B4F2-1D7564D22836}" type="parTrans" cxnId="{4D8D086A-30AC-4A89-BDDB-CD51183D29B9}">
      <dgm:prSet/>
      <dgm:spPr/>
      <dgm:t>
        <a:bodyPr/>
        <a:lstStyle/>
        <a:p>
          <a:endParaRPr lang="en-US"/>
        </a:p>
      </dgm:t>
    </dgm:pt>
    <dgm:pt modelId="{0FF93679-67EB-4308-AE87-F848BEE33BF8}" type="sibTrans" cxnId="{4D8D086A-30AC-4A89-BDDB-CD51183D29B9}">
      <dgm:prSet/>
      <dgm:spPr/>
      <dgm:t>
        <a:bodyPr/>
        <a:lstStyle/>
        <a:p>
          <a:endParaRPr lang="en-US"/>
        </a:p>
      </dgm:t>
    </dgm:pt>
    <dgm:pt modelId="{A850D848-28DF-4F46-AB4A-BEF7B2025ECF}">
      <dgm:prSet phldrT="[Tekst]" custT="1"/>
      <dgm:spPr/>
      <dgm:t>
        <a:bodyPr/>
        <a:lstStyle/>
        <a:p>
          <a:r>
            <a:rPr lang="pl-PL" sz="1400" dirty="0" err="1">
              <a:effectLst/>
            </a:rPr>
            <a:t>Changes</a:t>
          </a:r>
          <a:r>
            <a:rPr lang="pl-PL" sz="1400" dirty="0">
              <a:effectLst/>
            </a:rPr>
            <a:t> in </a:t>
          </a:r>
          <a:r>
            <a:rPr lang="pl-PL" sz="1400" dirty="0" err="1">
              <a:effectLst/>
            </a:rPr>
            <a:t>configuration</a:t>
          </a:r>
          <a:endParaRPr lang="en-US" sz="1400" dirty="0">
            <a:effectLst/>
          </a:endParaRPr>
        </a:p>
      </dgm:t>
    </dgm:pt>
    <dgm:pt modelId="{ACF4061F-E268-4651-A123-435E3B4C6E11}" type="parTrans" cxnId="{1E5B0F1D-080C-4D5A-9F16-62A68084B655}">
      <dgm:prSet/>
      <dgm:spPr/>
      <dgm:t>
        <a:bodyPr/>
        <a:lstStyle/>
        <a:p>
          <a:endParaRPr lang="en-US"/>
        </a:p>
      </dgm:t>
    </dgm:pt>
    <dgm:pt modelId="{6746B851-316B-47FF-B22A-1FEBA2C7EE82}" type="sibTrans" cxnId="{1E5B0F1D-080C-4D5A-9F16-62A68084B655}">
      <dgm:prSet/>
      <dgm:spPr/>
      <dgm:t>
        <a:bodyPr/>
        <a:lstStyle/>
        <a:p>
          <a:endParaRPr lang="en-US"/>
        </a:p>
      </dgm:t>
    </dgm:pt>
    <dgm:pt modelId="{C7B0D6B7-E0C5-4646-882A-6FA8129444AE}">
      <dgm:prSet phldrT="[Tekst]" custT="1"/>
      <dgm:spPr/>
      <dgm:t>
        <a:bodyPr/>
        <a:lstStyle/>
        <a:p>
          <a:r>
            <a:rPr lang="pl-PL" sz="1400" dirty="0" err="1">
              <a:effectLst/>
            </a:rPr>
            <a:t>Enhancements</a:t>
          </a:r>
          <a:endParaRPr lang="en-US" sz="1400" dirty="0">
            <a:effectLst/>
          </a:endParaRPr>
        </a:p>
      </dgm:t>
    </dgm:pt>
    <dgm:pt modelId="{499B67C8-23E2-4C67-AB87-2FF49E05E0DB}" type="parTrans" cxnId="{4E577AA2-5D53-48B5-9F4D-803C9D58803B}">
      <dgm:prSet/>
      <dgm:spPr/>
      <dgm:t>
        <a:bodyPr/>
        <a:lstStyle/>
        <a:p>
          <a:endParaRPr lang="en-US"/>
        </a:p>
      </dgm:t>
    </dgm:pt>
    <dgm:pt modelId="{77F0191F-8F59-4DDC-8BE8-7E408452A643}" type="sibTrans" cxnId="{4E577AA2-5D53-48B5-9F4D-803C9D58803B}">
      <dgm:prSet/>
      <dgm:spPr/>
      <dgm:t>
        <a:bodyPr/>
        <a:lstStyle/>
        <a:p>
          <a:endParaRPr lang="en-US"/>
        </a:p>
      </dgm:t>
    </dgm:pt>
    <dgm:pt modelId="{3A40CCF7-E89D-42DB-8BC0-ED701714D018}" type="pres">
      <dgm:prSet presAssocID="{323F924B-C789-46C6-8D3F-D5BA4ECACD76}" presName="diagram" presStyleCnt="0">
        <dgm:presLayoutVars>
          <dgm:chPref val="1"/>
          <dgm:dir/>
          <dgm:animOne val="branch"/>
          <dgm:animLvl val="lvl"/>
          <dgm:resizeHandles val="exact"/>
        </dgm:presLayoutVars>
      </dgm:prSet>
      <dgm:spPr/>
    </dgm:pt>
    <dgm:pt modelId="{63B290D1-B57E-4EE1-A6E6-413EC11B05FD}" type="pres">
      <dgm:prSet presAssocID="{B1614665-1A92-4EDF-B87E-542A56A2038F}" presName="root1" presStyleCnt="0"/>
      <dgm:spPr/>
    </dgm:pt>
    <dgm:pt modelId="{7BD378D2-D861-45A1-8C4B-771D43B890EA}" type="pres">
      <dgm:prSet presAssocID="{B1614665-1A92-4EDF-B87E-542A56A2038F}" presName="LevelOneTextNode" presStyleLbl="node0" presStyleIdx="0" presStyleCnt="4">
        <dgm:presLayoutVars>
          <dgm:chPref val="3"/>
        </dgm:presLayoutVars>
      </dgm:prSet>
      <dgm:spPr>
        <a:prstGeom prst="rect">
          <a:avLst/>
        </a:prstGeom>
      </dgm:spPr>
    </dgm:pt>
    <dgm:pt modelId="{DA3593CF-3E15-4D09-A7A4-241097D4F70F}" type="pres">
      <dgm:prSet presAssocID="{B1614665-1A92-4EDF-B87E-542A56A2038F}" presName="level2hierChild" presStyleCnt="0"/>
      <dgm:spPr/>
    </dgm:pt>
    <dgm:pt modelId="{79FD4F65-3170-42FB-B471-CA9F04A654C9}" type="pres">
      <dgm:prSet presAssocID="{B48E5937-8209-43AD-83B9-DA689F862D51}" presName="root1" presStyleCnt="0"/>
      <dgm:spPr/>
    </dgm:pt>
    <dgm:pt modelId="{A5CBAB0F-32E8-4C53-9F8D-D04C561BB5AC}" type="pres">
      <dgm:prSet presAssocID="{B48E5937-8209-43AD-83B9-DA689F862D51}" presName="LevelOneTextNode" presStyleLbl="node0" presStyleIdx="1" presStyleCnt="4">
        <dgm:presLayoutVars>
          <dgm:chPref val="3"/>
        </dgm:presLayoutVars>
      </dgm:prSet>
      <dgm:spPr>
        <a:prstGeom prst="rect">
          <a:avLst/>
        </a:prstGeom>
      </dgm:spPr>
    </dgm:pt>
    <dgm:pt modelId="{A6E46D8F-1EF0-41B5-9206-294B1F8E976D}" type="pres">
      <dgm:prSet presAssocID="{B48E5937-8209-43AD-83B9-DA689F862D51}" presName="level2hierChild" presStyleCnt="0"/>
      <dgm:spPr/>
    </dgm:pt>
    <dgm:pt modelId="{FAECF8BB-ED80-411C-83D7-0291D0ABB610}" type="pres">
      <dgm:prSet presAssocID="{499B67C8-23E2-4C67-AB87-2FF49E05E0DB}" presName="conn2-1" presStyleLbl="parChTrans1D2" presStyleIdx="0" presStyleCnt="2"/>
      <dgm:spPr/>
    </dgm:pt>
    <dgm:pt modelId="{CC458D3D-A547-4C1C-81B6-C7AE7BA78270}" type="pres">
      <dgm:prSet presAssocID="{499B67C8-23E2-4C67-AB87-2FF49E05E0DB}" presName="connTx" presStyleLbl="parChTrans1D2" presStyleIdx="0" presStyleCnt="2"/>
      <dgm:spPr/>
    </dgm:pt>
    <dgm:pt modelId="{52073649-2EC4-4DF3-AB18-8386B046A2CF}" type="pres">
      <dgm:prSet presAssocID="{C7B0D6B7-E0C5-4646-882A-6FA8129444AE}" presName="root2" presStyleCnt="0"/>
      <dgm:spPr/>
    </dgm:pt>
    <dgm:pt modelId="{F577FF87-2F9C-4EEB-8CE5-F826AB675BB9}" type="pres">
      <dgm:prSet presAssocID="{C7B0D6B7-E0C5-4646-882A-6FA8129444AE}" presName="LevelTwoTextNode" presStyleLbl="node2" presStyleIdx="0" presStyleCnt="2">
        <dgm:presLayoutVars>
          <dgm:chPref val="3"/>
        </dgm:presLayoutVars>
      </dgm:prSet>
      <dgm:spPr>
        <a:prstGeom prst="rect">
          <a:avLst/>
        </a:prstGeom>
      </dgm:spPr>
    </dgm:pt>
    <dgm:pt modelId="{C6EBB62F-8748-4146-87BA-14DAF3955F67}" type="pres">
      <dgm:prSet presAssocID="{C7B0D6B7-E0C5-4646-882A-6FA8129444AE}" presName="level3hierChild" presStyleCnt="0"/>
      <dgm:spPr/>
    </dgm:pt>
    <dgm:pt modelId="{7B18D28A-15C7-474B-909B-509F2A9B3347}" type="pres">
      <dgm:prSet presAssocID="{ACF4061F-E268-4651-A123-435E3B4C6E11}" presName="conn2-1" presStyleLbl="parChTrans1D2" presStyleIdx="1" presStyleCnt="2"/>
      <dgm:spPr/>
    </dgm:pt>
    <dgm:pt modelId="{1ACAD07E-7CF5-497C-82CC-A31BD205CB4C}" type="pres">
      <dgm:prSet presAssocID="{ACF4061F-E268-4651-A123-435E3B4C6E11}" presName="connTx" presStyleLbl="parChTrans1D2" presStyleIdx="1" presStyleCnt="2"/>
      <dgm:spPr/>
    </dgm:pt>
    <dgm:pt modelId="{F9040B64-ACBC-43CD-8708-16D1A4BE5766}" type="pres">
      <dgm:prSet presAssocID="{A850D848-28DF-4F46-AB4A-BEF7B2025ECF}" presName="root2" presStyleCnt="0"/>
      <dgm:spPr/>
    </dgm:pt>
    <dgm:pt modelId="{6EBC33F8-E4A7-4664-8669-4DA55E02CC3B}" type="pres">
      <dgm:prSet presAssocID="{A850D848-28DF-4F46-AB4A-BEF7B2025ECF}" presName="LevelTwoTextNode" presStyleLbl="node2" presStyleIdx="1" presStyleCnt="2">
        <dgm:presLayoutVars>
          <dgm:chPref val="3"/>
        </dgm:presLayoutVars>
      </dgm:prSet>
      <dgm:spPr>
        <a:prstGeom prst="rect">
          <a:avLst/>
        </a:prstGeom>
      </dgm:spPr>
    </dgm:pt>
    <dgm:pt modelId="{C0AB9FF2-F826-4397-989D-040421ADE10F}" type="pres">
      <dgm:prSet presAssocID="{A850D848-28DF-4F46-AB4A-BEF7B2025ECF}" presName="level3hierChild" presStyleCnt="0"/>
      <dgm:spPr/>
    </dgm:pt>
    <dgm:pt modelId="{51DAD1B7-08D1-4973-9369-805A5619844F}" type="pres">
      <dgm:prSet presAssocID="{45E7D7CF-D14E-4C59-A935-F4A2E0CD1E31}" presName="root1" presStyleCnt="0"/>
      <dgm:spPr/>
    </dgm:pt>
    <dgm:pt modelId="{A98C8B00-283B-4597-9C39-F91A1DBF4966}" type="pres">
      <dgm:prSet presAssocID="{45E7D7CF-D14E-4C59-A935-F4A2E0CD1E31}" presName="LevelOneTextNode" presStyleLbl="node0" presStyleIdx="2" presStyleCnt="4">
        <dgm:presLayoutVars>
          <dgm:chPref val="3"/>
        </dgm:presLayoutVars>
      </dgm:prSet>
      <dgm:spPr>
        <a:prstGeom prst="rect">
          <a:avLst/>
        </a:prstGeom>
      </dgm:spPr>
    </dgm:pt>
    <dgm:pt modelId="{5C60D1D5-008A-4098-B3B2-A3EBB9FB1104}" type="pres">
      <dgm:prSet presAssocID="{45E7D7CF-D14E-4C59-A935-F4A2E0CD1E31}" presName="level2hierChild" presStyleCnt="0"/>
      <dgm:spPr/>
    </dgm:pt>
    <dgm:pt modelId="{4D73778C-9F95-4C8C-A703-6F6EE5EAAC7F}" type="pres">
      <dgm:prSet presAssocID="{ADF131FE-C60C-43FF-978B-2AF1B0A0D711}" presName="root1" presStyleCnt="0"/>
      <dgm:spPr/>
    </dgm:pt>
    <dgm:pt modelId="{2E97BA20-DAF8-4F3C-ACBC-B4EF9F92ECCC}" type="pres">
      <dgm:prSet presAssocID="{ADF131FE-C60C-43FF-978B-2AF1B0A0D711}" presName="LevelOneTextNode" presStyleLbl="node0" presStyleIdx="3" presStyleCnt="4">
        <dgm:presLayoutVars>
          <dgm:chPref val="3"/>
        </dgm:presLayoutVars>
      </dgm:prSet>
      <dgm:spPr>
        <a:prstGeom prst="rect">
          <a:avLst/>
        </a:prstGeom>
      </dgm:spPr>
    </dgm:pt>
    <dgm:pt modelId="{F9BDFD0C-9F24-4037-9AA6-AC98B66F6A1C}" type="pres">
      <dgm:prSet presAssocID="{ADF131FE-C60C-43FF-978B-2AF1B0A0D711}" presName="level2hierChild" presStyleCnt="0"/>
      <dgm:spPr/>
    </dgm:pt>
  </dgm:ptLst>
  <dgm:cxnLst>
    <dgm:cxn modelId="{9665FD15-18A1-4BC7-975E-5038C888D267}" type="presOf" srcId="{A850D848-28DF-4F46-AB4A-BEF7B2025ECF}" destId="{6EBC33F8-E4A7-4664-8669-4DA55E02CC3B}" srcOrd="0" destOrd="0" presId="urn:microsoft.com/office/officeart/2005/8/layout/hierarchy2"/>
    <dgm:cxn modelId="{1E5B0F1D-080C-4D5A-9F16-62A68084B655}" srcId="{B48E5937-8209-43AD-83B9-DA689F862D51}" destId="{A850D848-28DF-4F46-AB4A-BEF7B2025ECF}" srcOrd="1" destOrd="0" parTransId="{ACF4061F-E268-4651-A123-435E3B4C6E11}" sibTransId="{6746B851-316B-47FF-B22A-1FEBA2C7EE82}"/>
    <dgm:cxn modelId="{20B15E21-8055-4302-B8CE-70582854AA56}" type="presOf" srcId="{ACF4061F-E268-4651-A123-435E3B4C6E11}" destId="{1ACAD07E-7CF5-497C-82CC-A31BD205CB4C}" srcOrd="1" destOrd="0" presId="urn:microsoft.com/office/officeart/2005/8/layout/hierarchy2"/>
    <dgm:cxn modelId="{4210B32C-D599-48B4-AFBE-3B138F10A8EC}" type="presOf" srcId="{B1614665-1A92-4EDF-B87E-542A56A2038F}" destId="{7BD378D2-D861-45A1-8C4B-771D43B890EA}" srcOrd="0" destOrd="0" presId="urn:microsoft.com/office/officeart/2005/8/layout/hierarchy2"/>
    <dgm:cxn modelId="{962F2835-46E2-41F5-BAEC-5926F5040B95}" srcId="{323F924B-C789-46C6-8D3F-D5BA4ECACD76}" destId="{B48E5937-8209-43AD-83B9-DA689F862D51}" srcOrd="1" destOrd="0" parTransId="{868CB06E-E9EC-4B4A-B207-800FB89C25DD}" sibTransId="{7AAD0583-B1AD-47FD-ADBF-8E3BD37E4997}"/>
    <dgm:cxn modelId="{4D8D086A-30AC-4A89-BDDB-CD51183D29B9}" srcId="{323F924B-C789-46C6-8D3F-D5BA4ECACD76}" destId="{45E7D7CF-D14E-4C59-A935-F4A2E0CD1E31}" srcOrd="2" destOrd="0" parTransId="{300D7989-770F-4BAB-B4F2-1D7564D22836}" sibTransId="{0FF93679-67EB-4308-AE87-F848BEE33BF8}"/>
    <dgm:cxn modelId="{79BF856D-C5E9-4306-916B-415355A505F1}" srcId="{323F924B-C789-46C6-8D3F-D5BA4ECACD76}" destId="{ADF131FE-C60C-43FF-978B-2AF1B0A0D711}" srcOrd="3" destOrd="0" parTransId="{79C539D3-9436-47A7-B597-470A4E8EB492}" sibTransId="{94458A10-2F78-471F-BCD5-39A62AC8106B}"/>
    <dgm:cxn modelId="{6107BC7D-BD79-4719-A6B1-D26E535AB425}" type="presOf" srcId="{C7B0D6B7-E0C5-4646-882A-6FA8129444AE}" destId="{F577FF87-2F9C-4EEB-8CE5-F826AB675BB9}" srcOrd="0" destOrd="0" presId="urn:microsoft.com/office/officeart/2005/8/layout/hierarchy2"/>
    <dgm:cxn modelId="{25B0847F-D886-41F4-B01E-24DB459D09B2}" type="presOf" srcId="{499B67C8-23E2-4C67-AB87-2FF49E05E0DB}" destId="{FAECF8BB-ED80-411C-83D7-0291D0ABB610}" srcOrd="0" destOrd="0" presId="urn:microsoft.com/office/officeart/2005/8/layout/hierarchy2"/>
    <dgm:cxn modelId="{C3DA0782-C5B5-4AA6-863E-ABEE5B1EB4CF}" type="presOf" srcId="{B48E5937-8209-43AD-83B9-DA689F862D51}" destId="{A5CBAB0F-32E8-4C53-9F8D-D04C561BB5AC}" srcOrd="0" destOrd="0" presId="urn:microsoft.com/office/officeart/2005/8/layout/hierarchy2"/>
    <dgm:cxn modelId="{96C34F98-5A04-4C1A-A461-F873D54493AB}" type="presOf" srcId="{ADF131FE-C60C-43FF-978B-2AF1B0A0D711}" destId="{2E97BA20-DAF8-4F3C-ACBC-B4EF9F92ECCC}" srcOrd="0" destOrd="0" presId="urn:microsoft.com/office/officeart/2005/8/layout/hierarchy2"/>
    <dgm:cxn modelId="{81AA56A0-865D-4D84-BB01-F50022017655}" type="presOf" srcId="{323F924B-C789-46C6-8D3F-D5BA4ECACD76}" destId="{3A40CCF7-E89D-42DB-8BC0-ED701714D018}" srcOrd="0" destOrd="0" presId="urn:microsoft.com/office/officeart/2005/8/layout/hierarchy2"/>
    <dgm:cxn modelId="{BAAD86A0-34E8-44A6-B97B-8E77EBFBCB7C}" type="presOf" srcId="{499B67C8-23E2-4C67-AB87-2FF49E05E0DB}" destId="{CC458D3D-A547-4C1C-81B6-C7AE7BA78270}" srcOrd="1" destOrd="0" presId="urn:microsoft.com/office/officeart/2005/8/layout/hierarchy2"/>
    <dgm:cxn modelId="{4E577AA2-5D53-48B5-9F4D-803C9D58803B}" srcId="{B48E5937-8209-43AD-83B9-DA689F862D51}" destId="{C7B0D6B7-E0C5-4646-882A-6FA8129444AE}" srcOrd="0" destOrd="0" parTransId="{499B67C8-23E2-4C67-AB87-2FF49E05E0DB}" sibTransId="{77F0191F-8F59-4DDC-8BE8-7E408452A643}"/>
    <dgm:cxn modelId="{3CEFAEAE-FE70-4CD3-BBCA-386AB86500EB}" type="presOf" srcId="{45E7D7CF-D14E-4C59-A935-F4A2E0CD1E31}" destId="{A98C8B00-283B-4597-9C39-F91A1DBF4966}" srcOrd="0" destOrd="0" presId="urn:microsoft.com/office/officeart/2005/8/layout/hierarchy2"/>
    <dgm:cxn modelId="{883872D2-7786-4752-A110-9B966D759AE5}" type="presOf" srcId="{ACF4061F-E268-4651-A123-435E3B4C6E11}" destId="{7B18D28A-15C7-474B-909B-509F2A9B3347}" srcOrd="0" destOrd="0" presId="urn:microsoft.com/office/officeart/2005/8/layout/hierarchy2"/>
    <dgm:cxn modelId="{174740E1-88E3-40BF-BD46-5B9DD74AFE0D}" srcId="{323F924B-C789-46C6-8D3F-D5BA4ECACD76}" destId="{B1614665-1A92-4EDF-B87E-542A56A2038F}" srcOrd="0" destOrd="0" parTransId="{2B76BE78-AF12-4942-BB8F-E338FD4FB18F}" sibTransId="{72420D67-E198-4390-8A38-40E683410CC0}"/>
    <dgm:cxn modelId="{00EFD75B-D91B-42CB-B37F-9921EA0D0735}" type="presParOf" srcId="{3A40CCF7-E89D-42DB-8BC0-ED701714D018}" destId="{63B290D1-B57E-4EE1-A6E6-413EC11B05FD}" srcOrd="0" destOrd="0" presId="urn:microsoft.com/office/officeart/2005/8/layout/hierarchy2"/>
    <dgm:cxn modelId="{70506E2A-8546-46B6-8258-3F5775128A9F}" type="presParOf" srcId="{63B290D1-B57E-4EE1-A6E6-413EC11B05FD}" destId="{7BD378D2-D861-45A1-8C4B-771D43B890EA}" srcOrd="0" destOrd="0" presId="urn:microsoft.com/office/officeart/2005/8/layout/hierarchy2"/>
    <dgm:cxn modelId="{1A3F9C4C-D34D-48AA-AC1A-FE6DDD9B96B9}" type="presParOf" srcId="{63B290D1-B57E-4EE1-A6E6-413EC11B05FD}" destId="{DA3593CF-3E15-4D09-A7A4-241097D4F70F}" srcOrd="1" destOrd="0" presId="urn:microsoft.com/office/officeart/2005/8/layout/hierarchy2"/>
    <dgm:cxn modelId="{0256F97E-654B-47C1-A6D9-D5D58FD3D562}" type="presParOf" srcId="{3A40CCF7-E89D-42DB-8BC0-ED701714D018}" destId="{79FD4F65-3170-42FB-B471-CA9F04A654C9}" srcOrd="1" destOrd="0" presId="urn:microsoft.com/office/officeart/2005/8/layout/hierarchy2"/>
    <dgm:cxn modelId="{30DE3A45-BED1-4166-90C0-6FD4BA76DC1F}" type="presParOf" srcId="{79FD4F65-3170-42FB-B471-CA9F04A654C9}" destId="{A5CBAB0F-32E8-4C53-9F8D-D04C561BB5AC}" srcOrd="0" destOrd="0" presId="urn:microsoft.com/office/officeart/2005/8/layout/hierarchy2"/>
    <dgm:cxn modelId="{17379B7D-E2D5-4888-89CD-80453AF4A26C}" type="presParOf" srcId="{79FD4F65-3170-42FB-B471-CA9F04A654C9}" destId="{A6E46D8F-1EF0-41B5-9206-294B1F8E976D}" srcOrd="1" destOrd="0" presId="urn:microsoft.com/office/officeart/2005/8/layout/hierarchy2"/>
    <dgm:cxn modelId="{7B9DDB54-E25B-4B17-B276-7FBCA12692BD}" type="presParOf" srcId="{A6E46D8F-1EF0-41B5-9206-294B1F8E976D}" destId="{FAECF8BB-ED80-411C-83D7-0291D0ABB610}" srcOrd="0" destOrd="0" presId="urn:microsoft.com/office/officeart/2005/8/layout/hierarchy2"/>
    <dgm:cxn modelId="{2FE5F527-52A4-472B-82F8-184757E7F647}" type="presParOf" srcId="{FAECF8BB-ED80-411C-83D7-0291D0ABB610}" destId="{CC458D3D-A547-4C1C-81B6-C7AE7BA78270}" srcOrd="0" destOrd="0" presId="urn:microsoft.com/office/officeart/2005/8/layout/hierarchy2"/>
    <dgm:cxn modelId="{B0406680-5DB5-44FF-AAEB-1E674C15A00B}" type="presParOf" srcId="{A6E46D8F-1EF0-41B5-9206-294B1F8E976D}" destId="{52073649-2EC4-4DF3-AB18-8386B046A2CF}" srcOrd="1" destOrd="0" presId="urn:microsoft.com/office/officeart/2005/8/layout/hierarchy2"/>
    <dgm:cxn modelId="{7DD5E45B-B5CF-4D0B-92A8-98B7315276E4}" type="presParOf" srcId="{52073649-2EC4-4DF3-AB18-8386B046A2CF}" destId="{F577FF87-2F9C-4EEB-8CE5-F826AB675BB9}" srcOrd="0" destOrd="0" presId="urn:microsoft.com/office/officeart/2005/8/layout/hierarchy2"/>
    <dgm:cxn modelId="{1E23F3DE-4277-4C72-B24F-3692F88C395B}" type="presParOf" srcId="{52073649-2EC4-4DF3-AB18-8386B046A2CF}" destId="{C6EBB62F-8748-4146-87BA-14DAF3955F67}" srcOrd="1" destOrd="0" presId="urn:microsoft.com/office/officeart/2005/8/layout/hierarchy2"/>
    <dgm:cxn modelId="{2556CF4C-A1E5-4B42-83C1-417A2B31400E}" type="presParOf" srcId="{A6E46D8F-1EF0-41B5-9206-294B1F8E976D}" destId="{7B18D28A-15C7-474B-909B-509F2A9B3347}" srcOrd="2" destOrd="0" presId="urn:microsoft.com/office/officeart/2005/8/layout/hierarchy2"/>
    <dgm:cxn modelId="{E22FFB89-E7C9-42D4-B90E-D927C272CF67}" type="presParOf" srcId="{7B18D28A-15C7-474B-909B-509F2A9B3347}" destId="{1ACAD07E-7CF5-497C-82CC-A31BD205CB4C}" srcOrd="0" destOrd="0" presId="urn:microsoft.com/office/officeart/2005/8/layout/hierarchy2"/>
    <dgm:cxn modelId="{FFBE2B89-A5AE-4224-89C1-8340576EE192}" type="presParOf" srcId="{A6E46D8F-1EF0-41B5-9206-294B1F8E976D}" destId="{F9040B64-ACBC-43CD-8708-16D1A4BE5766}" srcOrd="3" destOrd="0" presId="urn:microsoft.com/office/officeart/2005/8/layout/hierarchy2"/>
    <dgm:cxn modelId="{CC4CC33F-5AA8-4C15-B98D-F3AADA8D09C8}" type="presParOf" srcId="{F9040B64-ACBC-43CD-8708-16D1A4BE5766}" destId="{6EBC33F8-E4A7-4664-8669-4DA55E02CC3B}" srcOrd="0" destOrd="0" presId="urn:microsoft.com/office/officeart/2005/8/layout/hierarchy2"/>
    <dgm:cxn modelId="{C254A578-5315-4A56-A833-22ECAA884D2F}" type="presParOf" srcId="{F9040B64-ACBC-43CD-8708-16D1A4BE5766}" destId="{C0AB9FF2-F826-4397-989D-040421ADE10F}" srcOrd="1" destOrd="0" presId="urn:microsoft.com/office/officeart/2005/8/layout/hierarchy2"/>
    <dgm:cxn modelId="{041BB9E0-62A9-4819-AA59-85849AD7393A}" type="presParOf" srcId="{3A40CCF7-E89D-42DB-8BC0-ED701714D018}" destId="{51DAD1B7-08D1-4973-9369-805A5619844F}" srcOrd="2" destOrd="0" presId="urn:microsoft.com/office/officeart/2005/8/layout/hierarchy2"/>
    <dgm:cxn modelId="{81B4AB7C-E17B-4DDA-A426-0CCF9338A371}" type="presParOf" srcId="{51DAD1B7-08D1-4973-9369-805A5619844F}" destId="{A98C8B00-283B-4597-9C39-F91A1DBF4966}" srcOrd="0" destOrd="0" presId="urn:microsoft.com/office/officeart/2005/8/layout/hierarchy2"/>
    <dgm:cxn modelId="{05DA0E89-C6D5-4B8A-B032-D7FB1FD7D7E2}" type="presParOf" srcId="{51DAD1B7-08D1-4973-9369-805A5619844F}" destId="{5C60D1D5-008A-4098-B3B2-A3EBB9FB1104}" srcOrd="1" destOrd="0" presId="urn:microsoft.com/office/officeart/2005/8/layout/hierarchy2"/>
    <dgm:cxn modelId="{FD1242EE-CFF1-4640-8A11-04677CC603D1}" type="presParOf" srcId="{3A40CCF7-E89D-42DB-8BC0-ED701714D018}" destId="{4D73778C-9F95-4C8C-A703-6F6EE5EAAC7F}" srcOrd="3" destOrd="0" presId="urn:microsoft.com/office/officeart/2005/8/layout/hierarchy2"/>
    <dgm:cxn modelId="{42F08535-E167-4DA3-AF46-A5CEFE49E4FF}" type="presParOf" srcId="{4D73778C-9F95-4C8C-A703-6F6EE5EAAC7F}" destId="{2E97BA20-DAF8-4F3C-ACBC-B4EF9F92ECCC}" srcOrd="0" destOrd="0" presId="urn:microsoft.com/office/officeart/2005/8/layout/hierarchy2"/>
    <dgm:cxn modelId="{279342D1-E428-41A3-9D43-F8BC29745606}" type="presParOf" srcId="{4D73778C-9F95-4C8C-A703-6F6EE5EAAC7F}" destId="{F9BDFD0C-9F24-4037-9AA6-AC98B66F6A1C}"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0329-0A66-431F-ADE0-B0B3B49DDBB9}">
      <dsp:nvSpPr>
        <dsp:cNvPr id="0" name=""/>
        <dsp:cNvSpPr/>
      </dsp:nvSpPr>
      <dsp:spPr>
        <a:xfrm>
          <a:off x="859" y="281929"/>
          <a:ext cx="1847496" cy="1404822"/>
        </a:xfrm>
        <a:prstGeom prst="rect">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ADMINISTRATION</a:t>
          </a:r>
          <a:endParaRPr lang="en-US" sz="1300" b="0" kern="1200" dirty="0">
            <a:effectLst/>
          </a:endParaRPr>
        </a:p>
      </dsp:txBody>
      <dsp:txXfrm>
        <a:off x="859" y="281929"/>
        <a:ext cx="1847496" cy="1404822"/>
      </dsp:txXfrm>
    </dsp:sp>
    <dsp:sp modelId="{6744190E-A03C-4363-9C6E-A5A5BDB9D9A4}">
      <dsp:nvSpPr>
        <dsp:cNvPr id="0" name=""/>
        <dsp:cNvSpPr/>
      </dsp:nvSpPr>
      <dsp:spPr>
        <a:xfrm>
          <a:off x="1972714" y="281929"/>
          <a:ext cx="1847496" cy="1404822"/>
        </a:xfrm>
        <a:prstGeom prst="rect">
          <a:avLst/>
        </a:prstGeom>
        <a:solidFill>
          <a:schemeClr val="accent5">
            <a:hueOff val="-368529"/>
            <a:satOff val="0"/>
            <a:lumOff val="-28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CONTACT </a:t>
          </a:r>
          <a:br>
            <a:rPr lang="pl-PL" sz="1300" b="0" kern="1200" dirty="0">
              <a:effectLst/>
            </a:rPr>
          </a:br>
          <a:r>
            <a:rPr lang="pl-PL" sz="1300" b="0" kern="1200" dirty="0">
              <a:effectLst/>
            </a:rPr>
            <a:t>CENTER</a:t>
          </a:r>
          <a:endParaRPr lang="en-US" sz="1300" b="0" kern="1200" dirty="0">
            <a:effectLst/>
          </a:endParaRPr>
        </a:p>
      </dsp:txBody>
      <dsp:txXfrm>
        <a:off x="1972714" y="281929"/>
        <a:ext cx="1847496" cy="1404822"/>
      </dsp:txXfrm>
    </dsp:sp>
    <dsp:sp modelId="{60579473-EC53-4CAC-A88B-F1B78DA6861B}">
      <dsp:nvSpPr>
        <dsp:cNvPr id="0" name=""/>
        <dsp:cNvSpPr/>
      </dsp:nvSpPr>
      <dsp:spPr>
        <a:xfrm>
          <a:off x="3944568" y="281929"/>
          <a:ext cx="1847496" cy="1404822"/>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MEMBER </a:t>
          </a:r>
          <a:br>
            <a:rPr lang="pl-PL" sz="1300" b="0" kern="1200" dirty="0">
              <a:effectLst/>
            </a:rPr>
          </a:br>
          <a:r>
            <a:rPr lang="pl-PL" sz="1300" b="0" kern="1200" dirty="0">
              <a:effectLst/>
            </a:rPr>
            <a:t>PORTAL</a:t>
          </a:r>
          <a:endParaRPr lang="en-US" sz="1300" b="0" kern="1200" dirty="0">
            <a:effectLst/>
          </a:endParaRPr>
        </a:p>
      </dsp:txBody>
      <dsp:txXfrm>
        <a:off x="3944568" y="281929"/>
        <a:ext cx="1847496" cy="1404822"/>
      </dsp:txXfrm>
    </dsp:sp>
    <dsp:sp modelId="{7D4BF8AE-E14A-4494-9CE4-16F422F41AE2}">
      <dsp:nvSpPr>
        <dsp:cNvPr id="0" name=""/>
        <dsp:cNvSpPr/>
      </dsp:nvSpPr>
      <dsp:spPr>
        <a:xfrm>
          <a:off x="5916423" y="281929"/>
          <a:ext cx="1847496" cy="1404822"/>
        </a:xfrm>
        <a:prstGeom prst="rect">
          <a:avLst/>
        </a:prstGeom>
        <a:solidFill>
          <a:schemeClr val="accent5">
            <a:hueOff val="-1105586"/>
            <a:satOff val="0"/>
            <a:lumOff val="-84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MOBILE </a:t>
          </a:r>
          <a:br>
            <a:rPr lang="pl-PL" sz="1300" b="0" kern="1200" dirty="0">
              <a:effectLst/>
            </a:rPr>
          </a:br>
          <a:r>
            <a:rPr lang="pl-PL" sz="1300" b="0" kern="1200" dirty="0">
              <a:effectLst/>
            </a:rPr>
            <a:t>APPLICATION</a:t>
          </a:r>
          <a:endParaRPr lang="en-US" sz="1300" b="0" kern="1200" dirty="0">
            <a:effectLst/>
          </a:endParaRPr>
        </a:p>
      </dsp:txBody>
      <dsp:txXfrm>
        <a:off x="5916423" y="281929"/>
        <a:ext cx="1847496" cy="1404822"/>
      </dsp:txXfrm>
    </dsp:sp>
    <dsp:sp modelId="{F7DD14BB-C119-47EB-9E92-5A72A78C77E4}">
      <dsp:nvSpPr>
        <dsp:cNvPr id="0" name=""/>
        <dsp:cNvSpPr/>
      </dsp:nvSpPr>
      <dsp:spPr>
        <a:xfrm>
          <a:off x="859" y="1811109"/>
          <a:ext cx="1847496" cy="1404822"/>
        </a:xfrm>
        <a:prstGeom prst="rect">
          <a:avLst/>
        </a:prstGeom>
        <a:solidFill>
          <a:schemeClr val="accent5">
            <a:hueOff val="-1474115"/>
            <a:satOff val="0"/>
            <a:lumOff val="-1121"/>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TO PARTNER</a:t>
          </a:r>
          <a:endParaRPr lang="en-US" sz="1300" b="0" kern="1200" dirty="0">
            <a:effectLst/>
          </a:endParaRPr>
        </a:p>
      </dsp:txBody>
      <dsp:txXfrm>
        <a:off x="859" y="1811109"/>
        <a:ext cx="1847496" cy="1404822"/>
      </dsp:txXfrm>
    </dsp:sp>
    <dsp:sp modelId="{FF50B2C7-3EC5-4B47-ACEA-AB1E1F2DFDF0}">
      <dsp:nvSpPr>
        <dsp:cNvPr id="0" name=""/>
        <dsp:cNvSpPr/>
      </dsp:nvSpPr>
      <dsp:spPr>
        <a:xfrm>
          <a:off x="1972714" y="1811109"/>
          <a:ext cx="1847496" cy="1404822"/>
        </a:xfrm>
        <a:prstGeom prst="rect">
          <a:avLst/>
        </a:prstGeom>
        <a:solidFill>
          <a:schemeClr val="accent5">
            <a:hueOff val="-1842644"/>
            <a:satOff val="0"/>
            <a:lumOff val="-1401"/>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DATA </a:t>
          </a:r>
          <a:br>
            <a:rPr lang="pl-PL" sz="1300" b="0" kern="1200" dirty="0">
              <a:effectLst/>
            </a:rPr>
          </a:br>
          <a:r>
            <a:rPr lang="pl-PL" sz="1300" b="0" kern="1200" dirty="0">
              <a:effectLst/>
            </a:rPr>
            <a:t>HUB</a:t>
          </a:r>
          <a:endParaRPr lang="en-US" sz="1300" b="0" kern="1200" dirty="0">
            <a:effectLst/>
          </a:endParaRPr>
        </a:p>
      </dsp:txBody>
      <dsp:txXfrm>
        <a:off x="1972714" y="1811109"/>
        <a:ext cx="1847496" cy="1404822"/>
      </dsp:txXfrm>
    </dsp:sp>
    <dsp:sp modelId="{F9B460D5-414C-42F5-A75E-BC54DFEE66E4}">
      <dsp:nvSpPr>
        <dsp:cNvPr id="0" name=""/>
        <dsp:cNvSpPr/>
      </dsp:nvSpPr>
      <dsp:spPr>
        <a:xfrm>
          <a:off x="3944568" y="1811109"/>
          <a:ext cx="1847496" cy="1404822"/>
        </a:xfrm>
        <a:prstGeom prst="rect">
          <a:avLst/>
        </a:prstGeom>
        <a:solidFill>
          <a:schemeClr val="accent6"/>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LOGISTIC </a:t>
          </a:r>
          <a:br>
            <a:rPr lang="pl-PL" sz="1300" b="0" kern="1200" dirty="0">
              <a:effectLst/>
            </a:rPr>
          </a:br>
          <a:r>
            <a:rPr lang="pl-PL" sz="1300" b="0" kern="1200" dirty="0">
              <a:effectLst/>
            </a:rPr>
            <a:t>MODULE</a:t>
          </a:r>
          <a:endParaRPr lang="en-US" sz="1300" b="0" kern="1200" dirty="0">
            <a:effectLst/>
          </a:endParaRPr>
        </a:p>
      </dsp:txBody>
      <dsp:txXfrm>
        <a:off x="3944568" y="1811109"/>
        <a:ext cx="1847496" cy="1404822"/>
      </dsp:txXfrm>
    </dsp:sp>
    <dsp:sp modelId="{D672702F-C76D-4E59-B6F2-6EA60294C4AB}">
      <dsp:nvSpPr>
        <dsp:cNvPr id="0" name=""/>
        <dsp:cNvSpPr/>
      </dsp:nvSpPr>
      <dsp:spPr>
        <a:xfrm>
          <a:off x="5916423" y="1811109"/>
          <a:ext cx="1847496" cy="1404822"/>
        </a:xfrm>
        <a:prstGeom prst="rect">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IN-STORE APPLICATION</a:t>
          </a:r>
          <a:endParaRPr lang="en-US" sz="1300" b="0" kern="1200" dirty="0">
            <a:effectLst/>
          </a:endParaRPr>
        </a:p>
      </dsp:txBody>
      <dsp:txXfrm>
        <a:off x="5916423" y="1811109"/>
        <a:ext cx="1847496" cy="1404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0329-0A66-431F-ADE0-B0B3B49DDBB9}">
      <dsp:nvSpPr>
        <dsp:cNvPr id="0" name=""/>
        <dsp:cNvSpPr/>
      </dsp:nvSpPr>
      <dsp:spPr>
        <a:xfrm>
          <a:off x="859" y="281929"/>
          <a:ext cx="1847496" cy="1404822"/>
        </a:xfrm>
        <a:prstGeom prst="rect">
          <a:avLst/>
        </a:prstGeom>
        <a:solidFill>
          <a:schemeClr val="tx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ADMINISTRATION</a:t>
          </a:r>
          <a:endParaRPr lang="en-US" sz="1300" b="0" kern="1200" dirty="0">
            <a:effectLst/>
          </a:endParaRPr>
        </a:p>
      </dsp:txBody>
      <dsp:txXfrm>
        <a:off x="859" y="281929"/>
        <a:ext cx="1847496" cy="1404822"/>
      </dsp:txXfrm>
    </dsp:sp>
    <dsp:sp modelId="{6744190E-A03C-4363-9C6E-A5A5BDB9D9A4}">
      <dsp:nvSpPr>
        <dsp:cNvPr id="0" name=""/>
        <dsp:cNvSpPr/>
      </dsp:nvSpPr>
      <dsp:spPr>
        <a:xfrm>
          <a:off x="1972714" y="28192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CONTACT </a:t>
          </a:r>
          <a:br>
            <a:rPr lang="pl-PL" sz="1300" b="0" kern="1200" dirty="0">
              <a:effectLst/>
            </a:rPr>
          </a:br>
          <a:r>
            <a:rPr lang="pl-PL" sz="1300" b="0" kern="1200" dirty="0">
              <a:effectLst/>
            </a:rPr>
            <a:t>CENTER</a:t>
          </a:r>
          <a:endParaRPr lang="en-US" sz="1300" b="0" kern="1200" dirty="0">
            <a:effectLst/>
          </a:endParaRPr>
        </a:p>
      </dsp:txBody>
      <dsp:txXfrm>
        <a:off x="1972714" y="281929"/>
        <a:ext cx="1847496" cy="1404822"/>
      </dsp:txXfrm>
    </dsp:sp>
    <dsp:sp modelId="{60579473-EC53-4CAC-A88B-F1B78DA6861B}">
      <dsp:nvSpPr>
        <dsp:cNvPr id="0" name=""/>
        <dsp:cNvSpPr/>
      </dsp:nvSpPr>
      <dsp:spPr>
        <a:xfrm>
          <a:off x="3944568" y="28192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MEMBER </a:t>
          </a:r>
          <a:br>
            <a:rPr lang="pl-PL" sz="1300" b="0" kern="1200" dirty="0">
              <a:effectLst/>
            </a:rPr>
          </a:br>
          <a:r>
            <a:rPr lang="pl-PL" sz="1300" b="0" kern="1200" dirty="0">
              <a:effectLst/>
            </a:rPr>
            <a:t>PORTAL</a:t>
          </a:r>
          <a:endParaRPr lang="en-US" sz="1300" b="0" kern="1200" dirty="0">
            <a:effectLst/>
          </a:endParaRPr>
        </a:p>
      </dsp:txBody>
      <dsp:txXfrm>
        <a:off x="3944568" y="281929"/>
        <a:ext cx="1847496" cy="1404822"/>
      </dsp:txXfrm>
    </dsp:sp>
    <dsp:sp modelId="{7D4BF8AE-E14A-4494-9CE4-16F422F41AE2}">
      <dsp:nvSpPr>
        <dsp:cNvPr id="0" name=""/>
        <dsp:cNvSpPr/>
      </dsp:nvSpPr>
      <dsp:spPr>
        <a:xfrm>
          <a:off x="5916423" y="28192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MOBILE </a:t>
          </a:r>
          <a:br>
            <a:rPr lang="pl-PL" sz="1300" b="0" kern="1200" dirty="0">
              <a:effectLst/>
            </a:rPr>
          </a:br>
          <a:r>
            <a:rPr lang="pl-PL" sz="1300" b="0" kern="1200" dirty="0">
              <a:effectLst/>
            </a:rPr>
            <a:t>APPLICATION</a:t>
          </a:r>
          <a:endParaRPr lang="en-US" sz="1300" b="0" kern="1200" dirty="0">
            <a:effectLst/>
          </a:endParaRPr>
        </a:p>
      </dsp:txBody>
      <dsp:txXfrm>
        <a:off x="5916423" y="281929"/>
        <a:ext cx="1847496" cy="1404822"/>
      </dsp:txXfrm>
    </dsp:sp>
    <dsp:sp modelId="{F7DD14BB-C119-47EB-9E92-5A72A78C77E4}">
      <dsp:nvSpPr>
        <dsp:cNvPr id="0" name=""/>
        <dsp:cNvSpPr/>
      </dsp:nvSpPr>
      <dsp:spPr>
        <a:xfrm>
          <a:off x="859" y="181110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TO PARTNER</a:t>
          </a:r>
          <a:endParaRPr lang="en-US" sz="1300" b="0" kern="1200" dirty="0">
            <a:effectLst/>
          </a:endParaRPr>
        </a:p>
      </dsp:txBody>
      <dsp:txXfrm>
        <a:off x="859" y="1811109"/>
        <a:ext cx="1847496" cy="1404822"/>
      </dsp:txXfrm>
    </dsp:sp>
    <dsp:sp modelId="{FF50B2C7-3EC5-4B47-ACEA-AB1E1F2DFDF0}">
      <dsp:nvSpPr>
        <dsp:cNvPr id="0" name=""/>
        <dsp:cNvSpPr/>
      </dsp:nvSpPr>
      <dsp:spPr>
        <a:xfrm>
          <a:off x="1972714" y="181110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DATA </a:t>
          </a:r>
          <a:br>
            <a:rPr lang="pl-PL" sz="1300" b="0" kern="1200" dirty="0">
              <a:effectLst/>
            </a:rPr>
          </a:br>
          <a:r>
            <a:rPr lang="pl-PL" sz="1300" b="0" kern="1200" dirty="0">
              <a:effectLst/>
            </a:rPr>
            <a:t>HUB</a:t>
          </a:r>
          <a:endParaRPr lang="en-US" sz="1300" b="0" kern="1200" dirty="0">
            <a:effectLst/>
          </a:endParaRPr>
        </a:p>
      </dsp:txBody>
      <dsp:txXfrm>
        <a:off x="1972714" y="1811109"/>
        <a:ext cx="1847496" cy="1404822"/>
      </dsp:txXfrm>
    </dsp:sp>
    <dsp:sp modelId="{F9B460D5-414C-42F5-A75E-BC54DFEE66E4}">
      <dsp:nvSpPr>
        <dsp:cNvPr id="0" name=""/>
        <dsp:cNvSpPr/>
      </dsp:nvSpPr>
      <dsp:spPr>
        <a:xfrm>
          <a:off x="3944568" y="181110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LOGISTIC </a:t>
          </a:r>
          <a:br>
            <a:rPr lang="pl-PL" sz="1300" b="0" kern="1200" dirty="0">
              <a:effectLst/>
            </a:rPr>
          </a:br>
          <a:r>
            <a:rPr lang="pl-PL" sz="1300" b="0" kern="1200" dirty="0">
              <a:effectLst/>
            </a:rPr>
            <a:t>MODULE</a:t>
          </a:r>
          <a:endParaRPr lang="en-US" sz="1300" b="0" kern="1200" dirty="0">
            <a:effectLst/>
          </a:endParaRPr>
        </a:p>
      </dsp:txBody>
      <dsp:txXfrm>
        <a:off x="3944568" y="1811109"/>
        <a:ext cx="1847496" cy="1404822"/>
      </dsp:txXfrm>
    </dsp:sp>
    <dsp:sp modelId="{D672702F-C76D-4E59-B6F2-6EA60294C4AB}">
      <dsp:nvSpPr>
        <dsp:cNvPr id="0" name=""/>
        <dsp:cNvSpPr/>
      </dsp:nvSpPr>
      <dsp:spPr>
        <a:xfrm>
          <a:off x="5916423" y="1811109"/>
          <a:ext cx="1847496" cy="1404822"/>
        </a:xfrm>
        <a:prstGeom prst="rect">
          <a:avLst/>
        </a:prstGeom>
        <a:solidFill>
          <a:srgbClr val="C5C5C5"/>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IN-STORE APPLICATION</a:t>
          </a:r>
          <a:endParaRPr lang="en-US" sz="1300" b="0" kern="1200" dirty="0">
            <a:effectLst/>
          </a:endParaRPr>
        </a:p>
      </dsp:txBody>
      <dsp:txXfrm>
        <a:off x="5916423" y="1811109"/>
        <a:ext cx="1847496" cy="1404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591A7-370B-49AD-AC6B-CF708A4EEFF6}">
      <dsp:nvSpPr>
        <dsp:cNvPr id="0" name=""/>
        <dsp:cNvSpPr/>
      </dsp:nvSpPr>
      <dsp:spPr>
        <a:xfrm>
          <a:off x="2015949" y="104574"/>
          <a:ext cx="2371308" cy="75323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pl-PL" sz="1600" b="1" kern="1200" dirty="0">
              <a:latin typeface="+mj-lt"/>
            </a:rPr>
            <a:t>USER</a:t>
          </a:r>
          <a:r>
            <a:rPr lang="pl-PL" sz="1600" kern="1200" dirty="0">
              <a:latin typeface="+mj-lt"/>
            </a:rPr>
            <a:t> </a:t>
          </a:r>
          <a:endParaRPr lang="pl-PL" sz="1200" kern="1200" dirty="0">
            <a:latin typeface="+mj-lt"/>
          </a:endParaRPr>
        </a:p>
        <a:p>
          <a:pPr marL="0" lvl="0" indent="0" algn="ctr" defTabSz="711200">
            <a:lnSpc>
              <a:spcPct val="90000"/>
            </a:lnSpc>
            <a:spcBef>
              <a:spcPct val="0"/>
            </a:spcBef>
            <a:spcAft>
              <a:spcPct val="35000"/>
            </a:spcAft>
            <a:buNone/>
          </a:pPr>
          <a:r>
            <a:rPr lang="pl-PL" sz="1200" kern="1200" dirty="0" err="1">
              <a:latin typeface="+mj-lt"/>
            </a:rPr>
            <a:t>Loyalty</a:t>
          </a:r>
          <a:r>
            <a:rPr lang="pl-PL" sz="1200" kern="1200" dirty="0">
              <a:latin typeface="+mj-lt"/>
            </a:rPr>
            <a:t> Program Manager</a:t>
          </a:r>
        </a:p>
      </dsp:txBody>
      <dsp:txXfrm>
        <a:off x="2015949" y="104574"/>
        <a:ext cx="2371308" cy="753236"/>
      </dsp:txXfrm>
    </dsp:sp>
    <dsp:sp modelId="{12BA4A5D-45F4-4DF2-9007-E40E9D1FA3CD}">
      <dsp:nvSpPr>
        <dsp:cNvPr id="0" name=""/>
        <dsp:cNvSpPr/>
      </dsp:nvSpPr>
      <dsp:spPr>
        <a:xfrm>
          <a:off x="1596584" y="857811"/>
          <a:ext cx="1605019" cy="421081"/>
        </a:xfrm>
        <a:custGeom>
          <a:avLst/>
          <a:gdLst/>
          <a:ahLst/>
          <a:cxnLst/>
          <a:rect l="0" t="0" r="0" b="0"/>
          <a:pathLst>
            <a:path>
              <a:moveTo>
                <a:pt x="1605019" y="0"/>
              </a:moveTo>
              <a:lnTo>
                <a:pt x="1605019" y="210540"/>
              </a:lnTo>
              <a:lnTo>
                <a:pt x="0" y="210540"/>
              </a:lnTo>
              <a:lnTo>
                <a:pt x="0" y="421081"/>
              </a:lnTo>
            </a:path>
          </a:pathLst>
        </a:custGeom>
        <a:noFill/>
        <a:ln w="12700" cap="flat" cmpd="sng" algn="ctr">
          <a:solidFill>
            <a:srgbClr val="163F74"/>
          </a:solidFill>
          <a:prstDash val="solid"/>
        </a:ln>
        <a:effectLst/>
      </dsp:spPr>
      <dsp:style>
        <a:lnRef idx="2">
          <a:scrgbClr r="0" g="0" b="0"/>
        </a:lnRef>
        <a:fillRef idx="0">
          <a:scrgbClr r="0" g="0" b="0"/>
        </a:fillRef>
        <a:effectRef idx="0">
          <a:scrgbClr r="0" g="0" b="0"/>
        </a:effectRef>
        <a:fontRef idx="minor"/>
      </dsp:style>
    </dsp:sp>
    <dsp:sp modelId="{ED08AA9C-825F-4681-9C38-946A26CBA1E2}">
      <dsp:nvSpPr>
        <dsp:cNvPr id="0" name=""/>
        <dsp:cNvSpPr/>
      </dsp:nvSpPr>
      <dsp:spPr>
        <a:xfrm>
          <a:off x="686769" y="1278892"/>
          <a:ext cx="1819630" cy="1002551"/>
        </a:xfrm>
        <a:prstGeom prst="rect">
          <a:avLst/>
        </a:prstGeom>
        <a:solidFill>
          <a:srgbClr val="009DE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l-PL" sz="1400" b="1" kern="1200" dirty="0">
              <a:latin typeface="+mj-lt"/>
            </a:rPr>
            <a:t>PROFILE</a:t>
          </a:r>
        </a:p>
        <a:p>
          <a:pPr marL="0" lvl="0" indent="0" algn="ctr" defTabSz="622300">
            <a:lnSpc>
              <a:spcPct val="90000"/>
            </a:lnSpc>
            <a:spcBef>
              <a:spcPct val="0"/>
            </a:spcBef>
            <a:spcAft>
              <a:spcPct val="35000"/>
            </a:spcAft>
            <a:buNone/>
          </a:pPr>
          <a:r>
            <a:rPr lang="pl-PL" sz="1200" kern="1200" dirty="0">
              <a:latin typeface="+mj-lt"/>
            </a:rPr>
            <a:t>BA </a:t>
          </a:r>
          <a:r>
            <a:rPr lang="pl-PL" sz="1200" kern="1200" dirty="0" err="1">
              <a:latin typeface="+mj-lt"/>
            </a:rPr>
            <a:t>Admin</a:t>
          </a:r>
          <a:endParaRPr lang="pl-PL" sz="1200" kern="1200" dirty="0">
            <a:latin typeface="+mj-lt"/>
          </a:endParaRPr>
        </a:p>
      </dsp:txBody>
      <dsp:txXfrm>
        <a:off x="686769" y="1278892"/>
        <a:ext cx="1819630" cy="1002551"/>
      </dsp:txXfrm>
    </dsp:sp>
    <dsp:sp modelId="{6DBA6ED3-3E07-4BDF-8279-CA6290AF7AE4}">
      <dsp:nvSpPr>
        <dsp:cNvPr id="0" name=""/>
        <dsp:cNvSpPr/>
      </dsp:nvSpPr>
      <dsp:spPr>
        <a:xfrm>
          <a:off x="1550864" y="2281443"/>
          <a:ext cx="91440" cy="337338"/>
        </a:xfrm>
        <a:custGeom>
          <a:avLst/>
          <a:gdLst/>
          <a:ahLst/>
          <a:cxnLst/>
          <a:rect l="0" t="0" r="0" b="0"/>
          <a:pathLst>
            <a:path>
              <a:moveTo>
                <a:pt x="45720" y="0"/>
              </a:moveTo>
              <a:lnTo>
                <a:pt x="45720" y="337338"/>
              </a:lnTo>
            </a:path>
          </a:pathLst>
        </a:custGeom>
        <a:noFill/>
        <a:ln w="12700" cap="flat" cmpd="sng" algn="ctr">
          <a:solidFill>
            <a:srgbClr val="163F74"/>
          </a:solidFill>
          <a:prstDash val="solid"/>
        </a:ln>
        <a:effectLst/>
      </dsp:spPr>
      <dsp:style>
        <a:lnRef idx="2">
          <a:scrgbClr r="0" g="0" b="0"/>
        </a:lnRef>
        <a:fillRef idx="0">
          <a:scrgbClr r="0" g="0" b="0"/>
        </a:fillRef>
        <a:effectRef idx="0">
          <a:scrgbClr r="0" g="0" b="0"/>
        </a:effectRef>
        <a:fontRef idx="minor"/>
      </dsp:style>
    </dsp:sp>
    <dsp:sp modelId="{495035C9-B02F-405B-A15E-47C6409F9FE4}">
      <dsp:nvSpPr>
        <dsp:cNvPr id="0" name=""/>
        <dsp:cNvSpPr/>
      </dsp:nvSpPr>
      <dsp:spPr>
        <a:xfrm>
          <a:off x="686769" y="2618782"/>
          <a:ext cx="1819630" cy="1002551"/>
        </a:xfrm>
        <a:prstGeom prst="rect">
          <a:avLst/>
        </a:prstGeom>
        <a:solidFill>
          <a:srgbClr val="00A2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l-PL" sz="1400" b="1" kern="1200" dirty="0">
              <a:latin typeface="+mj-lt"/>
            </a:rPr>
            <a:t>PRIVILEGES</a:t>
          </a:r>
        </a:p>
        <a:p>
          <a:pPr marL="0" lvl="0" indent="0" algn="ctr" defTabSz="622300">
            <a:lnSpc>
              <a:spcPct val="90000"/>
            </a:lnSpc>
            <a:spcBef>
              <a:spcPct val="0"/>
            </a:spcBef>
            <a:spcAft>
              <a:spcPct val="35000"/>
            </a:spcAft>
            <a:buNone/>
          </a:pPr>
          <a:r>
            <a:rPr lang="pl-PL" sz="1100" kern="1200" dirty="0">
              <a:latin typeface="+mj-lt"/>
            </a:rPr>
            <a:t>Report </a:t>
          </a:r>
          <a:r>
            <a:rPr lang="pl-PL" sz="1100" kern="1200" dirty="0" err="1">
              <a:latin typeface="+mj-lt"/>
            </a:rPr>
            <a:t>generation</a:t>
          </a:r>
          <a:endParaRPr lang="pl-PL" sz="1100" kern="1200" dirty="0">
            <a:latin typeface="+mj-lt"/>
          </a:endParaRPr>
        </a:p>
        <a:p>
          <a:pPr marL="0" lvl="0" indent="0" algn="ctr" defTabSz="622300">
            <a:lnSpc>
              <a:spcPct val="90000"/>
            </a:lnSpc>
            <a:spcBef>
              <a:spcPct val="0"/>
            </a:spcBef>
            <a:spcAft>
              <a:spcPct val="35000"/>
            </a:spcAft>
            <a:buNone/>
          </a:pPr>
          <a:r>
            <a:rPr lang="pl-PL" sz="1100" kern="1200" dirty="0" err="1">
              <a:latin typeface="+mj-lt"/>
            </a:rPr>
            <a:t>Earn</a:t>
          </a:r>
          <a:r>
            <a:rPr lang="pl-PL" sz="1100" kern="1200" dirty="0">
              <a:latin typeface="+mj-lt"/>
            </a:rPr>
            <a:t> rules </a:t>
          </a:r>
          <a:r>
            <a:rPr lang="pl-PL" sz="1100" kern="1200" dirty="0" err="1">
              <a:latin typeface="+mj-lt"/>
            </a:rPr>
            <a:t>creation</a:t>
          </a:r>
          <a:endParaRPr lang="pl-PL" sz="1100" kern="1200" dirty="0">
            <a:latin typeface="+mj-lt"/>
          </a:endParaRPr>
        </a:p>
        <a:p>
          <a:pPr marL="0" lvl="0" indent="0" algn="ctr" defTabSz="622300">
            <a:lnSpc>
              <a:spcPct val="90000"/>
            </a:lnSpc>
            <a:spcBef>
              <a:spcPct val="0"/>
            </a:spcBef>
            <a:spcAft>
              <a:spcPct val="35000"/>
            </a:spcAft>
            <a:buNone/>
          </a:pPr>
          <a:r>
            <a:rPr lang="pl-PL" sz="1050" kern="1200" dirty="0"/>
            <a:t>……</a:t>
          </a:r>
        </a:p>
      </dsp:txBody>
      <dsp:txXfrm>
        <a:off x="686769" y="2618782"/>
        <a:ext cx="1819630" cy="1002551"/>
      </dsp:txXfrm>
    </dsp:sp>
    <dsp:sp modelId="{CD64D8B6-A252-4CDD-8ACA-FC040E90716B}">
      <dsp:nvSpPr>
        <dsp:cNvPr id="0" name=""/>
        <dsp:cNvSpPr/>
      </dsp:nvSpPr>
      <dsp:spPr>
        <a:xfrm>
          <a:off x="3201604" y="857811"/>
          <a:ext cx="1740348" cy="421081"/>
        </a:xfrm>
        <a:custGeom>
          <a:avLst/>
          <a:gdLst/>
          <a:ahLst/>
          <a:cxnLst/>
          <a:rect l="0" t="0" r="0" b="0"/>
          <a:pathLst>
            <a:path>
              <a:moveTo>
                <a:pt x="0" y="0"/>
              </a:moveTo>
              <a:lnTo>
                <a:pt x="0" y="210540"/>
              </a:lnTo>
              <a:lnTo>
                <a:pt x="1740348" y="210540"/>
              </a:lnTo>
              <a:lnTo>
                <a:pt x="1740348" y="421081"/>
              </a:lnTo>
            </a:path>
          </a:pathLst>
        </a:custGeom>
        <a:noFill/>
        <a:ln w="12700" cap="flat" cmpd="sng" algn="ctr">
          <a:solidFill>
            <a:srgbClr val="163F74"/>
          </a:solidFill>
          <a:prstDash val="solid"/>
        </a:ln>
        <a:effectLst/>
      </dsp:spPr>
      <dsp:style>
        <a:lnRef idx="2">
          <a:scrgbClr r="0" g="0" b="0"/>
        </a:lnRef>
        <a:fillRef idx="0">
          <a:scrgbClr r="0" g="0" b="0"/>
        </a:fillRef>
        <a:effectRef idx="0">
          <a:scrgbClr r="0" g="0" b="0"/>
        </a:effectRef>
        <a:fontRef idx="minor"/>
      </dsp:style>
    </dsp:sp>
    <dsp:sp modelId="{99492FD4-3959-4D5B-BBAE-11B817930C02}">
      <dsp:nvSpPr>
        <dsp:cNvPr id="0" name=""/>
        <dsp:cNvSpPr/>
      </dsp:nvSpPr>
      <dsp:spPr>
        <a:xfrm>
          <a:off x="4032137" y="1278892"/>
          <a:ext cx="1819630" cy="1002551"/>
        </a:xfrm>
        <a:prstGeom prst="rect">
          <a:avLst/>
        </a:prstGeom>
        <a:solidFill>
          <a:srgbClr val="009DE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l-PL" sz="1400" b="1" kern="1200" dirty="0">
              <a:latin typeface="+mj-lt"/>
            </a:rPr>
            <a:t>PROFILE</a:t>
          </a:r>
        </a:p>
        <a:p>
          <a:pPr marL="0" lvl="0" indent="0" algn="ctr" defTabSz="622300">
            <a:lnSpc>
              <a:spcPct val="90000"/>
            </a:lnSpc>
            <a:spcBef>
              <a:spcPct val="0"/>
            </a:spcBef>
            <a:spcAft>
              <a:spcPct val="35000"/>
            </a:spcAft>
            <a:buNone/>
          </a:pPr>
          <a:r>
            <a:rPr lang="pl-PL" sz="1200" kern="1200" dirty="0">
              <a:latin typeface="+mj-lt"/>
            </a:rPr>
            <a:t>CC </a:t>
          </a:r>
          <a:r>
            <a:rPr lang="pl-PL" sz="1200" kern="1200" dirty="0" err="1">
              <a:latin typeface="+mj-lt"/>
            </a:rPr>
            <a:t>Admin</a:t>
          </a:r>
          <a:endParaRPr lang="pl-PL" sz="1200" kern="1200" dirty="0">
            <a:latin typeface="+mj-lt"/>
          </a:endParaRPr>
        </a:p>
      </dsp:txBody>
      <dsp:txXfrm>
        <a:off x="4032137" y="1278892"/>
        <a:ext cx="1819630" cy="1002551"/>
      </dsp:txXfrm>
    </dsp:sp>
    <dsp:sp modelId="{E234FE9A-F952-4223-AA1C-CF50835C3A24}">
      <dsp:nvSpPr>
        <dsp:cNvPr id="0" name=""/>
        <dsp:cNvSpPr/>
      </dsp:nvSpPr>
      <dsp:spPr>
        <a:xfrm>
          <a:off x="4896232" y="2281443"/>
          <a:ext cx="91440" cy="337338"/>
        </a:xfrm>
        <a:custGeom>
          <a:avLst/>
          <a:gdLst/>
          <a:ahLst/>
          <a:cxnLst/>
          <a:rect l="0" t="0" r="0" b="0"/>
          <a:pathLst>
            <a:path>
              <a:moveTo>
                <a:pt x="45720" y="0"/>
              </a:moveTo>
              <a:lnTo>
                <a:pt x="45720" y="337338"/>
              </a:lnTo>
            </a:path>
          </a:pathLst>
        </a:custGeom>
        <a:noFill/>
        <a:ln w="12700" cap="flat" cmpd="sng" algn="ctr">
          <a:solidFill>
            <a:srgbClr val="163F74"/>
          </a:solidFill>
          <a:prstDash val="solid"/>
        </a:ln>
        <a:effectLst/>
      </dsp:spPr>
      <dsp:style>
        <a:lnRef idx="2">
          <a:scrgbClr r="0" g="0" b="0"/>
        </a:lnRef>
        <a:fillRef idx="0">
          <a:scrgbClr r="0" g="0" b="0"/>
        </a:fillRef>
        <a:effectRef idx="0">
          <a:scrgbClr r="0" g="0" b="0"/>
        </a:effectRef>
        <a:fontRef idx="minor"/>
      </dsp:style>
    </dsp:sp>
    <dsp:sp modelId="{90F7C9E8-3E88-403F-9A91-11961F70CE80}">
      <dsp:nvSpPr>
        <dsp:cNvPr id="0" name=""/>
        <dsp:cNvSpPr/>
      </dsp:nvSpPr>
      <dsp:spPr>
        <a:xfrm>
          <a:off x="4032137" y="2618782"/>
          <a:ext cx="1819630" cy="1002551"/>
        </a:xfrm>
        <a:prstGeom prst="rect">
          <a:avLst/>
        </a:prstGeom>
        <a:solidFill>
          <a:srgbClr val="00A2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l-PL" sz="1400" b="1" kern="1200" dirty="0">
              <a:latin typeface="+mj-lt"/>
            </a:rPr>
            <a:t>PRIVILEGES</a:t>
          </a:r>
        </a:p>
        <a:p>
          <a:pPr marL="0" lvl="0" indent="0" algn="ctr" defTabSz="622300">
            <a:lnSpc>
              <a:spcPct val="90000"/>
            </a:lnSpc>
            <a:spcBef>
              <a:spcPct val="0"/>
            </a:spcBef>
            <a:spcAft>
              <a:spcPct val="35000"/>
            </a:spcAft>
            <a:buNone/>
          </a:pPr>
          <a:r>
            <a:rPr lang="pl-PL" sz="1100" kern="1200" dirty="0">
              <a:latin typeface="+mj-lt"/>
            </a:rPr>
            <a:t>Report </a:t>
          </a:r>
          <a:r>
            <a:rPr lang="pl-PL" sz="1100" kern="1200" dirty="0" err="1">
              <a:latin typeface="+mj-lt"/>
            </a:rPr>
            <a:t>scheduling</a:t>
          </a:r>
          <a:endParaRPr lang="pl-PL" sz="1100" kern="1200" dirty="0">
            <a:latin typeface="+mj-lt"/>
          </a:endParaRPr>
        </a:p>
        <a:p>
          <a:pPr marL="0" lvl="0" indent="0" algn="ctr" defTabSz="622300">
            <a:lnSpc>
              <a:spcPct val="90000"/>
            </a:lnSpc>
            <a:spcBef>
              <a:spcPct val="0"/>
            </a:spcBef>
            <a:spcAft>
              <a:spcPct val="35000"/>
            </a:spcAft>
            <a:buNone/>
          </a:pPr>
          <a:r>
            <a:rPr lang="pl-PL" sz="1100" kern="1200" dirty="0">
              <a:latin typeface="+mj-lt"/>
            </a:rPr>
            <a:t> </a:t>
          </a:r>
          <a:r>
            <a:rPr lang="pl-PL" sz="1100" kern="1200" dirty="0" err="1">
              <a:latin typeface="+mj-lt"/>
            </a:rPr>
            <a:t>Activity</a:t>
          </a:r>
          <a:r>
            <a:rPr lang="pl-PL" sz="1100" kern="1200" dirty="0">
              <a:latin typeface="+mj-lt"/>
            </a:rPr>
            <a:t> </a:t>
          </a:r>
          <a:r>
            <a:rPr lang="pl-PL" sz="1100" kern="1200" dirty="0" err="1">
              <a:latin typeface="+mj-lt"/>
            </a:rPr>
            <a:t>creation</a:t>
          </a:r>
          <a:endParaRPr lang="pl-PL" sz="1100" kern="1200" dirty="0">
            <a:latin typeface="+mj-lt"/>
          </a:endParaRPr>
        </a:p>
        <a:p>
          <a:pPr marL="0" lvl="0" indent="0" algn="ctr" defTabSz="622300">
            <a:lnSpc>
              <a:spcPct val="90000"/>
            </a:lnSpc>
            <a:spcBef>
              <a:spcPct val="0"/>
            </a:spcBef>
            <a:spcAft>
              <a:spcPct val="35000"/>
            </a:spcAft>
            <a:buNone/>
          </a:pPr>
          <a:r>
            <a:rPr lang="pl-PL" sz="1050" kern="1200" dirty="0"/>
            <a:t>…… </a:t>
          </a:r>
        </a:p>
      </dsp:txBody>
      <dsp:txXfrm>
        <a:off x="4032137" y="2618782"/>
        <a:ext cx="1819630" cy="10025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B0329-0A66-431F-ADE0-B0B3B49DDBB9}">
      <dsp:nvSpPr>
        <dsp:cNvPr id="0" name=""/>
        <dsp:cNvSpPr/>
      </dsp:nvSpPr>
      <dsp:spPr>
        <a:xfrm>
          <a:off x="911" y="382386"/>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ADMINISTRATION</a:t>
          </a:r>
          <a:endParaRPr lang="en-US" sz="1300" b="0" kern="1200" dirty="0">
            <a:effectLst/>
          </a:endParaRPr>
        </a:p>
      </dsp:txBody>
      <dsp:txXfrm>
        <a:off x="911" y="382386"/>
        <a:ext cx="1959603" cy="1490068"/>
      </dsp:txXfrm>
    </dsp:sp>
    <dsp:sp modelId="{6744190E-A03C-4363-9C6E-A5A5BDB9D9A4}">
      <dsp:nvSpPr>
        <dsp:cNvPr id="0" name=""/>
        <dsp:cNvSpPr/>
      </dsp:nvSpPr>
      <dsp:spPr>
        <a:xfrm>
          <a:off x="2092419" y="382386"/>
          <a:ext cx="1959603" cy="1490068"/>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CONTACT </a:t>
          </a:r>
          <a:br>
            <a:rPr lang="pl-PL" sz="1300" b="0" kern="1200" dirty="0">
              <a:effectLst/>
            </a:rPr>
          </a:br>
          <a:r>
            <a:rPr lang="pl-PL" sz="1300" b="0" kern="1200" dirty="0">
              <a:effectLst/>
            </a:rPr>
            <a:t>CENTER</a:t>
          </a:r>
          <a:endParaRPr lang="en-US" sz="1300" b="0" kern="1200" dirty="0">
            <a:effectLst/>
          </a:endParaRPr>
        </a:p>
      </dsp:txBody>
      <dsp:txXfrm>
        <a:off x="2092419" y="382386"/>
        <a:ext cx="1959603" cy="1490068"/>
      </dsp:txXfrm>
    </dsp:sp>
    <dsp:sp modelId="{60579473-EC53-4CAC-A88B-F1B78DA6861B}">
      <dsp:nvSpPr>
        <dsp:cNvPr id="0" name=""/>
        <dsp:cNvSpPr/>
      </dsp:nvSpPr>
      <dsp:spPr>
        <a:xfrm>
          <a:off x="4183926" y="382386"/>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MEMBER </a:t>
          </a:r>
          <a:br>
            <a:rPr lang="pl-PL" sz="1300" b="0" kern="1200" dirty="0">
              <a:effectLst/>
            </a:rPr>
          </a:br>
          <a:r>
            <a:rPr lang="pl-PL" sz="1300" b="0" kern="1200" dirty="0">
              <a:effectLst/>
            </a:rPr>
            <a:t>PORTAL</a:t>
          </a:r>
          <a:endParaRPr lang="en-US" sz="1300" b="0" kern="1200" dirty="0">
            <a:effectLst/>
          </a:endParaRPr>
        </a:p>
      </dsp:txBody>
      <dsp:txXfrm>
        <a:off x="4183926" y="382386"/>
        <a:ext cx="1959603" cy="1490068"/>
      </dsp:txXfrm>
    </dsp:sp>
    <dsp:sp modelId="{7D4BF8AE-E14A-4494-9CE4-16F422F41AE2}">
      <dsp:nvSpPr>
        <dsp:cNvPr id="0" name=""/>
        <dsp:cNvSpPr/>
      </dsp:nvSpPr>
      <dsp:spPr>
        <a:xfrm>
          <a:off x="6275434" y="382386"/>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MOBILE </a:t>
          </a:r>
          <a:br>
            <a:rPr lang="pl-PL" sz="1300" b="0" kern="1200" dirty="0">
              <a:effectLst/>
            </a:rPr>
          </a:br>
          <a:r>
            <a:rPr lang="pl-PL" sz="1300" b="0" kern="1200" dirty="0">
              <a:effectLst/>
            </a:rPr>
            <a:t>APPLICATION</a:t>
          </a:r>
          <a:endParaRPr lang="en-US" sz="1300" b="0" kern="1200" dirty="0">
            <a:effectLst/>
          </a:endParaRPr>
        </a:p>
      </dsp:txBody>
      <dsp:txXfrm>
        <a:off x="6275434" y="382386"/>
        <a:ext cx="1959603" cy="1490068"/>
      </dsp:txXfrm>
    </dsp:sp>
    <dsp:sp modelId="{F7DD14BB-C119-47EB-9E92-5A72A78C77E4}">
      <dsp:nvSpPr>
        <dsp:cNvPr id="0" name=""/>
        <dsp:cNvSpPr/>
      </dsp:nvSpPr>
      <dsp:spPr>
        <a:xfrm>
          <a:off x="911" y="2004358"/>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BUSINESS TO PARTNER</a:t>
          </a:r>
          <a:endParaRPr lang="en-US" sz="1300" b="0" kern="1200" dirty="0">
            <a:effectLst/>
          </a:endParaRPr>
        </a:p>
      </dsp:txBody>
      <dsp:txXfrm>
        <a:off x="911" y="2004358"/>
        <a:ext cx="1959603" cy="1490068"/>
      </dsp:txXfrm>
    </dsp:sp>
    <dsp:sp modelId="{FF50B2C7-3EC5-4B47-ACEA-AB1E1F2DFDF0}">
      <dsp:nvSpPr>
        <dsp:cNvPr id="0" name=""/>
        <dsp:cNvSpPr/>
      </dsp:nvSpPr>
      <dsp:spPr>
        <a:xfrm>
          <a:off x="2092419" y="2004358"/>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DATA </a:t>
          </a:r>
          <a:br>
            <a:rPr lang="pl-PL" sz="1300" b="0" kern="1200" dirty="0">
              <a:effectLst/>
            </a:rPr>
          </a:br>
          <a:r>
            <a:rPr lang="pl-PL" sz="1300" b="0" kern="1200" dirty="0">
              <a:effectLst/>
            </a:rPr>
            <a:t>HUB</a:t>
          </a:r>
          <a:endParaRPr lang="en-US" sz="1300" b="0" kern="1200" dirty="0">
            <a:effectLst/>
          </a:endParaRPr>
        </a:p>
      </dsp:txBody>
      <dsp:txXfrm>
        <a:off x="2092419" y="2004358"/>
        <a:ext cx="1959603" cy="1490068"/>
      </dsp:txXfrm>
    </dsp:sp>
    <dsp:sp modelId="{F9B460D5-414C-42F5-A75E-BC54DFEE66E4}">
      <dsp:nvSpPr>
        <dsp:cNvPr id="0" name=""/>
        <dsp:cNvSpPr/>
      </dsp:nvSpPr>
      <dsp:spPr>
        <a:xfrm>
          <a:off x="4183926" y="2004358"/>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LOGISTIC </a:t>
          </a:r>
          <a:br>
            <a:rPr lang="pl-PL" sz="1300" b="0" kern="1200" dirty="0">
              <a:effectLst/>
            </a:rPr>
          </a:br>
          <a:r>
            <a:rPr lang="pl-PL" sz="1300" b="0" kern="1200" dirty="0">
              <a:effectLst/>
            </a:rPr>
            <a:t>MODULE</a:t>
          </a:r>
          <a:endParaRPr lang="en-US" sz="1300" b="0" kern="1200" dirty="0">
            <a:effectLst/>
          </a:endParaRPr>
        </a:p>
      </dsp:txBody>
      <dsp:txXfrm>
        <a:off x="4183926" y="2004358"/>
        <a:ext cx="1959603" cy="1490068"/>
      </dsp:txXfrm>
    </dsp:sp>
    <dsp:sp modelId="{D672702F-C76D-4E59-B6F2-6EA60294C4AB}">
      <dsp:nvSpPr>
        <dsp:cNvPr id="0" name=""/>
        <dsp:cNvSpPr/>
      </dsp:nvSpPr>
      <dsp:spPr>
        <a:xfrm>
          <a:off x="6275434" y="2004358"/>
          <a:ext cx="1959603" cy="1490068"/>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108000" numCol="1" spcCol="1270" anchor="b" anchorCtr="1">
          <a:noAutofit/>
        </a:bodyPr>
        <a:lstStyle/>
        <a:p>
          <a:pPr marL="0" lvl="0" indent="0" algn="ctr" defTabSz="577850">
            <a:lnSpc>
              <a:spcPct val="90000"/>
            </a:lnSpc>
            <a:spcBef>
              <a:spcPct val="0"/>
            </a:spcBef>
            <a:spcAft>
              <a:spcPct val="35000"/>
            </a:spcAft>
            <a:buNone/>
          </a:pPr>
          <a:r>
            <a:rPr lang="pl-PL" sz="1300" b="0" kern="1200" dirty="0">
              <a:effectLst/>
            </a:rPr>
            <a:t>IN-STORE APPLICATION</a:t>
          </a:r>
          <a:endParaRPr lang="en-US" sz="1300" b="0" kern="1200" dirty="0">
            <a:effectLst/>
          </a:endParaRPr>
        </a:p>
      </dsp:txBody>
      <dsp:txXfrm>
        <a:off x="6275434" y="2004358"/>
        <a:ext cx="1959603" cy="1490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D50F9-C8E7-43B1-B1C1-84139E831090}">
      <dsp:nvSpPr>
        <dsp:cNvPr id="0" name=""/>
        <dsp:cNvSpPr/>
      </dsp:nvSpPr>
      <dsp:spPr>
        <a:xfrm>
          <a:off x="189240" y="45626"/>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64D3E93D-0672-412B-9671-7FD31DE90DC8}">
      <dsp:nvSpPr>
        <dsp:cNvPr id="0" name=""/>
        <dsp:cNvSpPr/>
      </dsp:nvSpPr>
      <dsp:spPr>
        <a:xfrm>
          <a:off x="234356" y="88088"/>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D127F4-5FC4-428C-AAE5-263A1CB95E0D}">
      <dsp:nvSpPr>
        <dsp:cNvPr id="0" name=""/>
        <dsp:cNvSpPr/>
      </dsp:nvSpPr>
      <dsp:spPr>
        <a:xfrm>
          <a:off x="234356" y="778099"/>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a:t>Campaign scenarios </a:t>
          </a:r>
          <a:endParaRPr lang="en-US" sz="1000" b="1" kern="1200" dirty="0"/>
        </a:p>
      </dsp:txBody>
      <dsp:txXfrm>
        <a:off x="234356" y="778099"/>
        <a:ext cx="812089" cy="286619"/>
      </dsp:txXfrm>
    </dsp:sp>
    <dsp:sp modelId="{0D50C727-51C7-432B-A017-7F6D6696C1A5}">
      <dsp:nvSpPr>
        <dsp:cNvPr id="0" name=""/>
        <dsp:cNvSpPr/>
      </dsp:nvSpPr>
      <dsp:spPr>
        <a:xfrm>
          <a:off x="1226468" y="45626"/>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69B83100-ECF4-44D8-B8DF-A8A63FEFDA2F}">
      <dsp:nvSpPr>
        <dsp:cNvPr id="0" name=""/>
        <dsp:cNvSpPr/>
      </dsp:nvSpPr>
      <dsp:spPr>
        <a:xfrm>
          <a:off x="1271584" y="88088"/>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6AF222-657D-4567-8B79-E9FB0FFF8324}">
      <dsp:nvSpPr>
        <dsp:cNvPr id="0" name=""/>
        <dsp:cNvSpPr/>
      </dsp:nvSpPr>
      <dsp:spPr>
        <a:xfrm>
          <a:off x="1230980" y="778099"/>
          <a:ext cx="893298"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a:t>Engagement </a:t>
          </a:r>
          <a:r>
            <a:rPr lang="pl-PL" sz="1000" b="1" kern="1200" dirty="0" err="1"/>
            <a:t>tasks</a:t>
          </a:r>
          <a:r>
            <a:rPr lang="pl-PL" sz="1000" b="1" kern="1200" dirty="0"/>
            <a:t> </a:t>
          </a:r>
          <a:endParaRPr lang="en-US" sz="1000" b="1" kern="1200" dirty="0"/>
        </a:p>
      </dsp:txBody>
      <dsp:txXfrm>
        <a:off x="1230980" y="778099"/>
        <a:ext cx="893298" cy="286619"/>
      </dsp:txXfrm>
    </dsp:sp>
    <dsp:sp modelId="{43CCDB27-E493-479D-A41B-CE9E40CA6A53}">
      <dsp:nvSpPr>
        <dsp:cNvPr id="0" name=""/>
        <dsp:cNvSpPr/>
      </dsp:nvSpPr>
      <dsp:spPr>
        <a:xfrm>
          <a:off x="2263697" y="45626"/>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CAF79A7E-3553-4AB4-8265-3EF181B6CC27}">
      <dsp:nvSpPr>
        <dsp:cNvPr id="0" name=""/>
        <dsp:cNvSpPr/>
      </dsp:nvSpPr>
      <dsp:spPr>
        <a:xfrm>
          <a:off x="2308813" y="88088"/>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D79BDE-7C50-4EF0-B0FB-D508A0161D74}">
      <dsp:nvSpPr>
        <dsp:cNvPr id="0" name=""/>
        <dsp:cNvSpPr/>
      </dsp:nvSpPr>
      <dsp:spPr>
        <a:xfrm>
          <a:off x="2308813" y="778099"/>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Educational</a:t>
          </a:r>
          <a:r>
            <a:rPr lang="pl-PL" sz="1000" b="1" kern="1200" dirty="0"/>
            <a:t> </a:t>
          </a:r>
          <a:r>
            <a:rPr lang="pl-PL" sz="1000" b="1" kern="1200" dirty="0" err="1"/>
            <a:t>tasks</a:t>
          </a:r>
          <a:r>
            <a:rPr lang="pl-PL" sz="1000" b="1" kern="1200" dirty="0"/>
            <a:t> </a:t>
          </a:r>
          <a:endParaRPr lang="en-US" sz="1000" b="1" kern="1200" dirty="0"/>
        </a:p>
      </dsp:txBody>
      <dsp:txXfrm>
        <a:off x="2308813" y="778099"/>
        <a:ext cx="812089" cy="286619"/>
      </dsp:txXfrm>
    </dsp:sp>
    <dsp:sp modelId="{BDAF1E07-566D-4BBB-928F-550F29713183}">
      <dsp:nvSpPr>
        <dsp:cNvPr id="0" name=""/>
        <dsp:cNvSpPr/>
      </dsp:nvSpPr>
      <dsp:spPr>
        <a:xfrm>
          <a:off x="3300925" y="45626"/>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37C4C410-E089-4675-93EE-9ED986988352}">
      <dsp:nvSpPr>
        <dsp:cNvPr id="0" name=""/>
        <dsp:cNvSpPr/>
      </dsp:nvSpPr>
      <dsp:spPr>
        <a:xfrm>
          <a:off x="3346041" y="88088"/>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2FA932-819F-4851-B263-8F158F011D25}">
      <dsp:nvSpPr>
        <dsp:cNvPr id="0" name=""/>
        <dsp:cNvSpPr/>
      </dsp:nvSpPr>
      <dsp:spPr>
        <a:xfrm>
          <a:off x="3346041" y="778099"/>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Badges</a:t>
          </a:r>
          <a:endParaRPr lang="en-US" sz="1000" b="1" kern="1200" dirty="0"/>
        </a:p>
      </dsp:txBody>
      <dsp:txXfrm>
        <a:off x="3346041" y="778099"/>
        <a:ext cx="812089" cy="286619"/>
      </dsp:txXfrm>
    </dsp:sp>
    <dsp:sp modelId="{368AA951-E5CF-45D6-839F-9C908C85DCEA}">
      <dsp:nvSpPr>
        <dsp:cNvPr id="0" name=""/>
        <dsp:cNvSpPr/>
      </dsp:nvSpPr>
      <dsp:spPr>
        <a:xfrm>
          <a:off x="189240" y="1197414"/>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DCDCF565-A372-4F42-890A-431B987B2B4A}">
      <dsp:nvSpPr>
        <dsp:cNvPr id="0" name=""/>
        <dsp:cNvSpPr/>
      </dsp:nvSpPr>
      <dsp:spPr>
        <a:xfrm>
          <a:off x="319338" y="1280138"/>
          <a:ext cx="616611"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F7EA37-BCF2-4C8A-93F6-B30680ACBAB2}">
      <dsp:nvSpPr>
        <dsp:cNvPr id="0" name=""/>
        <dsp:cNvSpPr/>
      </dsp:nvSpPr>
      <dsp:spPr>
        <a:xfrm>
          <a:off x="119726" y="1929887"/>
          <a:ext cx="1041351"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Leaderboards</a:t>
          </a:r>
          <a:endParaRPr lang="en-US" sz="1000" b="1" kern="1200" dirty="0"/>
        </a:p>
      </dsp:txBody>
      <dsp:txXfrm>
        <a:off x="119726" y="1929887"/>
        <a:ext cx="1041351" cy="286619"/>
      </dsp:txXfrm>
    </dsp:sp>
    <dsp:sp modelId="{A282B09D-D7F7-4C46-A662-D203CBF65FE6}">
      <dsp:nvSpPr>
        <dsp:cNvPr id="0" name=""/>
        <dsp:cNvSpPr/>
      </dsp:nvSpPr>
      <dsp:spPr>
        <a:xfrm>
          <a:off x="1295983" y="1197414"/>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7E6B7C8C-6A6C-46C9-930C-05A3422A2A0D}">
      <dsp:nvSpPr>
        <dsp:cNvPr id="0" name=""/>
        <dsp:cNvSpPr/>
      </dsp:nvSpPr>
      <dsp:spPr>
        <a:xfrm>
          <a:off x="1341099" y="1239876"/>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D69AA7-3D24-4259-97E8-D9F5369DC8E1}">
      <dsp:nvSpPr>
        <dsp:cNvPr id="0" name=""/>
        <dsp:cNvSpPr/>
      </dsp:nvSpPr>
      <dsp:spPr>
        <a:xfrm>
          <a:off x="1341099" y="1929887"/>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a:t>Lotteries &amp; contests </a:t>
          </a:r>
          <a:endParaRPr lang="pl-PL" sz="1000" b="1" kern="1200" dirty="0"/>
        </a:p>
      </dsp:txBody>
      <dsp:txXfrm>
        <a:off x="1341099" y="1929887"/>
        <a:ext cx="812089" cy="286619"/>
      </dsp:txXfrm>
    </dsp:sp>
    <dsp:sp modelId="{51516A5F-5520-4866-B6DA-7F992B3E532B}">
      <dsp:nvSpPr>
        <dsp:cNvPr id="0" name=""/>
        <dsp:cNvSpPr/>
      </dsp:nvSpPr>
      <dsp:spPr>
        <a:xfrm>
          <a:off x="2333211" y="1197414"/>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4C648756-D7B4-4B39-81D8-DDB7C006A010}">
      <dsp:nvSpPr>
        <dsp:cNvPr id="0" name=""/>
        <dsp:cNvSpPr/>
      </dsp:nvSpPr>
      <dsp:spPr>
        <a:xfrm>
          <a:off x="2378327" y="1239876"/>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44458A-4AFA-434C-AFB1-42914B4FF783}">
      <dsp:nvSpPr>
        <dsp:cNvPr id="0" name=""/>
        <dsp:cNvSpPr/>
      </dsp:nvSpPr>
      <dsp:spPr>
        <a:xfrm>
          <a:off x="2378327" y="1929887"/>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Reward</a:t>
          </a:r>
          <a:r>
            <a:rPr lang="pl-PL" sz="1000" b="1" kern="1200" dirty="0"/>
            <a:t> </a:t>
          </a:r>
          <a:r>
            <a:rPr lang="pl-PL" sz="1000" b="1" kern="1200" dirty="0" err="1"/>
            <a:t>auctions</a:t>
          </a:r>
          <a:endParaRPr lang="pl-PL" sz="1000" b="1" kern="1200" dirty="0"/>
        </a:p>
      </dsp:txBody>
      <dsp:txXfrm>
        <a:off x="2378327" y="1929887"/>
        <a:ext cx="812089" cy="286619"/>
      </dsp:txXfrm>
    </dsp:sp>
    <dsp:sp modelId="{4AB6AEE1-587F-47EC-8933-4A81767A1B8D}">
      <dsp:nvSpPr>
        <dsp:cNvPr id="0" name=""/>
        <dsp:cNvSpPr/>
      </dsp:nvSpPr>
      <dsp:spPr>
        <a:xfrm>
          <a:off x="3370439" y="1197414"/>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3C9057D5-3CF0-4FD9-9BF5-56A6CC784765}">
      <dsp:nvSpPr>
        <dsp:cNvPr id="0" name=""/>
        <dsp:cNvSpPr/>
      </dsp:nvSpPr>
      <dsp:spPr>
        <a:xfrm>
          <a:off x="3415555" y="1239876"/>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D97B11-C5E7-4B35-81D1-A113628CEDDC}">
      <dsp:nvSpPr>
        <dsp:cNvPr id="0" name=""/>
        <dsp:cNvSpPr/>
      </dsp:nvSpPr>
      <dsp:spPr>
        <a:xfrm>
          <a:off x="3415555" y="1929887"/>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a:t>Blind </a:t>
          </a:r>
          <a:r>
            <a:rPr lang="pl-PL" sz="1000" b="1" kern="1200" dirty="0" err="1"/>
            <a:t>auctions</a:t>
          </a:r>
          <a:r>
            <a:rPr lang="pl-PL" sz="1000" b="1" kern="1200" dirty="0"/>
            <a:t> </a:t>
          </a:r>
        </a:p>
      </dsp:txBody>
      <dsp:txXfrm>
        <a:off x="3415555" y="1929887"/>
        <a:ext cx="812089" cy="286619"/>
      </dsp:txXfrm>
    </dsp:sp>
    <dsp:sp modelId="{AC5393B8-A8BD-436E-AE7A-B965B40700A5}">
      <dsp:nvSpPr>
        <dsp:cNvPr id="0" name=""/>
        <dsp:cNvSpPr/>
      </dsp:nvSpPr>
      <dsp:spPr>
        <a:xfrm>
          <a:off x="189240" y="2349201"/>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E188AC04-295C-41D9-8234-FBBE44307259}">
      <dsp:nvSpPr>
        <dsp:cNvPr id="0" name=""/>
        <dsp:cNvSpPr/>
      </dsp:nvSpPr>
      <dsp:spPr>
        <a:xfrm>
          <a:off x="234356" y="2391664"/>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3F1A0E-ACBB-413D-8B22-7281A85E7273}">
      <dsp:nvSpPr>
        <dsp:cNvPr id="0" name=""/>
        <dsp:cNvSpPr/>
      </dsp:nvSpPr>
      <dsp:spPr>
        <a:xfrm>
          <a:off x="234356" y="3081675"/>
          <a:ext cx="812089"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a:t>Knowledge </a:t>
          </a:r>
          <a:r>
            <a:rPr lang="pl-PL" sz="1000" b="1" kern="1200" dirty="0" err="1"/>
            <a:t>base</a:t>
          </a:r>
          <a:r>
            <a:rPr lang="pl-PL" sz="1000" b="1" kern="1200" dirty="0"/>
            <a:t> </a:t>
          </a:r>
        </a:p>
      </dsp:txBody>
      <dsp:txXfrm>
        <a:off x="234356" y="3081675"/>
        <a:ext cx="812089" cy="286619"/>
      </dsp:txXfrm>
    </dsp:sp>
    <dsp:sp modelId="{9B1EE23D-0DF3-4A83-A6E7-E20BA7D0C794}">
      <dsp:nvSpPr>
        <dsp:cNvPr id="0" name=""/>
        <dsp:cNvSpPr/>
      </dsp:nvSpPr>
      <dsp:spPr>
        <a:xfrm>
          <a:off x="1226468" y="2349201"/>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B5E192B6-16CD-4A4E-8893-6D8833D1FA0D}">
      <dsp:nvSpPr>
        <dsp:cNvPr id="0" name=""/>
        <dsp:cNvSpPr/>
      </dsp:nvSpPr>
      <dsp:spPr>
        <a:xfrm>
          <a:off x="1271584" y="2391664"/>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5A3066-F59D-425D-B098-B6E762E3107E}">
      <dsp:nvSpPr>
        <dsp:cNvPr id="0" name=""/>
        <dsp:cNvSpPr/>
      </dsp:nvSpPr>
      <dsp:spPr>
        <a:xfrm>
          <a:off x="1230980" y="3081675"/>
          <a:ext cx="893298"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Communities</a:t>
          </a:r>
          <a:endParaRPr lang="pl-PL" sz="1000" b="1" kern="1200" dirty="0"/>
        </a:p>
      </dsp:txBody>
      <dsp:txXfrm>
        <a:off x="1230980" y="3081675"/>
        <a:ext cx="893298" cy="286619"/>
      </dsp:txXfrm>
    </dsp:sp>
    <dsp:sp modelId="{C2C364E0-6B59-4521-8F07-814B6EA49F0D}">
      <dsp:nvSpPr>
        <dsp:cNvPr id="0" name=""/>
        <dsp:cNvSpPr/>
      </dsp:nvSpPr>
      <dsp:spPr>
        <a:xfrm>
          <a:off x="2263697" y="2349201"/>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49175E6A-85DA-449F-8664-64809C063840}">
      <dsp:nvSpPr>
        <dsp:cNvPr id="0" name=""/>
        <dsp:cNvSpPr/>
      </dsp:nvSpPr>
      <dsp:spPr>
        <a:xfrm>
          <a:off x="2308813" y="2391664"/>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9A70B7-7DE9-49AC-8C07-795C9CA2190A}">
      <dsp:nvSpPr>
        <dsp:cNvPr id="0" name=""/>
        <dsp:cNvSpPr/>
      </dsp:nvSpPr>
      <dsp:spPr>
        <a:xfrm>
          <a:off x="2298678" y="3081675"/>
          <a:ext cx="893298"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Social</a:t>
          </a:r>
          <a:r>
            <a:rPr lang="pl-PL" sz="1000" b="1" kern="1200" dirty="0"/>
            <a:t> media</a:t>
          </a:r>
        </a:p>
      </dsp:txBody>
      <dsp:txXfrm>
        <a:off x="2298678" y="3081675"/>
        <a:ext cx="893298" cy="286619"/>
      </dsp:txXfrm>
    </dsp:sp>
    <dsp:sp modelId="{74224E5C-3F00-4EBF-94DF-0D5F0B232C3C}">
      <dsp:nvSpPr>
        <dsp:cNvPr id="0" name=""/>
        <dsp:cNvSpPr/>
      </dsp:nvSpPr>
      <dsp:spPr>
        <a:xfrm>
          <a:off x="3300925" y="2349201"/>
          <a:ext cx="902322" cy="1061555"/>
        </a:xfrm>
        <a:prstGeom prst="rect">
          <a:avLst/>
        </a:prstGeom>
        <a:solidFill>
          <a:schemeClr val="lt1">
            <a:alpha val="40000"/>
            <a:hueOff val="0"/>
            <a:satOff val="0"/>
            <a:lumOff val="0"/>
            <a:alphaOff val="0"/>
          </a:schemeClr>
        </a:solidFill>
        <a:ln w="9525" cap="flat" cmpd="sng" algn="ctr">
          <a:solidFill>
            <a:schemeClr val="bg1"/>
          </a:solidFill>
          <a:prstDash val="solid"/>
        </a:ln>
        <a:effectLst/>
      </dsp:spPr>
      <dsp:style>
        <a:lnRef idx="1">
          <a:scrgbClr r="0" g="0" b="0"/>
        </a:lnRef>
        <a:fillRef idx="1">
          <a:scrgbClr r="0" g="0" b="0"/>
        </a:fillRef>
        <a:effectRef idx="0">
          <a:scrgbClr r="0" g="0" b="0"/>
        </a:effectRef>
        <a:fontRef idx="minor"/>
      </dsp:style>
    </dsp:sp>
    <dsp:sp modelId="{2C2C95D6-6648-496D-AD38-367989A6D2E6}">
      <dsp:nvSpPr>
        <dsp:cNvPr id="0" name=""/>
        <dsp:cNvSpPr/>
      </dsp:nvSpPr>
      <dsp:spPr>
        <a:xfrm>
          <a:off x="3346041" y="2391664"/>
          <a:ext cx="812089" cy="690011"/>
        </a:xfrm>
        <a:prstGeom prst="rect">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6D9E97-0B61-4766-8D60-BC1E33B5F984}">
      <dsp:nvSpPr>
        <dsp:cNvPr id="0" name=""/>
        <dsp:cNvSpPr/>
      </dsp:nvSpPr>
      <dsp:spPr>
        <a:xfrm>
          <a:off x="3335906" y="3081675"/>
          <a:ext cx="893298" cy="28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l-PL" sz="1000" b="1" kern="1200" dirty="0" err="1"/>
            <a:t>Omnichannel</a:t>
          </a:r>
          <a:r>
            <a:rPr lang="pl-PL" sz="1000" b="1" kern="1200" dirty="0"/>
            <a:t>  </a:t>
          </a:r>
          <a:r>
            <a:rPr lang="pl-PL" sz="1000" b="1" kern="1200" dirty="0" err="1"/>
            <a:t>experience</a:t>
          </a:r>
          <a:endParaRPr lang="pl-PL" sz="1000" b="1" kern="1200" dirty="0"/>
        </a:p>
      </dsp:txBody>
      <dsp:txXfrm>
        <a:off x="3335906" y="3081675"/>
        <a:ext cx="893298" cy="2866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15C56-252D-4118-9CC4-AB9DB6F9A98E}">
      <dsp:nvSpPr>
        <dsp:cNvPr id="0" name=""/>
        <dsp:cNvSpPr/>
      </dsp:nvSpPr>
      <dsp:spPr>
        <a:xfrm>
          <a:off x="2507" y="0"/>
          <a:ext cx="2515408" cy="572053"/>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pl-PL" sz="1400" kern="1200" dirty="0" err="1"/>
            <a:t>if</a:t>
          </a:r>
          <a:r>
            <a:rPr lang="pl-PL" sz="1400" kern="1200" dirty="0"/>
            <a:t> </a:t>
          </a:r>
          <a:r>
            <a:rPr lang="pl-PL" sz="1400" kern="1200" dirty="0" err="1"/>
            <a:t>needed</a:t>
          </a:r>
          <a:endParaRPr lang="en-US" sz="1400" kern="1200" dirty="0"/>
        </a:p>
      </dsp:txBody>
      <dsp:txXfrm>
        <a:off x="2507" y="0"/>
        <a:ext cx="2372395" cy="572053"/>
      </dsp:txXfrm>
    </dsp:sp>
    <dsp:sp modelId="{431CD4F2-E840-48CE-B562-EDE4D11A7D97}">
      <dsp:nvSpPr>
        <dsp:cNvPr id="0" name=""/>
        <dsp:cNvSpPr/>
      </dsp:nvSpPr>
      <dsp:spPr>
        <a:xfrm>
          <a:off x="2014834" y="0"/>
          <a:ext cx="2515408" cy="5720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pl-PL" sz="1400" kern="1200" dirty="0" err="1"/>
            <a:t>every</a:t>
          </a:r>
          <a:r>
            <a:rPr lang="pl-PL" sz="1400" kern="1200" dirty="0"/>
            <a:t> </a:t>
          </a:r>
          <a:r>
            <a:rPr lang="pl-PL" sz="1400" b="1" kern="1200" dirty="0"/>
            <a:t>10-12 </a:t>
          </a:r>
          <a:r>
            <a:rPr lang="pl-PL" sz="1400" b="1" kern="1200" dirty="0" err="1"/>
            <a:t>weeks</a:t>
          </a:r>
          <a:endParaRPr lang="en-US" sz="1400" b="1" kern="1200" dirty="0"/>
        </a:p>
      </dsp:txBody>
      <dsp:txXfrm>
        <a:off x="2300861" y="0"/>
        <a:ext cx="1943355" cy="572053"/>
      </dsp:txXfrm>
    </dsp:sp>
    <dsp:sp modelId="{21D771E3-BA7C-4FB5-AA4C-474FC87D0C4A}">
      <dsp:nvSpPr>
        <dsp:cNvPr id="0" name=""/>
        <dsp:cNvSpPr/>
      </dsp:nvSpPr>
      <dsp:spPr>
        <a:xfrm>
          <a:off x="4027161" y="0"/>
          <a:ext cx="2515408" cy="5720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pl-PL" sz="1400" kern="1200" dirty="0" err="1"/>
            <a:t>every</a:t>
          </a:r>
          <a:r>
            <a:rPr lang="pl-PL" sz="1400" kern="1200" dirty="0"/>
            <a:t> </a:t>
          </a:r>
          <a:r>
            <a:rPr lang="pl-PL" sz="1400" b="1" kern="1200" dirty="0"/>
            <a:t>half a </a:t>
          </a:r>
          <a:r>
            <a:rPr lang="pl-PL" sz="1400" b="1" kern="1200" dirty="0" err="1"/>
            <a:t>year</a:t>
          </a:r>
          <a:endParaRPr lang="en-US" sz="1400" b="1" kern="1200" dirty="0"/>
        </a:p>
      </dsp:txBody>
      <dsp:txXfrm>
        <a:off x="4313188" y="0"/>
        <a:ext cx="1943355" cy="572053"/>
      </dsp:txXfrm>
    </dsp:sp>
    <dsp:sp modelId="{A8BD507C-CDB9-48CF-B230-1AAE6149A250}">
      <dsp:nvSpPr>
        <dsp:cNvPr id="0" name=""/>
        <dsp:cNvSpPr/>
      </dsp:nvSpPr>
      <dsp:spPr>
        <a:xfrm>
          <a:off x="6039488" y="0"/>
          <a:ext cx="2515408" cy="572053"/>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pl-PL" sz="1400" kern="1200" dirty="0" err="1"/>
            <a:t>every</a:t>
          </a:r>
          <a:r>
            <a:rPr lang="pl-PL" sz="1400" kern="1200" dirty="0"/>
            <a:t> </a:t>
          </a:r>
          <a:r>
            <a:rPr lang="pl-PL" sz="1400" b="1" kern="1200" dirty="0"/>
            <a:t>4-6 </a:t>
          </a:r>
          <a:r>
            <a:rPr lang="pl-PL" sz="1400" b="1" kern="1200" dirty="0" err="1"/>
            <a:t>years</a:t>
          </a:r>
          <a:endParaRPr lang="en-US" sz="1400" b="1" kern="1200" dirty="0"/>
        </a:p>
      </dsp:txBody>
      <dsp:txXfrm>
        <a:off x="6325515" y="0"/>
        <a:ext cx="1943355" cy="5720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943E6-AC58-4F46-A03E-2F60E0C66E05}">
      <dsp:nvSpPr>
        <dsp:cNvPr id="0" name=""/>
        <dsp:cNvSpPr/>
      </dsp:nvSpPr>
      <dsp:spPr>
        <a:xfrm>
          <a:off x="0" y="3458127"/>
          <a:ext cx="6624719" cy="306930"/>
        </a:xfrm>
        <a:prstGeom prst="rec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666750">
            <a:lnSpc>
              <a:spcPct val="90000"/>
            </a:lnSpc>
            <a:spcBef>
              <a:spcPct val="0"/>
            </a:spcBef>
            <a:spcAft>
              <a:spcPct val="35000"/>
            </a:spcAft>
            <a:buNone/>
          </a:pPr>
          <a:r>
            <a:rPr lang="pl-PL" sz="1500" b="1" kern="1200" dirty="0"/>
            <a:t>GO-LIVE  [</a:t>
          </a:r>
          <a:r>
            <a:rPr lang="pl-PL" sz="1500" b="1" kern="1200" dirty="0" err="1"/>
            <a:t>date</a:t>
          </a:r>
          <a:r>
            <a:rPr lang="pl-PL" sz="1500" b="1" kern="1200" dirty="0"/>
            <a:t>]</a:t>
          </a:r>
          <a:endParaRPr lang="en-GB" sz="1500" b="1" kern="1200" dirty="0"/>
        </a:p>
      </dsp:txBody>
      <dsp:txXfrm>
        <a:off x="0" y="3458127"/>
        <a:ext cx="6624719" cy="306930"/>
      </dsp:txXfrm>
    </dsp:sp>
    <dsp:sp modelId="{3C561135-EDEF-46FA-AF4F-0BB8464B86AB}">
      <dsp:nvSpPr>
        <dsp:cNvPr id="0" name=""/>
        <dsp:cNvSpPr/>
      </dsp:nvSpPr>
      <dsp:spPr>
        <a:xfrm rot="10800000">
          <a:off x="0" y="2766424"/>
          <a:ext cx="6624719" cy="698385"/>
        </a:xfrm>
        <a:prstGeom prst="upArrowCallou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533400">
            <a:lnSpc>
              <a:spcPct val="90000"/>
            </a:lnSpc>
            <a:spcBef>
              <a:spcPct val="0"/>
            </a:spcBef>
            <a:spcAft>
              <a:spcPct val="35000"/>
            </a:spcAft>
            <a:buNone/>
          </a:pPr>
          <a:r>
            <a:rPr lang="pl-PL" sz="1200" b="1" kern="1200" dirty="0"/>
            <a:t>IMPLEMENTATION / DEPLOYMENT</a:t>
          </a:r>
          <a:endParaRPr lang="en-GB" sz="1200" b="1" kern="1200" dirty="0"/>
        </a:p>
      </dsp:txBody>
      <dsp:txXfrm rot="-10800000">
        <a:off x="0" y="2766424"/>
        <a:ext cx="6624719" cy="245133"/>
      </dsp:txXfrm>
    </dsp:sp>
    <dsp:sp modelId="{87A5A63F-5F90-43DA-9CF5-2E2D56849E9B}">
      <dsp:nvSpPr>
        <dsp:cNvPr id="0" name=""/>
        <dsp:cNvSpPr/>
      </dsp:nvSpPr>
      <dsp:spPr>
        <a:xfrm>
          <a:off x="0" y="2999199"/>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from]</a:t>
          </a:r>
          <a:endParaRPr lang="en-GB" sz="1000" b="0" kern="1200"/>
        </a:p>
      </dsp:txBody>
      <dsp:txXfrm>
        <a:off x="0" y="2999199"/>
        <a:ext cx="3312359" cy="233532"/>
      </dsp:txXfrm>
    </dsp:sp>
    <dsp:sp modelId="{837E08C4-5B28-4E70-AE76-AEC525B2A5C9}">
      <dsp:nvSpPr>
        <dsp:cNvPr id="0" name=""/>
        <dsp:cNvSpPr/>
      </dsp:nvSpPr>
      <dsp:spPr>
        <a:xfrm>
          <a:off x="3312359" y="2999199"/>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to]</a:t>
          </a:r>
          <a:endParaRPr lang="en-GB" sz="1000" b="0" kern="1200"/>
        </a:p>
      </dsp:txBody>
      <dsp:txXfrm>
        <a:off x="3312359" y="2999199"/>
        <a:ext cx="3312359" cy="233532"/>
      </dsp:txXfrm>
    </dsp:sp>
    <dsp:sp modelId="{77D64068-7F7E-4D60-A83F-CDE55DE0D4A3}">
      <dsp:nvSpPr>
        <dsp:cNvPr id="0" name=""/>
        <dsp:cNvSpPr/>
      </dsp:nvSpPr>
      <dsp:spPr>
        <a:xfrm rot="10800000">
          <a:off x="0" y="2074850"/>
          <a:ext cx="6624719" cy="698385"/>
        </a:xfrm>
        <a:prstGeom prst="upArrowCallou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533400">
            <a:lnSpc>
              <a:spcPct val="90000"/>
            </a:lnSpc>
            <a:spcBef>
              <a:spcPct val="0"/>
            </a:spcBef>
            <a:spcAft>
              <a:spcPct val="35000"/>
            </a:spcAft>
            <a:buNone/>
          </a:pPr>
          <a:r>
            <a:rPr lang="pl-PL" sz="1200" b="1" kern="1200" dirty="0"/>
            <a:t>QA TESTS</a:t>
          </a:r>
          <a:endParaRPr lang="en-GB" sz="1200" b="1" kern="1200" dirty="0"/>
        </a:p>
      </dsp:txBody>
      <dsp:txXfrm rot="-10800000">
        <a:off x="0" y="2074850"/>
        <a:ext cx="6624719" cy="245133"/>
      </dsp:txXfrm>
    </dsp:sp>
    <dsp:sp modelId="{D700A331-9BDB-44D4-8EF0-2CA74255B8CF}">
      <dsp:nvSpPr>
        <dsp:cNvPr id="0" name=""/>
        <dsp:cNvSpPr/>
      </dsp:nvSpPr>
      <dsp:spPr>
        <a:xfrm>
          <a:off x="0" y="2307625"/>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from]</a:t>
          </a:r>
          <a:endParaRPr lang="en-GB" sz="1000" b="0" kern="1200"/>
        </a:p>
      </dsp:txBody>
      <dsp:txXfrm>
        <a:off x="0" y="2307625"/>
        <a:ext cx="3312359" cy="233532"/>
      </dsp:txXfrm>
    </dsp:sp>
    <dsp:sp modelId="{36328A98-DA4D-412E-98FA-9D43952F49B4}">
      <dsp:nvSpPr>
        <dsp:cNvPr id="0" name=""/>
        <dsp:cNvSpPr/>
      </dsp:nvSpPr>
      <dsp:spPr>
        <a:xfrm>
          <a:off x="3312359" y="2307625"/>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to]</a:t>
          </a:r>
          <a:endParaRPr lang="en-GB" sz="1000" b="0" kern="1200"/>
        </a:p>
      </dsp:txBody>
      <dsp:txXfrm>
        <a:off x="3312359" y="2307625"/>
        <a:ext cx="3312359" cy="233532"/>
      </dsp:txXfrm>
    </dsp:sp>
    <dsp:sp modelId="{CBC72D65-04A1-4BB4-BFC4-0697154AA2CB}">
      <dsp:nvSpPr>
        <dsp:cNvPr id="0" name=""/>
        <dsp:cNvSpPr/>
      </dsp:nvSpPr>
      <dsp:spPr>
        <a:xfrm rot="10800000">
          <a:off x="0" y="1383276"/>
          <a:ext cx="6624719" cy="698385"/>
        </a:xfrm>
        <a:prstGeom prst="upArrowCallou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533400">
            <a:lnSpc>
              <a:spcPct val="90000"/>
            </a:lnSpc>
            <a:spcBef>
              <a:spcPct val="0"/>
            </a:spcBef>
            <a:spcAft>
              <a:spcPct val="35000"/>
            </a:spcAft>
            <a:buNone/>
          </a:pPr>
          <a:r>
            <a:rPr lang="pl-PL" sz="1200" b="1" kern="1200"/>
            <a:t>DEVELOPMENT</a:t>
          </a:r>
          <a:endParaRPr lang="en-GB" sz="1200" b="1" kern="1200"/>
        </a:p>
      </dsp:txBody>
      <dsp:txXfrm rot="-10800000">
        <a:off x="0" y="1383276"/>
        <a:ext cx="6624719" cy="245133"/>
      </dsp:txXfrm>
    </dsp:sp>
    <dsp:sp modelId="{7CCC37F3-7E30-492E-9BCC-B32F30A11E97}">
      <dsp:nvSpPr>
        <dsp:cNvPr id="0" name=""/>
        <dsp:cNvSpPr/>
      </dsp:nvSpPr>
      <dsp:spPr>
        <a:xfrm>
          <a:off x="0" y="1616052"/>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from]</a:t>
          </a:r>
          <a:endParaRPr lang="en-GB" sz="1000" b="0" kern="1200"/>
        </a:p>
      </dsp:txBody>
      <dsp:txXfrm>
        <a:off x="0" y="1616052"/>
        <a:ext cx="3312359" cy="233532"/>
      </dsp:txXfrm>
    </dsp:sp>
    <dsp:sp modelId="{F9E98417-0EB2-455D-B460-494DA23EA737}">
      <dsp:nvSpPr>
        <dsp:cNvPr id="0" name=""/>
        <dsp:cNvSpPr/>
      </dsp:nvSpPr>
      <dsp:spPr>
        <a:xfrm>
          <a:off x="3312359" y="1616052"/>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to]</a:t>
          </a:r>
          <a:endParaRPr lang="en-GB" sz="1000" b="0" kern="1200"/>
        </a:p>
      </dsp:txBody>
      <dsp:txXfrm>
        <a:off x="3312359" y="1616052"/>
        <a:ext cx="3312359" cy="233532"/>
      </dsp:txXfrm>
    </dsp:sp>
    <dsp:sp modelId="{8F97306F-62FD-41DE-984B-8CC56258DA25}">
      <dsp:nvSpPr>
        <dsp:cNvPr id="0" name=""/>
        <dsp:cNvSpPr/>
      </dsp:nvSpPr>
      <dsp:spPr>
        <a:xfrm rot="10800000">
          <a:off x="0" y="691702"/>
          <a:ext cx="6624719" cy="698385"/>
        </a:xfrm>
        <a:prstGeom prst="upArrowCallou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533400">
            <a:lnSpc>
              <a:spcPct val="90000"/>
            </a:lnSpc>
            <a:spcBef>
              <a:spcPct val="0"/>
            </a:spcBef>
            <a:spcAft>
              <a:spcPct val="35000"/>
            </a:spcAft>
            <a:buNone/>
          </a:pPr>
          <a:r>
            <a:rPr lang="pl-PL" sz="1200" b="1" kern="1200"/>
            <a:t>DESIGN / SPECIFICATION</a:t>
          </a:r>
          <a:endParaRPr lang="en-GB" sz="1200" b="1" kern="1200"/>
        </a:p>
      </dsp:txBody>
      <dsp:txXfrm rot="-10800000">
        <a:off x="0" y="691702"/>
        <a:ext cx="6624719" cy="245133"/>
      </dsp:txXfrm>
    </dsp:sp>
    <dsp:sp modelId="{65C99D63-7F0D-43CD-A297-A719BE8C1293}">
      <dsp:nvSpPr>
        <dsp:cNvPr id="0" name=""/>
        <dsp:cNvSpPr/>
      </dsp:nvSpPr>
      <dsp:spPr>
        <a:xfrm>
          <a:off x="0" y="924478"/>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from]</a:t>
          </a:r>
          <a:endParaRPr lang="en-GB" sz="1000" b="0" kern="1200"/>
        </a:p>
      </dsp:txBody>
      <dsp:txXfrm>
        <a:off x="0" y="924478"/>
        <a:ext cx="3312359" cy="233532"/>
      </dsp:txXfrm>
    </dsp:sp>
    <dsp:sp modelId="{C5E0CDC9-7169-4D7E-9DF9-541668A55683}">
      <dsp:nvSpPr>
        <dsp:cNvPr id="0" name=""/>
        <dsp:cNvSpPr/>
      </dsp:nvSpPr>
      <dsp:spPr>
        <a:xfrm>
          <a:off x="3312359" y="924478"/>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to]</a:t>
          </a:r>
          <a:endParaRPr lang="en-GB" sz="1000" b="0" kern="1200"/>
        </a:p>
      </dsp:txBody>
      <dsp:txXfrm>
        <a:off x="3312359" y="924478"/>
        <a:ext cx="3312359" cy="233532"/>
      </dsp:txXfrm>
    </dsp:sp>
    <dsp:sp modelId="{F59D6264-2873-4E86-BCC3-A991A0214187}">
      <dsp:nvSpPr>
        <dsp:cNvPr id="0" name=""/>
        <dsp:cNvSpPr/>
      </dsp:nvSpPr>
      <dsp:spPr>
        <a:xfrm rot="10800000">
          <a:off x="0" y="0"/>
          <a:ext cx="6624719" cy="698385"/>
        </a:xfrm>
        <a:prstGeom prst="upArrowCallout">
          <a:avLst/>
        </a:prstGeom>
        <a:solidFill>
          <a:srgbClr val="26437E"/>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000" tIns="36000" rIns="144000" bIns="36000" numCol="1" spcCol="1270" anchor="ctr" anchorCtr="0">
          <a:noAutofit/>
        </a:bodyPr>
        <a:lstStyle/>
        <a:p>
          <a:pPr marL="0" lvl="0" indent="0" algn="ctr" defTabSz="533400">
            <a:lnSpc>
              <a:spcPct val="90000"/>
            </a:lnSpc>
            <a:spcBef>
              <a:spcPct val="0"/>
            </a:spcBef>
            <a:spcAft>
              <a:spcPct val="35000"/>
            </a:spcAft>
            <a:buNone/>
          </a:pPr>
          <a:r>
            <a:rPr lang="pl-PL" sz="1200" b="1" kern="1200">
              <a:effectLst/>
            </a:rPr>
            <a:t>ANALYSIS</a:t>
          </a:r>
          <a:endParaRPr lang="en-GB" sz="1200" b="1" kern="1200">
            <a:effectLst/>
          </a:endParaRPr>
        </a:p>
      </dsp:txBody>
      <dsp:txXfrm rot="-10800000">
        <a:off x="0" y="0"/>
        <a:ext cx="6624719" cy="245133"/>
      </dsp:txXfrm>
    </dsp:sp>
    <dsp:sp modelId="{D18847DD-DE06-4DD4-BB05-2BF0A8E2750A}">
      <dsp:nvSpPr>
        <dsp:cNvPr id="0" name=""/>
        <dsp:cNvSpPr/>
      </dsp:nvSpPr>
      <dsp:spPr>
        <a:xfrm>
          <a:off x="0" y="232904"/>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a:t>
          </a:r>
          <a:r>
            <a:rPr lang="pl-PL" sz="1000" b="0" kern="1200" err="1"/>
            <a:t>date</a:t>
          </a:r>
          <a:r>
            <a:rPr lang="pl-PL" sz="1000" b="0" kern="1200"/>
            <a:t> from]</a:t>
          </a:r>
          <a:endParaRPr lang="en-GB" sz="1000" b="0" kern="1200"/>
        </a:p>
      </dsp:txBody>
      <dsp:txXfrm>
        <a:off x="0" y="232904"/>
        <a:ext cx="3312359" cy="233532"/>
      </dsp:txXfrm>
    </dsp:sp>
    <dsp:sp modelId="{79B1FC62-9FA9-4D1F-A4FA-6A3D88EADC56}">
      <dsp:nvSpPr>
        <dsp:cNvPr id="0" name=""/>
        <dsp:cNvSpPr/>
      </dsp:nvSpPr>
      <dsp:spPr>
        <a:xfrm>
          <a:off x="3312359" y="232904"/>
          <a:ext cx="3312359" cy="233532"/>
        </a:xfrm>
        <a:prstGeom prst="rect">
          <a:avLst/>
        </a:prstGeom>
        <a:solidFill>
          <a:schemeClr val="bg1"/>
        </a:solidFill>
        <a:ln w="12700" cap="flat" cmpd="sng" algn="ctr">
          <a:solidFill>
            <a:srgbClr val="26437E"/>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00" tIns="36000" rIns="144000" bIns="36000" numCol="1" spcCol="1270" anchor="ctr" anchorCtr="0">
          <a:noAutofit/>
        </a:bodyPr>
        <a:lstStyle/>
        <a:p>
          <a:pPr marL="0" lvl="0" indent="0" algn="ctr" defTabSz="444500">
            <a:lnSpc>
              <a:spcPct val="100000"/>
            </a:lnSpc>
            <a:spcBef>
              <a:spcPct val="0"/>
            </a:spcBef>
            <a:spcAft>
              <a:spcPts val="0"/>
            </a:spcAft>
            <a:buNone/>
          </a:pPr>
          <a:r>
            <a:rPr lang="pl-PL" sz="1000" b="0" kern="1200"/>
            <a:t>[date to]</a:t>
          </a:r>
          <a:endParaRPr lang="en-GB" sz="1000" b="0" kern="1200"/>
        </a:p>
      </dsp:txBody>
      <dsp:txXfrm>
        <a:off x="3312359" y="232904"/>
        <a:ext cx="3312359" cy="2335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378D2-D861-45A1-8C4B-771D43B890EA}">
      <dsp:nvSpPr>
        <dsp:cNvPr id="0" name=""/>
        <dsp:cNvSpPr/>
      </dsp:nvSpPr>
      <dsp:spPr>
        <a:xfrm>
          <a:off x="33244" y="769"/>
          <a:ext cx="1415804" cy="70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Defects</a:t>
          </a:r>
          <a:r>
            <a:rPr lang="pl-PL" sz="1400" kern="1200" dirty="0">
              <a:effectLst/>
            </a:rPr>
            <a:t> </a:t>
          </a:r>
          <a:br>
            <a:rPr lang="pl-PL" sz="1400" kern="1200" dirty="0">
              <a:effectLst/>
            </a:rPr>
          </a:br>
          <a:r>
            <a:rPr lang="pl-PL" sz="1400" kern="1200" dirty="0">
              <a:effectLst/>
            </a:rPr>
            <a:t>(</a:t>
          </a:r>
          <a:r>
            <a:rPr lang="pl-PL" sz="1400" kern="1200" dirty="0" err="1">
              <a:effectLst/>
            </a:rPr>
            <a:t>bugs</a:t>
          </a:r>
          <a:r>
            <a:rPr lang="pl-PL" sz="1400" kern="1200" dirty="0">
              <a:effectLst/>
            </a:rPr>
            <a:t>)</a:t>
          </a:r>
          <a:endParaRPr lang="en-US" sz="1400" kern="1200" dirty="0">
            <a:effectLst/>
          </a:endParaRPr>
        </a:p>
      </dsp:txBody>
      <dsp:txXfrm>
        <a:off x="33244" y="769"/>
        <a:ext cx="1415804" cy="707902"/>
      </dsp:txXfrm>
    </dsp:sp>
    <dsp:sp modelId="{A5CBAB0F-32E8-4C53-9F8D-D04C561BB5AC}">
      <dsp:nvSpPr>
        <dsp:cNvPr id="0" name=""/>
        <dsp:cNvSpPr/>
      </dsp:nvSpPr>
      <dsp:spPr>
        <a:xfrm>
          <a:off x="33244" y="814856"/>
          <a:ext cx="1415804" cy="70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Change</a:t>
          </a:r>
          <a:r>
            <a:rPr lang="pl-PL" sz="1400" kern="1200" dirty="0">
              <a:effectLst/>
            </a:rPr>
            <a:t> </a:t>
          </a:r>
          <a:br>
            <a:rPr lang="pl-PL" sz="1400" kern="1200" dirty="0">
              <a:effectLst/>
            </a:rPr>
          </a:br>
          <a:r>
            <a:rPr lang="pl-PL" sz="1400" kern="1200" dirty="0" err="1">
              <a:effectLst/>
            </a:rPr>
            <a:t>requests</a:t>
          </a:r>
          <a:endParaRPr lang="en-US" sz="1400" kern="1200" dirty="0">
            <a:effectLst/>
          </a:endParaRPr>
        </a:p>
      </dsp:txBody>
      <dsp:txXfrm>
        <a:off x="33244" y="814856"/>
        <a:ext cx="1415804" cy="707902"/>
      </dsp:txXfrm>
    </dsp:sp>
    <dsp:sp modelId="{FAECF8BB-ED80-411C-83D7-0291D0ABB610}">
      <dsp:nvSpPr>
        <dsp:cNvPr id="0" name=""/>
        <dsp:cNvSpPr/>
      </dsp:nvSpPr>
      <dsp:spPr>
        <a:xfrm rot="19457599">
          <a:off x="1383495" y="945071"/>
          <a:ext cx="697427" cy="40429"/>
        </a:xfrm>
        <a:custGeom>
          <a:avLst/>
          <a:gdLst/>
          <a:ahLst/>
          <a:cxnLst/>
          <a:rect l="0" t="0" r="0" b="0"/>
          <a:pathLst>
            <a:path>
              <a:moveTo>
                <a:pt x="0" y="20214"/>
              </a:moveTo>
              <a:lnTo>
                <a:pt x="697427" y="2021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4773" y="947850"/>
        <a:ext cx="34871" cy="34871"/>
      </dsp:txXfrm>
    </dsp:sp>
    <dsp:sp modelId="{F577FF87-2F9C-4EEB-8CE5-F826AB675BB9}">
      <dsp:nvSpPr>
        <dsp:cNvPr id="0" name=""/>
        <dsp:cNvSpPr/>
      </dsp:nvSpPr>
      <dsp:spPr>
        <a:xfrm>
          <a:off x="2015369" y="407813"/>
          <a:ext cx="1415804" cy="70790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Enhancements</a:t>
          </a:r>
          <a:endParaRPr lang="en-US" sz="1400" kern="1200" dirty="0">
            <a:effectLst/>
          </a:endParaRPr>
        </a:p>
      </dsp:txBody>
      <dsp:txXfrm>
        <a:off x="2015369" y="407813"/>
        <a:ext cx="1415804" cy="707902"/>
      </dsp:txXfrm>
    </dsp:sp>
    <dsp:sp modelId="{7B18D28A-15C7-474B-909B-509F2A9B3347}">
      <dsp:nvSpPr>
        <dsp:cNvPr id="0" name=""/>
        <dsp:cNvSpPr/>
      </dsp:nvSpPr>
      <dsp:spPr>
        <a:xfrm rot="2142401">
          <a:off x="1383495" y="1352114"/>
          <a:ext cx="697427" cy="40429"/>
        </a:xfrm>
        <a:custGeom>
          <a:avLst/>
          <a:gdLst/>
          <a:ahLst/>
          <a:cxnLst/>
          <a:rect l="0" t="0" r="0" b="0"/>
          <a:pathLst>
            <a:path>
              <a:moveTo>
                <a:pt x="0" y="20214"/>
              </a:moveTo>
              <a:lnTo>
                <a:pt x="697427" y="20214"/>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14773" y="1354893"/>
        <a:ext cx="34871" cy="34871"/>
      </dsp:txXfrm>
    </dsp:sp>
    <dsp:sp modelId="{6EBC33F8-E4A7-4664-8669-4DA55E02CC3B}">
      <dsp:nvSpPr>
        <dsp:cNvPr id="0" name=""/>
        <dsp:cNvSpPr/>
      </dsp:nvSpPr>
      <dsp:spPr>
        <a:xfrm>
          <a:off x="2015369" y="1221900"/>
          <a:ext cx="1415804" cy="707902"/>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Changes</a:t>
          </a:r>
          <a:r>
            <a:rPr lang="pl-PL" sz="1400" kern="1200" dirty="0">
              <a:effectLst/>
            </a:rPr>
            <a:t> in </a:t>
          </a:r>
          <a:r>
            <a:rPr lang="pl-PL" sz="1400" kern="1200" dirty="0" err="1">
              <a:effectLst/>
            </a:rPr>
            <a:t>configuration</a:t>
          </a:r>
          <a:endParaRPr lang="en-US" sz="1400" kern="1200" dirty="0">
            <a:effectLst/>
          </a:endParaRPr>
        </a:p>
      </dsp:txBody>
      <dsp:txXfrm>
        <a:off x="2015369" y="1221900"/>
        <a:ext cx="1415804" cy="707902"/>
      </dsp:txXfrm>
    </dsp:sp>
    <dsp:sp modelId="{A98C8B00-283B-4597-9C39-F91A1DBF4966}">
      <dsp:nvSpPr>
        <dsp:cNvPr id="0" name=""/>
        <dsp:cNvSpPr/>
      </dsp:nvSpPr>
      <dsp:spPr>
        <a:xfrm>
          <a:off x="33244" y="1628944"/>
          <a:ext cx="1415804" cy="70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Tasks</a:t>
          </a:r>
          <a:endParaRPr lang="en-US" sz="1400" kern="1200" dirty="0">
            <a:effectLst/>
          </a:endParaRPr>
        </a:p>
      </dsp:txBody>
      <dsp:txXfrm>
        <a:off x="33244" y="1628944"/>
        <a:ext cx="1415804" cy="707902"/>
      </dsp:txXfrm>
    </dsp:sp>
    <dsp:sp modelId="{2E97BA20-DAF8-4F3C-ACBC-B4EF9F92ECCC}">
      <dsp:nvSpPr>
        <dsp:cNvPr id="0" name=""/>
        <dsp:cNvSpPr/>
      </dsp:nvSpPr>
      <dsp:spPr>
        <a:xfrm>
          <a:off x="33244" y="2443031"/>
          <a:ext cx="1415804" cy="7079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pl-PL" sz="1400" kern="1200" dirty="0" err="1">
              <a:effectLst/>
            </a:rPr>
            <a:t>Questions</a:t>
          </a:r>
          <a:endParaRPr lang="en-US" sz="1400" kern="1200" dirty="0">
            <a:effectLst/>
          </a:endParaRPr>
        </a:p>
      </dsp:txBody>
      <dsp:txXfrm>
        <a:off x="33244" y="2443031"/>
        <a:ext cx="1415804" cy="70790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2017-11-23</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2017-11-23</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8</a:t>
            </a:fld>
            <a:endParaRPr lang="pl-PL" dirty="0"/>
          </a:p>
        </p:txBody>
      </p:sp>
    </p:spTree>
    <p:extLst>
      <p:ext uri="{BB962C8B-B14F-4D97-AF65-F5344CB8AC3E}">
        <p14:creationId xmlns:p14="http://schemas.microsoft.com/office/powerpoint/2010/main" val="565893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113</a:t>
            </a:fld>
            <a:endParaRPr lang="pl-PL"/>
          </a:p>
        </p:txBody>
      </p:sp>
    </p:spTree>
    <p:extLst>
      <p:ext uri="{BB962C8B-B14F-4D97-AF65-F5344CB8AC3E}">
        <p14:creationId xmlns:p14="http://schemas.microsoft.com/office/powerpoint/2010/main" val="212325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115</a:t>
            </a:fld>
            <a:endParaRPr lang="pl-PL"/>
          </a:p>
        </p:txBody>
      </p:sp>
    </p:spTree>
    <p:extLst>
      <p:ext uri="{BB962C8B-B14F-4D97-AF65-F5344CB8AC3E}">
        <p14:creationId xmlns:p14="http://schemas.microsoft.com/office/powerpoint/2010/main" val="21232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118</a:t>
            </a:fld>
            <a:endParaRPr lang="pl-PL"/>
          </a:p>
        </p:txBody>
      </p:sp>
    </p:spTree>
    <p:extLst>
      <p:ext uri="{BB962C8B-B14F-4D97-AF65-F5344CB8AC3E}">
        <p14:creationId xmlns:p14="http://schemas.microsoft.com/office/powerpoint/2010/main" val="3630280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120</a:t>
            </a:fld>
            <a:endParaRPr lang="pl-PL"/>
          </a:p>
        </p:txBody>
      </p:sp>
    </p:spTree>
    <p:extLst>
      <p:ext uri="{BB962C8B-B14F-4D97-AF65-F5344CB8AC3E}">
        <p14:creationId xmlns:p14="http://schemas.microsoft.com/office/powerpoint/2010/main" val="411865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122</a:t>
            </a:fld>
            <a:endParaRPr lang="pl-PL"/>
          </a:p>
        </p:txBody>
      </p:sp>
    </p:spTree>
    <p:extLst>
      <p:ext uri="{BB962C8B-B14F-4D97-AF65-F5344CB8AC3E}">
        <p14:creationId xmlns:p14="http://schemas.microsoft.com/office/powerpoint/2010/main" val="2839845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132</a:t>
            </a:fld>
            <a:endParaRPr lang="pl-PL"/>
          </a:p>
        </p:txBody>
      </p:sp>
    </p:spTree>
    <p:extLst>
      <p:ext uri="{BB962C8B-B14F-4D97-AF65-F5344CB8AC3E}">
        <p14:creationId xmlns:p14="http://schemas.microsoft.com/office/powerpoint/2010/main" val="889296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133</a:t>
            </a:fld>
            <a:endParaRPr lang="pl-PL"/>
          </a:p>
        </p:txBody>
      </p:sp>
    </p:spTree>
    <p:extLst>
      <p:ext uri="{BB962C8B-B14F-4D97-AF65-F5344CB8AC3E}">
        <p14:creationId xmlns:p14="http://schemas.microsoft.com/office/powerpoint/2010/main" val="1296441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9CBFF68-BDAD-4CDA-828F-B3D0E8041644}" type="slidenum">
              <a:rPr lang="en-US" smtClean="0"/>
              <a:t>144</a:t>
            </a:fld>
            <a:endParaRPr lang="en-US"/>
          </a:p>
        </p:txBody>
      </p:sp>
    </p:spTree>
    <p:extLst>
      <p:ext uri="{BB962C8B-B14F-4D97-AF65-F5344CB8AC3E}">
        <p14:creationId xmlns:p14="http://schemas.microsoft.com/office/powerpoint/2010/main" val="2403220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CBFF68-BDAD-4CDA-828F-B3D0E8041644}" type="slidenum">
              <a:rPr lang="en-US" smtClean="0"/>
              <a:t>145</a:t>
            </a:fld>
            <a:endParaRPr lang="en-US"/>
          </a:p>
        </p:txBody>
      </p:sp>
    </p:spTree>
    <p:extLst>
      <p:ext uri="{BB962C8B-B14F-4D97-AF65-F5344CB8AC3E}">
        <p14:creationId xmlns:p14="http://schemas.microsoft.com/office/powerpoint/2010/main" val="1088191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9CBFF68-BDAD-4CDA-828F-B3D0E8041644}" type="slidenum">
              <a:rPr lang="en-US" smtClean="0"/>
              <a:t>146</a:t>
            </a:fld>
            <a:endParaRPr lang="en-US"/>
          </a:p>
        </p:txBody>
      </p:sp>
    </p:spTree>
    <p:extLst>
      <p:ext uri="{BB962C8B-B14F-4D97-AF65-F5344CB8AC3E}">
        <p14:creationId xmlns:p14="http://schemas.microsoft.com/office/powerpoint/2010/main" val="420597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10</a:t>
            </a:fld>
            <a:endParaRPr lang="pl-PL"/>
          </a:p>
        </p:txBody>
      </p:sp>
    </p:spTree>
    <p:extLst>
      <p:ext uri="{BB962C8B-B14F-4D97-AF65-F5344CB8AC3E}">
        <p14:creationId xmlns:p14="http://schemas.microsoft.com/office/powerpoint/2010/main" val="446448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9CBFF68-BDAD-4CDA-828F-B3D0E8041644}" type="slidenum">
              <a:rPr lang="en-US" smtClean="0">
                <a:solidFill>
                  <a:prstClr val="black"/>
                </a:solidFill>
              </a:rPr>
              <a:pPr/>
              <a:t>147</a:t>
            </a:fld>
            <a:endParaRPr lang="en-US">
              <a:solidFill>
                <a:prstClr val="black"/>
              </a:solidFill>
            </a:endParaRPr>
          </a:p>
        </p:txBody>
      </p:sp>
    </p:spTree>
    <p:extLst>
      <p:ext uri="{BB962C8B-B14F-4D97-AF65-F5344CB8AC3E}">
        <p14:creationId xmlns:p14="http://schemas.microsoft.com/office/powerpoint/2010/main" val="3836558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9CBFF68-BDAD-4CDA-828F-B3D0E8041644}" type="slidenum">
              <a:rPr lang="en-US" smtClean="0">
                <a:solidFill>
                  <a:prstClr val="black"/>
                </a:solidFill>
              </a:rPr>
              <a:pPr/>
              <a:t>148</a:t>
            </a:fld>
            <a:endParaRPr lang="en-US">
              <a:solidFill>
                <a:prstClr val="black"/>
              </a:solidFill>
            </a:endParaRPr>
          </a:p>
        </p:txBody>
      </p:sp>
    </p:spTree>
    <p:extLst>
      <p:ext uri="{BB962C8B-B14F-4D97-AF65-F5344CB8AC3E}">
        <p14:creationId xmlns:p14="http://schemas.microsoft.com/office/powerpoint/2010/main" val="843876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CBFF68-BDAD-4CDA-828F-B3D0E8041644}" type="slidenum">
              <a:rPr lang="en-US" smtClean="0"/>
              <a:t>149</a:t>
            </a:fld>
            <a:endParaRPr lang="en-US"/>
          </a:p>
        </p:txBody>
      </p:sp>
    </p:spTree>
    <p:extLst>
      <p:ext uri="{BB962C8B-B14F-4D97-AF65-F5344CB8AC3E}">
        <p14:creationId xmlns:p14="http://schemas.microsoft.com/office/powerpoint/2010/main" val="1540299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A2514D64-BFD3-464E-8A52-07B4CA58294A}" type="slidenum">
              <a:rPr lang="pl-PL" smtClean="0"/>
              <a:pPr/>
              <a:t>151</a:t>
            </a:fld>
            <a:endParaRPr lang="pl-PL"/>
          </a:p>
        </p:txBody>
      </p:sp>
    </p:spTree>
    <p:extLst>
      <p:ext uri="{BB962C8B-B14F-4D97-AF65-F5344CB8AC3E}">
        <p14:creationId xmlns:p14="http://schemas.microsoft.com/office/powerpoint/2010/main" val="3978545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09CBFF68-BDAD-4CDA-828F-B3D0E8041644}" type="slidenum">
              <a:rPr lang="en-US" smtClean="0">
                <a:solidFill>
                  <a:prstClr val="black"/>
                </a:solidFill>
              </a:rPr>
              <a:pPr/>
              <a:t>159</a:t>
            </a:fld>
            <a:endParaRPr lang="en-US">
              <a:solidFill>
                <a:prstClr val="black"/>
              </a:solidFill>
            </a:endParaRPr>
          </a:p>
        </p:txBody>
      </p:sp>
    </p:spTree>
    <p:extLst>
      <p:ext uri="{BB962C8B-B14F-4D97-AF65-F5344CB8AC3E}">
        <p14:creationId xmlns:p14="http://schemas.microsoft.com/office/powerpoint/2010/main" val="375044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15</a:t>
            </a:fld>
            <a:endParaRPr lang="pl-PL"/>
          </a:p>
        </p:txBody>
      </p:sp>
    </p:spTree>
    <p:extLst>
      <p:ext uri="{BB962C8B-B14F-4D97-AF65-F5344CB8AC3E}">
        <p14:creationId xmlns:p14="http://schemas.microsoft.com/office/powerpoint/2010/main" val="66838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21</a:t>
            </a:fld>
            <a:endParaRPr lang="pl-PL"/>
          </a:p>
        </p:txBody>
      </p:sp>
    </p:spTree>
    <p:extLst>
      <p:ext uri="{BB962C8B-B14F-4D97-AF65-F5344CB8AC3E}">
        <p14:creationId xmlns:p14="http://schemas.microsoft.com/office/powerpoint/2010/main" val="326209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60</a:t>
            </a:fld>
            <a:endParaRPr lang="pl-PL"/>
          </a:p>
        </p:txBody>
      </p:sp>
    </p:spTree>
    <p:extLst>
      <p:ext uri="{BB962C8B-B14F-4D97-AF65-F5344CB8AC3E}">
        <p14:creationId xmlns:p14="http://schemas.microsoft.com/office/powerpoint/2010/main" val="2480030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107</a:t>
            </a:fld>
            <a:endParaRPr lang="pl-PL"/>
          </a:p>
        </p:txBody>
      </p:sp>
    </p:spTree>
    <p:extLst>
      <p:ext uri="{BB962C8B-B14F-4D97-AF65-F5344CB8AC3E}">
        <p14:creationId xmlns:p14="http://schemas.microsoft.com/office/powerpoint/2010/main" val="1469143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110</a:t>
            </a:fld>
            <a:endParaRPr lang="pl-PL"/>
          </a:p>
        </p:txBody>
      </p:sp>
    </p:spTree>
    <p:extLst>
      <p:ext uri="{BB962C8B-B14F-4D97-AF65-F5344CB8AC3E}">
        <p14:creationId xmlns:p14="http://schemas.microsoft.com/office/powerpoint/2010/main" val="406157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US"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111</a:t>
            </a:fld>
            <a:endParaRPr lang="pl-PL"/>
          </a:p>
        </p:txBody>
      </p:sp>
    </p:spTree>
    <p:extLst>
      <p:ext uri="{BB962C8B-B14F-4D97-AF65-F5344CB8AC3E}">
        <p14:creationId xmlns:p14="http://schemas.microsoft.com/office/powerpoint/2010/main" val="212325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112</a:t>
            </a:fld>
            <a:endParaRPr lang="pl-PL"/>
          </a:p>
        </p:txBody>
      </p:sp>
    </p:spTree>
    <p:extLst>
      <p:ext uri="{BB962C8B-B14F-4D97-AF65-F5344CB8AC3E}">
        <p14:creationId xmlns:p14="http://schemas.microsoft.com/office/powerpoint/2010/main" val="2820861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2017-11-23</a:t>
            </a:fld>
            <a:endParaRPr lang="pl-PL" dirty="0"/>
          </a:p>
        </p:txBody>
      </p:sp>
      <p:pic>
        <p:nvPicPr>
          <p:cNvPr id="12" name="Obraz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Tree>
    <p:extLst>
      <p:ext uri="{BB962C8B-B14F-4D97-AF65-F5344CB8AC3E}">
        <p14:creationId xmlns:p14="http://schemas.microsoft.com/office/powerpoint/2010/main" val="238178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58342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4" name="Symbol zastępczy tekstu 3"/>
          <p:cNvSpPr>
            <a:spLocks noGrp="1"/>
          </p:cNvSpPr>
          <p:nvPr>
            <p:ph type="body" sz="quarter" idx="26" hasCustomPrompt="1"/>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r>
              <a:rPr lang="pl-PL" b="0" i="0" dirty="0">
                <a:solidFill>
                  <a:srgbClr val="000000"/>
                </a:solidFill>
                <a:latin typeface="+mn-lt"/>
              </a:rPr>
              <a:t>Insert </a:t>
            </a:r>
            <a:r>
              <a:rPr lang="pl-PL" b="0" i="0" dirty="0" err="1">
                <a:solidFill>
                  <a:srgbClr val="000000"/>
                </a:solidFill>
                <a:latin typeface="+mn-lt"/>
              </a:rPr>
              <a:t>description</a:t>
            </a:r>
            <a:endParaRPr lang="en-GB" b="0" i="0" dirty="0">
              <a:solidFill>
                <a:srgbClr val="000000"/>
              </a:solidFill>
              <a:latin typeface="+mn-lt"/>
            </a:endParaRPr>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2"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806162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817881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6" name="Symbol zastępczy tekstu 17"/>
          <p:cNvSpPr>
            <a:spLocks noGrp="1"/>
          </p:cNvSpPr>
          <p:nvPr>
            <p:ph type="body" sz="quarter" idx="27"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8178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857996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613807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17"/>
          <p:cNvSpPr>
            <a:spLocks noGrp="1"/>
          </p:cNvSpPr>
          <p:nvPr>
            <p:ph type="body" sz="quarter" idx="30"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786149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17"/>
          <p:cNvSpPr>
            <a:spLocks noGrp="1"/>
          </p:cNvSpPr>
          <p:nvPr>
            <p:ph type="body" sz="quarter" idx="30"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89330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accent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23/11/2017</a:t>
            </a:fld>
            <a:endParaRPr lang="en-GB" dirty="0"/>
          </a:p>
        </p:txBody>
      </p:sp>
      <p:pic>
        <p:nvPicPr>
          <p:cNvPr id="12" name="Obraz 11"/>
          <p:cNvPicPr>
            <a:picLocks noChangeAspect="1"/>
          </p:cNvPicPr>
          <p:nvPr userDrawn="1"/>
        </p:nvPicPr>
        <p:blipFill>
          <a:blip r:embed="rId3"/>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4" name="Symbol zastępczy tekstu 17"/>
          <p:cNvSpPr>
            <a:spLocks noGrp="1"/>
          </p:cNvSpPr>
          <p:nvPr>
            <p:ph type="body" sz="quarter" idx="3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772001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4" name="Symbol zastępczy tekstu 17"/>
          <p:cNvSpPr>
            <a:spLocks noGrp="1"/>
          </p:cNvSpPr>
          <p:nvPr>
            <p:ph type="body" sz="quarter" idx="3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305406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3"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2682289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3"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0838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a:extLst>
              <a:ext uri="{28A0092B-C50C-407E-A947-70E740481C1C}">
                <a14:useLocalDpi xmlns:a14="http://schemas.microsoft.com/office/drawing/2010/main" val="0"/>
              </a:ext>
            </a:extLst>
          </a:blip>
          <a:srcRect l="3974" t="12951" b="5926"/>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6"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4442296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02476" y="1200715"/>
            <a:ext cx="4994298" cy="2978150"/>
          </a:xfrm>
          <a:prstGeom prst="rect">
            <a:avLst/>
          </a:prstGeom>
        </p:spPr>
      </p:pic>
      <p:sp>
        <p:nvSpPr>
          <p:cNvPr id="4" name="Symbol zastępczy obrazu 3"/>
          <p:cNvSpPr>
            <a:spLocks noGrp="1"/>
          </p:cNvSpPr>
          <p:nvPr>
            <p:ph type="pic" sz="quarter" idx="23" hasCustomPrompt="1"/>
          </p:nvPr>
        </p:nvSpPr>
        <p:spPr>
          <a:xfrm>
            <a:off x="558800" y="1274644"/>
            <a:ext cx="279400" cy="304800"/>
          </a:xfrm>
        </p:spPr>
        <p:txBody>
          <a:bodyPr anchor="ctr">
            <a:normAutofit/>
          </a:bodyPr>
          <a:lstStyle>
            <a:lvl1pPr marL="0" indent="0" algn="ctr">
              <a:buNone/>
              <a:defRPr sz="700">
                <a:solidFill>
                  <a:schemeClr val="accent3"/>
                </a:solidFill>
              </a:defRPr>
            </a:lvl1pPr>
          </a:lstStyle>
          <a:p>
            <a:r>
              <a:rPr lang="pl-PL" dirty="0"/>
              <a:t>1</a:t>
            </a:r>
          </a:p>
        </p:txBody>
      </p:sp>
      <p:sp>
        <p:nvSpPr>
          <p:cNvPr id="30" name="Symbol zastępczy obrazu 3"/>
          <p:cNvSpPr>
            <a:spLocks noGrp="1"/>
          </p:cNvSpPr>
          <p:nvPr>
            <p:ph type="pic" sz="quarter" idx="24" hasCustomPrompt="1"/>
          </p:nvPr>
        </p:nvSpPr>
        <p:spPr>
          <a:xfrm>
            <a:off x="558800" y="2165916"/>
            <a:ext cx="279400" cy="304800"/>
          </a:xfrm>
        </p:spPr>
        <p:txBody>
          <a:bodyPr anchor="ctr">
            <a:normAutofit/>
          </a:bodyPr>
          <a:lstStyle>
            <a:lvl1pPr marL="0" indent="0" algn="ctr">
              <a:buNone/>
              <a:defRPr sz="700">
                <a:solidFill>
                  <a:schemeClr val="accent3"/>
                </a:solidFill>
              </a:defRPr>
            </a:lvl1pPr>
          </a:lstStyle>
          <a:p>
            <a:r>
              <a:rPr lang="pl-PL" dirty="0"/>
              <a:t>2</a:t>
            </a:r>
          </a:p>
        </p:txBody>
      </p:sp>
      <p:sp>
        <p:nvSpPr>
          <p:cNvPr id="31" name="Symbol zastępczy obrazu 3"/>
          <p:cNvSpPr>
            <a:spLocks noGrp="1"/>
          </p:cNvSpPr>
          <p:nvPr>
            <p:ph type="pic" sz="quarter" idx="25" hasCustomPrompt="1"/>
          </p:nvPr>
        </p:nvSpPr>
        <p:spPr>
          <a:xfrm>
            <a:off x="558800" y="2995494"/>
            <a:ext cx="279400" cy="304800"/>
          </a:xfrm>
        </p:spPr>
        <p:txBody>
          <a:bodyPr anchor="ctr">
            <a:normAutofit/>
          </a:bodyPr>
          <a:lstStyle>
            <a:lvl1pPr marL="0" indent="0" algn="ctr">
              <a:buNone/>
              <a:defRPr sz="700">
                <a:solidFill>
                  <a:schemeClr val="accent3"/>
                </a:solidFill>
              </a:defRPr>
            </a:lvl1pPr>
          </a:lstStyle>
          <a:p>
            <a:r>
              <a:rPr lang="pl-PL" dirty="0"/>
              <a:t>3</a:t>
            </a:r>
          </a:p>
        </p:txBody>
      </p:sp>
      <p:sp>
        <p:nvSpPr>
          <p:cNvPr id="32" name="Symbol zastępczy obrazu 3"/>
          <p:cNvSpPr>
            <a:spLocks noGrp="1"/>
          </p:cNvSpPr>
          <p:nvPr>
            <p:ph type="pic" sz="quarter" idx="26" hasCustomPrompt="1"/>
          </p:nvPr>
        </p:nvSpPr>
        <p:spPr>
          <a:xfrm>
            <a:off x="565322" y="3852744"/>
            <a:ext cx="279400" cy="304800"/>
          </a:xfrm>
        </p:spPr>
        <p:txBody>
          <a:bodyPr anchor="ctr">
            <a:normAutofit/>
          </a:bodyPr>
          <a:lstStyle>
            <a:lvl1pPr marL="0" indent="0" algn="ctr">
              <a:buNone/>
              <a:defRPr sz="700">
                <a:solidFill>
                  <a:schemeClr val="accent3"/>
                </a:solidFill>
              </a:defRPr>
            </a:lvl1pPr>
          </a:lstStyle>
          <a:p>
            <a:r>
              <a:rPr lang="pl-PL" dirty="0"/>
              <a:t>4</a:t>
            </a:r>
          </a:p>
        </p:txBody>
      </p:sp>
      <p:pic>
        <p:nvPicPr>
          <p:cNvPr id="33" name="Obraz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4" name="Symbol zastępczy tekstu 17"/>
          <p:cNvSpPr>
            <a:spLocks noGrp="1"/>
          </p:cNvSpPr>
          <p:nvPr>
            <p:ph type="body" sz="quarter" idx="29"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6587952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 name="Symbol zastępczy obrazu 3"/>
          <p:cNvSpPr>
            <a:spLocks noGrp="1"/>
          </p:cNvSpPr>
          <p:nvPr>
            <p:ph type="pic" sz="quarter" idx="23" hasCustomPrompt="1"/>
          </p:nvPr>
        </p:nvSpPr>
        <p:spPr>
          <a:xfrm>
            <a:off x="558800" y="1274644"/>
            <a:ext cx="279400" cy="304800"/>
          </a:xfrm>
        </p:spPr>
        <p:txBody>
          <a:bodyPr anchor="ctr">
            <a:normAutofit/>
          </a:bodyPr>
          <a:lstStyle>
            <a:lvl1pPr marL="0" indent="0" algn="ctr">
              <a:buNone/>
              <a:defRPr sz="700">
                <a:solidFill>
                  <a:schemeClr val="accent3"/>
                </a:solidFill>
              </a:defRPr>
            </a:lvl1pPr>
          </a:lstStyle>
          <a:p>
            <a:r>
              <a:rPr lang="pl-PL" dirty="0"/>
              <a:t>1</a:t>
            </a:r>
          </a:p>
        </p:txBody>
      </p:sp>
      <p:sp>
        <p:nvSpPr>
          <p:cNvPr id="30" name="Symbol zastępczy obrazu 3"/>
          <p:cNvSpPr>
            <a:spLocks noGrp="1"/>
          </p:cNvSpPr>
          <p:nvPr>
            <p:ph type="pic" sz="quarter" idx="24" hasCustomPrompt="1"/>
          </p:nvPr>
        </p:nvSpPr>
        <p:spPr>
          <a:xfrm>
            <a:off x="558800" y="2165916"/>
            <a:ext cx="279400" cy="304800"/>
          </a:xfrm>
        </p:spPr>
        <p:txBody>
          <a:bodyPr anchor="ctr">
            <a:normAutofit/>
          </a:bodyPr>
          <a:lstStyle>
            <a:lvl1pPr marL="0" indent="0" algn="ctr">
              <a:buNone/>
              <a:defRPr sz="700">
                <a:solidFill>
                  <a:schemeClr val="accent3"/>
                </a:solidFill>
              </a:defRPr>
            </a:lvl1pPr>
          </a:lstStyle>
          <a:p>
            <a:r>
              <a:rPr lang="pl-PL" dirty="0"/>
              <a:t>2</a:t>
            </a:r>
          </a:p>
        </p:txBody>
      </p:sp>
      <p:sp>
        <p:nvSpPr>
          <p:cNvPr id="31" name="Symbol zastępczy obrazu 3"/>
          <p:cNvSpPr>
            <a:spLocks noGrp="1"/>
          </p:cNvSpPr>
          <p:nvPr>
            <p:ph type="pic" sz="quarter" idx="25" hasCustomPrompt="1"/>
          </p:nvPr>
        </p:nvSpPr>
        <p:spPr>
          <a:xfrm>
            <a:off x="558800" y="2995494"/>
            <a:ext cx="279400" cy="304800"/>
          </a:xfrm>
        </p:spPr>
        <p:txBody>
          <a:bodyPr anchor="ctr">
            <a:normAutofit/>
          </a:bodyPr>
          <a:lstStyle>
            <a:lvl1pPr marL="0" indent="0" algn="ctr">
              <a:buNone/>
              <a:defRPr sz="700">
                <a:solidFill>
                  <a:schemeClr val="accent3"/>
                </a:solidFill>
              </a:defRPr>
            </a:lvl1pPr>
          </a:lstStyle>
          <a:p>
            <a:r>
              <a:rPr lang="pl-PL" dirty="0"/>
              <a:t>3</a:t>
            </a:r>
          </a:p>
        </p:txBody>
      </p:sp>
      <p:sp>
        <p:nvSpPr>
          <p:cNvPr id="32" name="Symbol zastępczy obrazu 3"/>
          <p:cNvSpPr>
            <a:spLocks noGrp="1"/>
          </p:cNvSpPr>
          <p:nvPr>
            <p:ph type="pic" sz="quarter" idx="26" hasCustomPrompt="1"/>
          </p:nvPr>
        </p:nvSpPr>
        <p:spPr>
          <a:xfrm>
            <a:off x="565322" y="3852744"/>
            <a:ext cx="279400" cy="304800"/>
          </a:xfrm>
        </p:spPr>
        <p:txBody>
          <a:bodyPr anchor="ctr">
            <a:normAutofit/>
          </a:bodyPr>
          <a:lstStyle>
            <a:lvl1pPr marL="0" indent="0" algn="ctr">
              <a:buNone/>
              <a:defRPr sz="700">
                <a:solidFill>
                  <a:schemeClr val="accent3"/>
                </a:solidFill>
              </a:defRPr>
            </a:lvl1pPr>
          </a:lstStyle>
          <a:p>
            <a:r>
              <a:rPr lang="pl-PL" dirty="0"/>
              <a:t>4</a:t>
            </a:r>
          </a:p>
        </p:txBody>
      </p:sp>
      <p:pic>
        <p:nvPicPr>
          <p:cNvPr id="33" name="Obraz 3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8" name="Symbol zastępczy tekstu 17"/>
          <p:cNvSpPr>
            <a:spLocks noGrp="1"/>
          </p:cNvSpPr>
          <p:nvPr>
            <p:ph type="body" sz="quarter" idx="29"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294143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7" name="Symbol zastępczy obrazu 3"/>
          <p:cNvSpPr>
            <a:spLocks noGrp="1"/>
          </p:cNvSpPr>
          <p:nvPr>
            <p:ph type="pic" sz="quarter" idx="23" hasCustomPrompt="1"/>
          </p:nvPr>
        </p:nvSpPr>
        <p:spPr>
          <a:xfrm>
            <a:off x="558800" y="1274644"/>
            <a:ext cx="279400" cy="304800"/>
          </a:xfrm>
        </p:spPr>
        <p:txBody>
          <a:bodyPr anchor="ctr">
            <a:normAutofit/>
          </a:bodyPr>
          <a:lstStyle>
            <a:lvl1pPr marL="0" indent="0" algn="ctr">
              <a:buNone/>
              <a:defRPr sz="700">
                <a:solidFill>
                  <a:schemeClr val="accent3"/>
                </a:solidFill>
              </a:defRPr>
            </a:lvl1pPr>
          </a:lstStyle>
          <a:p>
            <a:r>
              <a:rPr lang="pl-PL" dirty="0"/>
              <a:t>1</a:t>
            </a:r>
          </a:p>
        </p:txBody>
      </p:sp>
      <p:sp>
        <p:nvSpPr>
          <p:cNvPr id="98" name="Symbol zastępczy obrazu 3"/>
          <p:cNvSpPr>
            <a:spLocks noGrp="1"/>
          </p:cNvSpPr>
          <p:nvPr>
            <p:ph type="pic" sz="quarter" idx="24" hasCustomPrompt="1"/>
          </p:nvPr>
        </p:nvSpPr>
        <p:spPr>
          <a:xfrm>
            <a:off x="558800" y="2165916"/>
            <a:ext cx="279400" cy="304800"/>
          </a:xfrm>
        </p:spPr>
        <p:txBody>
          <a:bodyPr anchor="ctr">
            <a:normAutofit/>
          </a:bodyPr>
          <a:lstStyle>
            <a:lvl1pPr marL="0" indent="0" algn="ctr">
              <a:buNone/>
              <a:defRPr sz="700">
                <a:solidFill>
                  <a:schemeClr val="accent3"/>
                </a:solidFill>
              </a:defRPr>
            </a:lvl1pPr>
          </a:lstStyle>
          <a:p>
            <a:r>
              <a:rPr lang="pl-PL" dirty="0"/>
              <a:t>2</a:t>
            </a:r>
          </a:p>
        </p:txBody>
      </p:sp>
      <p:sp>
        <p:nvSpPr>
          <p:cNvPr id="99" name="Symbol zastępczy obrazu 3"/>
          <p:cNvSpPr>
            <a:spLocks noGrp="1"/>
          </p:cNvSpPr>
          <p:nvPr>
            <p:ph type="pic" sz="quarter" idx="25" hasCustomPrompt="1"/>
          </p:nvPr>
        </p:nvSpPr>
        <p:spPr>
          <a:xfrm>
            <a:off x="558800" y="2995494"/>
            <a:ext cx="279400" cy="304800"/>
          </a:xfrm>
        </p:spPr>
        <p:txBody>
          <a:bodyPr anchor="ctr">
            <a:normAutofit/>
          </a:bodyPr>
          <a:lstStyle>
            <a:lvl1pPr marL="0" indent="0" algn="ctr">
              <a:buNone/>
              <a:defRPr sz="700">
                <a:solidFill>
                  <a:schemeClr val="accent3"/>
                </a:solidFill>
              </a:defRPr>
            </a:lvl1pPr>
          </a:lstStyle>
          <a:p>
            <a:r>
              <a:rPr lang="pl-PL" dirty="0"/>
              <a:t>3</a:t>
            </a:r>
          </a:p>
        </p:txBody>
      </p:sp>
      <p:sp>
        <p:nvSpPr>
          <p:cNvPr id="100" name="Symbol zastępczy obrazu 3"/>
          <p:cNvSpPr>
            <a:spLocks noGrp="1"/>
          </p:cNvSpPr>
          <p:nvPr>
            <p:ph type="pic" sz="quarter" idx="26" hasCustomPrompt="1"/>
          </p:nvPr>
        </p:nvSpPr>
        <p:spPr>
          <a:xfrm>
            <a:off x="565322" y="3852744"/>
            <a:ext cx="279400" cy="304800"/>
          </a:xfrm>
        </p:spPr>
        <p:txBody>
          <a:bodyPr anchor="ctr">
            <a:normAutofit/>
          </a:bodyPr>
          <a:lstStyle>
            <a:lvl1pPr marL="0" indent="0" algn="ctr">
              <a:buNone/>
              <a:defRPr sz="700">
                <a:solidFill>
                  <a:schemeClr val="accent3"/>
                </a:solidFill>
              </a:defRPr>
            </a:lvl1pPr>
          </a:lstStyle>
          <a:p>
            <a:r>
              <a:rPr lang="pl-PL" dirty="0"/>
              <a:t>4</a:t>
            </a:r>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3" name="Symbol zastępczy obrazu 3"/>
          <p:cNvSpPr>
            <a:spLocks noGrp="1"/>
          </p:cNvSpPr>
          <p:nvPr>
            <p:ph type="pic" sz="quarter" idx="48" hasCustomPrompt="1"/>
          </p:nvPr>
        </p:nvSpPr>
        <p:spPr>
          <a:xfrm>
            <a:off x="5037873" y="1281768"/>
            <a:ext cx="279400" cy="304800"/>
          </a:xfrm>
        </p:spPr>
        <p:txBody>
          <a:bodyPr anchor="ctr">
            <a:normAutofit/>
          </a:bodyPr>
          <a:lstStyle>
            <a:lvl1pPr marL="0" indent="0" algn="ctr">
              <a:buNone/>
              <a:defRPr sz="700">
                <a:solidFill>
                  <a:schemeClr val="accent3"/>
                </a:solidFill>
              </a:defRPr>
            </a:lvl1pPr>
          </a:lstStyle>
          <a:p>
            <a:r>
              <a:rPr lang="pl-PL" dirty="0"/>
              <a:t>5</a:t>
            </a:r>
          </a:p>
        </p:txBody>
      </p:sp>
      <p:sp>
        <p:nvSpPr>
          <p:cNvPr id="114" name="Symbol zastępczy obrazu 3"/>
          <p:cNvSpPr>
            <a:spLocks noGrp="1"/>
          </p:cNvSpPr>
          <p:nvPr>
            <p:ph type="pic" sz="quarter" idx="49" hasCustomPrompt="1"/>
          </p:nvPr>
        </p:nvSpPr>
        <p:spPr>
          <a:xfrm>
            <a:off x="5037873" y="2173040"/>
            <a:ext cx="279400" cy="304800"/>
          </a:xfrm>
        </p:spPr>
        <p:txBody>
          <a:bodyPr anchor="ctr">
            <a:normAutofit/>
          </a:bodyPr>
          <a:lstStyle>
            <a:lvl1pPr marL="0" indent="0" algn="ctr">
              <a:buNone/>
              <a:defRPr sz="700">
                <a:solidFill>
                  <a:schemeClr val="accent3"/>
                </a:solidFill>
              </a:defRPr>
            </a:lvl1pPr>
          </a:lstStyle>
          <a:p>
            <a:r>
              <a:rPr lang="pl-PL" dirty="0"/>
              <a:t>6</a:t>
            </a:r>
          </a:p>
        </p:txBody>
      </p:sp>
      <p:sp>
        <p:nvSpPr>
          <p:cNvPr id="115" name="Symbol zastępczy obrazu 3"/>
          <p:cNvSpPr>
            <a:spLocks noGrp="1"/>
          </p:cNvSpPr>
          <p:nvPr>
            <p:ph type="pic" sz="quarter" idx="50" hasCustomPrompt="1"/>
          </p:nvPr>
        </p:nvSpPr>
        <p:spPr>
          <a:xfrm>
            <a:off x="5037873" y="3002618"/>
            <a:ext cx="279400" cy="304800"/>
          </a:xfrm>
        </p:spPr>
        <p:txBody>
          <a:bodyPr anchor="ctr">
            <a:normAutofit/>
          </a:bodyPr>
          <a:lstStyle>
            <a:lvl1pPr marL="0" indent="0" algn="ctr">
              <a:buNone/>
              <a:defRPr sz="700">
                <a:solidFill>
                  <a:schemeClr val="accent3"/>
                </a:solidFill>
              </a:defRPr>
            </a:lvl1pPr>
          </a:lstStyle>
          <a:p>
            <a:r>
              <a:rPr lang="pl-PL" dirty="0"/>
              <a:t>7</a:t>
            </a:r>
          </a:p>
        </p:txBody>
      </p:sp>
      <p:sp>
        <p:nvSpPr>
          <p:cNvPr id="116" name="Symbol zastępczy obrazu 3"/>
          <p:cNvSpPr>
            <a:spLocks noGrp="1"/>
          </p:cNvSpPr>
          <p:nvPr>
            <p:ph type="pic" sz="quarter" idx="51" hasCustomPrompt="1"/>
          </p:nvPr>
        </p:nvSpPr>
        <p:spPr>
          <a:xfrm>
            <a:off x="5044395" y="3859868"/>
            <a:ext cx="279400" cy="304800"/>
          </a:xfrm>
        </p:spPr>
        <p:txBody>
          <a:bodyPr anchor="ctr">
            <a:normAutofit/>
          </a:bodyPr>
          <a:lstStyle>
            <a:lvl1pPr marL="0" indent="0" algn="ctr">
              <a:buNone/>
              <a:defRPr sz="700">
                <a:solidFill>
                  <a:schemeClr val="accent3"/>
                </a:solidFill>
              </a:defRPr>
            </a:lvl1pPr>
          </a:lstStyle>
          <a:p>
            <a:r>
              <a:rPr lang="pl-PL" dirty="0"/>
              <a:t>8</a:t>
            </a:r>
          </a:p>
        </p:txBody>
      </p:sp>
      <p:sp>
        <p:nvSpPr>
          <p:cNvPr id="33" name="Symbol zastępczy tekstu 17"/>
          <p:cNvSpPr>
            <a:spLocks noGrp="1"/>
          </p:cNvSpPr>
          <p:nvPr>
            <p:ph type="body" sz="quarter" idx="52"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0" name="Symbol zastępczy tekstu 17"/>
          <p:cNvSpPr>
            <a:spLocks noGrp="1"/>
          </p:cNvSpPr>
          <p:nvPr>
            <p:ph type="body" sz="quarter" idx="25" hasCustomPrompt="1"/>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a:t>
            </a:r>
            <a:r>
              <a:rPr lang="pl-PL" dirty="0" err="1"/>
              <a:t>TITLE</a:t>
            </a:r>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5" name="Symbol zastępczy obrazu 3"/>
          <p:cNvSpPr>
            <a:spLocks noGrp="1"/>
          </p:cNvSpPr>
          <p:nvPr>
            <p:ph type="pic" sz="quarter" idx="48" hasCustomPrompt="1"/>
          </p:nvPr>
        </p:nvSpPr>
        <p:spPr>
          <a:xfrm>
            <a:off x="5391159" y="1281768"/>
            <a:ext cx="279400" cy="304800"/>
          </a:xfrm>
        </p:spPr>
        <p:txBody>
          <a:bodyPr anchor="ctr">
            <a:normAutofit/>
          </a:bodyPr>
          <a:lstStyle>
            <a:lvl1pPr marL="0" indent="0" algn="ctr">
              <a:buNone/>
              <a:defRPr sz="700">
                <a:solidFill>
                  <a:schemeClr val="accent3"/>
                </a:solidFill>
              </a:defRPr>
            </a:lvl1pPr>
          </a:lstStyle>
          <a:p>
            <a:r>
              <a:rPr lang="pl-PL" dirty="0"/>
              <a:t>1</a:t>
            </a:r>
          </a:p>
        </p:txBody>
      </p:sp>
      <p:sp>
        <p:nvSpPr>
          <p:cNvPr id="55" name="Symbol zastępczy obrazu 3"/>
          <p:cNvSpPr>
            <a:spLocks noGrp="1"/>
          </p:cNvSpPr>
          <p:nvPr>
            <p:ph type="pic" sz="quarter" idx="49" hasCustomPrompt="1"/>
          </p:nvPr>
        </p:nvSpPr>
        <p:spPr>
          <a:xfrm>
            <a:off x="5391159" y="2173040"/>
            <a:ext cx="279400" cy="304800"/>
          </a:xfrm>
        </p:spPr>
        <p:txBody>
          <a:bodyPr anchor="ctr">
            <a:normAutofit/>
          </a:bodyPr>
          <a:lstStyle>
            <a:lvl1pPr marL="0" indent="0" algn="ctr">
              <a:buNone/>
              <a:defRPr sz="700">
                <a:solidFill>
                  <a:schemeClr val="accent3"/>
                </a:solidFill>
              </a:defRPr>
            </a:lvl1pPr>
          </a:lstStyle>
          <a:p>
            <a:r>
              <a:rPr lang="pl-PL" dirty="0"/>
              <a:t>2</a:t>
            </a:r>
          </a:p>
        </p:txBody>
      </p:sp>
      <p:sp>
        <p:nvSpPr>
          <p:cNvPr id="56" name="Symbol zastępczy obrazu 3"/>
          <p:cNvSpPr>
            <a:spLocks noGrp="1"/>
          </p:cNvSpPr>
          <p:nvPr>
            <p:ph type="pic" sz="quarter" idx="50" hasCustomPrompt="1"/>
          </p:nvPr>
        </p:nvSpPr>
        <p:spPr>
          <a:xfrm>
            <a:off x="5391159" y="3002618"/>
            <a:ext cx="279400" cy="304800"/>
          </a:xfrm>
        </p:spPr>
        <p:txBody>
          <a:bodyPr anchor="ctr">
            <a:normAutofit/>
          </a:bodyPr>
          <a:lstStyle>
            <a:lvl1pPr marL="0" indent="0" algn="ctr">
              <a:buNone/>
              <a:defRPr sz="700">
                <a:solidFill>
                  <a:schemeClr val="accent3"/>
                </a:solidFill>
              </a:defRPr>
            </a:lvl1pPr>
          </a:lstStyle>
          <a:p>
            <a:r>
              <a:rPr lang="pl-PL" dirty="0"/>
              <a:t>3</a:t>
            </a:r>
          </a:p>
        </p:txBody>
      </p:sp>
      <p:sp>
        <p:nvSpPr>
          <p:cNvPr id="57" name="Symbol zastępczy obrazu 3"/>
          <p:cNvSpPr>
            <a:spLocks noGrp="1"/>
          </p:cNvSpPr>
          <p:nvPr>
            <p:ph type="pic" sz="quarter" idx="51" hasCustomPrompt="1"/>
          </p:nvPr>
        </p:nvSpPr>
        <p:spPr>
          <a:xfrm>
            <a:off x="5397681" y="3859868"/>
            <a:ext cx="279400" cy="304800"/>
          </a:xfrm>
        </p:spPr>
        <p:txBody>
          <a:bodyPr anchor="ctr">
            <a:normAutofit/>
          </a:bodyPr>
          <a:lstStyle>
            <a:lvl1pPr marL="0" indent="0" algn="ctr">
              <a:buNone/>
              <a:defRPr sz="700">
                <a:solidFill>
                  <a:schemeClr val="accent3"/>
                </a:solidFill>
              </a:defRPr>
            </a:lvl1pPr>
          </a:lstStyle>
          <a:p>
            <a:r>
              <a:rPr lang="pl-PL" dirty="0"/>
              <a:t>4</a:t>
            </a:r>
          </a:p>
        </p:txBody>
      </p:sp>
      <p:pic>
        <p:nvPicPr>
          <p:cNvPr id="58" name="Obraz 5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4269660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Symbol zastępczy tekstu 17"/>
          <p:cNvSpPr>
            <a:spLocks noGrp="1"/>
          </p:cNvSpPr>
          <p:nvPr>
            <p:ph type="body" sz="quarter" idx="41"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509524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41" name="Symbol zastępczy tekstu 38"/>
          <p:cNvSpPr>
            <a:spLocks noGrp="1"/>
          </p:cNvSpPr>
          <p:nvPr>
            <p:ph type="body" sz="quarter" idx="12" hasCustomPrompt="1"/>
          </p:nvPr>
        </p:nvSpPr>
        <p:spPr>
          <a:xfrm>
            <a:off x="457200" y="1321283"/>
            <a:ext cx="851879" cy="227755"/>
          </a:xfrm>
          <a:noFill/>
        </p:spPr>
        <p:txBody>
          <a:bodyPr wrap="square"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42" name="Symbol zastępczy tekstu 38"/>
          <p:cNvSpPr>
            <a:spLocks noGrp="1"/>
          </p:cNvSpPr>
          <p:nvPr>
            <p:ph type="body" sz="quarter" idx="10" hasCustomPrompt="1"/>
          </p:nvPr>
        </p:nvSpPr>
        <p:spPr>
          <a:xfrm>
            <a:off x="1581529" y="1196181"/>
            <a:ext cx="7112017"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3" name="Symbol zastępczy tekstu 38"/>
          <p:cNvSpPr>
            <a:spLocks noGrp="1"/>
          </p:cNvSpPr>
          <p:nvPr>
            <p:ph type="body" sz="quarter" idx="11" hasCustomPrompt="1"/>
          </p:nvPr>
        </p:nvSpPr>
        <p:spPr>
          <a:xfrm>
            <a:off x="1579609" y="1403930"/>
            <a:ext cx="7113937"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44" name="Symbol zastępczy tekstu 38"/>
          <p:cNvSpPr>
            <a:spLocks noGrp="1"/>
          </p:cNvSpPr>
          <p:nvPr>
            <p:ph type="body" sz="quarter" idx="13" hasCustomPrompt="1"/>
          </p:nvPr>
        </p:nvSpPr>
        <p:spPr>
          <a:xfrm>
            <a:off x="457200" y="2064910"/>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45" name="Symbol zastępczy tekstu 38"/>
          <p:cNvSpPr>
            <a:spLocks noGrp="1"/>
          </p:cNvSpPr>
          <p:nvPr>
            <p:ph type="body" sz="quarter" idx="14" hasCustomPrompt="1"/>
          </p:nvPr>
        </p:nvSpPr>
        <p:spPr>
          <a:xfrm>
            <a:off x="1579609" y="1906980"/>
            <a:ext cx="7113937"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6" name="Symbol zastępczy tekstu 38"/>
          <p:cNvSpPr>
            <a:spLocks noGrp="1"/>
          </p:cNvSpPr>
          <p:nvPr>
            <p:ph type="body" sz="quarter" idx="15" hasCustomPrompt="1"/>
          </p:nvPr>
        </p:nvSpPr>
        <p:spPr>
          <a:xfrm>
            <a:off x="1579610" y="2124860"/>
            <a:ext cx="7113936"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0" name="Symbol zastępczy tekstu 38"/>
          <p:cNvSpPr>
            <a:spLocks noGrp="1"/>
          </p:cNvSpPr>
          <p:nvPr>
            <p:ph type="body" sz="quarter" idx="16" hasCustomPrompt="1"/>
          </p:nvPr>
        </p:nvSpPr>
        <p:spPr>
          <a:xfrm>
            <a:off x="459120" y="2809468"/>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1" name="Symbol zastępczy tekstu 38"/>
          <p:cNvSpPr>
            <a:spLocks noGrp="1"/>
          </p:cNvSpPr>
          <p:nvPr>
            <p:ph type="body" sz="quarter" idx="17" hasCustomPrompt="1"/>
          </p:nvPr>
        </p:nvSpPr>
        <p:spPr>
          <a:xfrm>
            <a:off x="1581530" y="2651538"/>
            <a:ext cx="7112016"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2" name="Symbol zastępczy tekstu 38"/>
          <p:cNvSpPr>
            <a:spLocks noGrp="1"/>
          </p:cNvSpPr>
          <p:nvPr>
            <p:ph type="body" sz="quarter" idx="18" hasCustomPrompt="1"/>
          </p:nvPr>
        </p:nvSpPr>
        <p:spPr>
          <a:xfrm>
            <a:off x="1581529" y="2869418"/>
            <a:ext cx="7112017"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3" name="Symbol zastępczy tekstu 38"/>
          <p:cNvSpPr>
            <a:spLocks noGrp="1"/>
          </p:cNvSpPr>
          <p:nvPr>
            <p:ph type="body" sz="quarter" idx="19" hasCustomPrompt="1"/>
          </p:nvPr>
        </p:nvSpPr>
        <p:spPr>
          <a:xfrm>
            <a:off x="459104" y="3557243"/>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4" name="Symbol zastępczy tekstu 38"/>
          <p:cNvSpPr>
            <a:spLocks noGrp="1"/>
          </p:cNvSpPr>
          <p:nvPr>
            <p:ph type="body" sz="quarter" idx="20" hasCustomPrompt="1"/>
          </p:nvPr>
        </p:nvSpPr>
        <p:spPr>
          <a:xfrm>
            <a:off x="1581513" y="3399313"/>
            <a:ext cx="7112033"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5" name="Symbol zastępczy tekstu 38"/>
          <p:cNvSpPr>
            <a:spLocks noGrp="1"/>
          </p:cNvSpPr>
          <p:nvPr>
            <p:ph type="body" sz="quarter" idx="21" hasCustomPrompt="1"/>
          </p:nvPr>
        </p:nvSpPr>
        <p:spPr>
          <a:xfrm>
            <a:off x="1581513" y="3617193"/>
            <a:ext cx="7112033"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6" name="Symbol zastępczy tekstu 38"/>
          <p:cNvSpPr>
            <a:spLocks noGrp="1"/>
          </p:cNvSpPr>
          <p:nvPr>
            <p:ph type="body" sz="quarter" idx="22" hasCustomPrompt="1"/>
          </p:nvPr>
        </p:nvSpPr>
        <p:spPr>
          <a:xfrm>
            <a:off x="459104" y="4287427"/>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7" name="Symbol zastępczy tekstu 38"/>
          <p:cNvSpPr>
            <a:spLocks noGrp="1"/>
          </p:cNvSpPr>
          <p:nvPr>
            <p:ph type="body" sz="quarter" idx="23" hasCustomPrompt="1"/>
          </p:nvPr>
        </p:nvSpPr>
        <p:spPr>
          <a:xfrm>
            <a:off x="1581514" y="4129497"/>
            <a:ext cx="7112032"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8" name="Symbol zastępczy tekstu 38"/>
          <p:cNvSpPr>
            <a:spLocks noGrp="1"/>
          </p:cNvSpPr>
          <p:nvPr>
            <p:ph type="body" sz="quarter" idx="24" hasCustomPrompt="1"/>
          </p:nvPr>
        </p:nvSpPr>
        <p:spPr>
          <a:xfrm>
            <a:off x="1581513" y="4347377"/>
            <a:ext cx="7112033"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pic>
        <p:nvPicPr>
          <p:cNvPr id="31" name="Obraz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AGENDA 1</a:t>
            </a:r>
          </a:p>
        </p:txBody>
      </p:sp>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sp>
        <p:nvSpPr>
          <p:cNvPr id="18"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pic>
        <p:nvPicPr>
          <p:cNvPr id="13" name="Obraz 12" descr="iPad.png"/>
          <p:cNvPicPr>
            <a:picLocks noChangeAspect="1"/>
          </p:cNvPicPr>
          <p:nvPr userDrawn="1"/>
        </p:nvPicPr>
        <p:blipFill>
          <a:blip r:embed="rId3"/>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Tree>
    <p:extLst>
      <p:ext uri="{BB962C8B-B14F-4D97-AF65-F5344CB8AC3E}">
        <p14:creationId xmlns:p14="http://schemas.microsoft.com/office/powerpoint/2010/main" val="1831289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sp>
        <p:nvSpPr>
          <p:cNvPr id="18"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pic>
        <p:nvPicPr>
          <p:cNvPr id="14" name="Obraz 13" descr="iPhone.png"/>
          <p:cNvPicPr>
            <a:picLocks noChangeAspect="1"/>
          </p:cNvPicPr>
          <p:nvPr userDrawn="1"/>
        </p:nvPicPr>
        <p:blipFill>
          <a:blip r:embed="rId3"/>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Tree>
    <p:extLst>
      <p:ext uri="{BB962C8B-B14F-4D97-AF65-F5344CB8AC3E}">
        <p14:creationId xmlns:p14="http://schemas.microsoft.com/office/powerpoint/2010/main" val="1800505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sp>
        <p:nvSpPr>
          <p:cNvPr id="1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pic>
        <p:nvPicPr>
          <p:cNvPr id="14" name="Obraz 13" descr="iPad.png"/>
          <p:cNvPicPr>
            <a:picLocks noChangeAspect="1"/>
          </p:cNvPicPr>
          <p:nvPr userDrawn="1"/>
        </p:nvPicPr>
        <p:blipFill>
          <a:blip r:embed="rId3"/>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Tree>
    <p:extLst>
      <p:ext uri="{BB962C8B-B14F-4D97-AF65-F5344CB8AC3E}">
        <p14:creationId xmlns:p14="http://schemas.microsoft.com/office/powerpoint/2010/main" val="1800505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728525"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726605"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728525"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728509"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728509"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AGENDA 2</a:t>
            </a:r>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6" name="Symbol zastępczy tekstu 6"/>
          <p:cNvSpPr>
            <a:spLocks noGrp="1"/>
          </p:cNvSpPr>
          <p:nvPr>
            <p:ph type="body" sz="quarter" idx="16" hasCustomPrompt="1"/>
          </p:nvPr>
        </p:nvSpPr>
        <p:spPr>
          <a:xfrm>
            <a:off x="1205071" y="1029457"/>
            <a:ext cx="2825296" cy="1188039"/>
          </a:xfrm>
        </p:spPr>
        <p:txBody>
          <a:bodyPr vert="horz" lIns="91440" tIns="45720" rIns="91440" bIns="45720"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dirty="0"/>
              <a:t>INSERT </a:t>
            </a:r>
            <a:br>
              <a:rPr lang="pl-PL" dirty="0"/>
            </a:br>
            <a:r>
              <a:rPr lang="pl-PL" dirty="0"/>
              <a:t>TITLE SLIDE</a:t>
            </a:r>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0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794274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4" name="Symbol zastępczy tekstu 3"/>
          <p:cNvSpPr>
            <a:spLocks noGrp="1"/>
          </p:cNvSpPr>
          <p:nvPr>
            <p:ph type="body" sz="quarter" idx="10" hasCustomPrompt="1"/>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WSTAW TYTUŁ SEKCJI PREZENTACJI</a:t>
            </a:r>
          </a:p>
        </p:txBody>
      </p:sp>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499756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4" name="Symbol zastępczy tekstu 3"/>
          <p:cNvSpPr>
            <a:spLocks noGrp="1"/>
          </p:cNvSpPr>
          <p:nvPr>
            <p:ph type="body" sz="quarter" idx="10" hasCustomPrompt="1"/>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WSTAW TYTUŁ SEKCJI PREZENTACJI</a:t>
            </a:r>
          </a:p>
        </p:txBody>
      </p:sp>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978183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728525"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726605" y="151516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9" name="Symbol zastępczy tekstu 38"/>
          <p:cNvSpPr>
            <a:spLocks noGrp="1"/>
          </p:cNvSpPr>
          <p:nvPr>
            <p:ph type="body" sz="quarter" idx="26" hasCustomPrompt="1"/>
          </p:nvPr>
        </p:nvSpPr>
        <p:spPr>
          <a:xfrm>
            <a:off x="726605" y="186856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724685" y="22260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730429" y="2580947"/>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728509" y="293846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732349" y="329131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730429" y="364882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734269" y="3997627"/>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732349" y="435514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spcBef>
                <a:spcPts val="0"/>
              </a:spcBef>
            </a:pPr>
            <a:r>
              <a:rPr lang="pl-PL" dirty="0"/>
              <a:t>AGENDA 3</a:t>
            </a:r>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482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Contents">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905378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Tree>
    <p:extLst>
      <p:ext uri="{BB962C8B-B14F-4D97-AF65-F5344CB8AC3E}">
        <p14:creationId xmlns:p14="http://schemas.microsoft.com/office/powerpoint/2010/main" val="412157877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41" name="Symbol zastępczy tekstu 38"/>
          <p:cNvSpPr>
            <a:spLocks noGrp="1"/>
          </p:cNvSpPr>
          <p:nvPr>
            <p:ph type="body" sz="quarter" idx="12" hasCustomPrompt="1"/>
          </p:nvPr>
        </p:nvSpPr>
        <p:spPr>
          <a:xfrm>
            <a:off x="457200" y="1321283"/>
            <a:ext cx="851879" cy="227755"/>
          </a:xfrm>
          <a:noFill/>
        </p:spPr>
        <p:txBody>
          <a:bodyPr wrap="square"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42" name="Symbol zastępczy tekstu 38"/>
          <p:cNvSpPr>
            <a:spLocks noGrp="1"/>
          </p:cNvSpPr>
          <p:nvPr>
            <p:ph type="body" sz="quarter" idx="10" hasCustomPrompt="1"/>
          </p:nvPr>
        </p:nvSpPr>
        <p:spPr>
          <a:xfrm>
            <a:off x="1581529" y="1196181"/>
            <a:ext cx="7112017"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3" name="Symbol zastępczy tekstu 38"/>
          <p:cNvSpPr>
            <a:spLocks noGrp="1"/>
          </p:cNvSpPr>
          <p:nvPr>
            <p:ph type="body" sz="quarter" idx="11" hasCustomPrompt="1"/>
          </p:nvPr>
        </p:nvSpPr>
        <p:spPr>
          <a:xfrm>
            <a:off x="1579609" y="1403930"/>
            <a:ext cx="7113937"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44" name="Symbol zastępczy tekstu 38"/>
          <p:cNvSpPr>
            <a:spLocks noGrp="1"/>
          </p:cNvSpPr>
          <p:nvPr>
            <p:ph type="body" sz="quarter" idx="13" hasCustomPrompt="1"/>
          </p:nvPr>
        </p:nvSpPr>
        <p:spPr>
          <a:xfrm>
            <a:off x="457200" y="1850224"/>
            <a:ext cx="851879" cy="24827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45" name="Symbol zastępczy tekstu 38"/>
          <p:cNvSpPr>
            <a:spLocks noGrp="1"/>
          </p:cNvSpPr>
          <p:nvPr>
            <p:ph type="body" sz="quarter" idx="14" hasCustomPrompt="1"/>
          </p:nvPr>
        </p:nvSpPr>
        <p:spPr>
          <a:xfrm>
            <a:off x="1579609" y="1688806"/>
            <a:ext cx="7113937" cy="325013"/>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6" name="Symbol zastępczy tekstu 38"/>
          <p:cNvSpPr>
            <a:spLocks noGrp="1"/>
          </p:cNvSpPr>
          <p:nvPr>
            <p:ph type="body" sz="quarter" idx="15" hasCustomPrompt="1"/>
          </p:nvPr>
        </p:nvSpPr>
        <p:spPr>
          <a:xfrm>
            <a:off x="1579610" y="1907532"/>
            <a:ext cx="7113936" cy="306392"/>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0" name="Symbol zastępczy tekstu 38"/>
          <p:cNvSpPr>
            <a:spLocks noGrp="1"/>
          </p:cNvSpPr>
          <p:nvPr>
            <p:ph type="body" sz="quarter" idx="16" hasCustomPrompt="1"/>
          </p:nvPr>
        </p:nvSpPr>
        <p:spPr>
          <a:xfrm>
            <a:off x="459120" y="2377861"/>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1" name="Symbol zastępczy tekstu 38"/>
          <p:cNvSpPr>
            <a:spLocks noGrp="1"/>
          </p:cNvSpPr>
          <p:nvPr>
            <p:ph type="body" sz="quarter" idx="17" hasCustomPrompt="1"/>
          </p:nvPr>
        </p:nvSpPr>
        <p:spPr>
          <a:xfrm>
            <a:off x="1581530" y="2219931"/>
            <a:ext cx="7112016"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2" name="Symbol zastępczy tekstu 38"/>
          <p:cNvSpPr>
            <a:spLocks noGrp="1"/>
          </p:cNvSpPr>
          <p:nvPr>
            <p:ph type="body" sz="quarter" idx="18" hasCustomPrompt="1"/>
          </p:nvPr>
        </p:nvSpPr>
        <p:spPr>
          <a:xfrm>
            <a:off x="1581529" y="2437811"/>
            <a:ext cx="7112017"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3" name="Symbol zastępczy tekstu 38"/>
          <p:cNvSpPr>
            <a:spLocks noGrp="1"/>
          </p:cNvSpPr>
          <p:nvPr>
            <p:ph type="body" sz="quarter" idx="19" hasCustomPrompt="1"/>
          </p:nvPr>
        </p:nvSpPr>
        <p:spPr>
          <a:xfrm>
            <a:off x="459104" y="2882547"/>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4" name="Symbol zastępczy tekstu 38"/>
          <p:cNvSpPr>
            <a:spLocks noGrp="1"/>
          </p:cNvSpPr>
          <p:nvPr>
            <p:ph type="body" sz="quarter" idx="20" hasCustomPrompt="1"/>
          </p:nvPr>
        </p:nvSpPr>
        <p:spPr>
          <a:xfrm>
            <a:off x="1581513" y="2724617"/>
            <a:ext cx="7112033"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5" name="Symbol zastępczy tekstu 38"/>
          <p:cNvSpPr>
            <a:spLocks noGrp="1"/>
          </p:cNvSpPr>
          <p:nvPr>
            <p:ph type="body" sz="quarter" idx="21" hasCustomPrompt="1"/>
          </p:nvPr>
        </p:nvSpPr>
        <p:spPr>
          <a:xfrm>
            <a:off x="1581513" y="2942497"/>
            <a:ext cx="7112033"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56" name="Symbol zastępczy tekstu 38"/>
          <p:cNvSpPr>
            <a:spLocks noGrp="1"/>
          </p:cNvSpPr>
          <p:nvPr>
            <p:ph type="body" sz="quarter" idx="22" hasCustomPrompt="1"/>
          </p:nvPr>
        </p:nvSpPr>
        <p:spPr>
          <a:xfrm>
            <a:off x="459104" y="4391607"/>
            <a:ext cx="851879" cy="225704"/>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57" name="Symbol zastępczy tekstu 38"/>
          <p:cNvSpPr>
            <a:spLocks noGrp="1"/>
          </p:cNvSpPr>
          <p:nvPr>
            <p:ph type="body" sz="quarter" idx="23" hasCustomPrompt="1"/>
          </p:nvPr>
        </p:nvSpPr>
        <p:spPr>
          <a:xfrm>
            <a:off x="1581514" y="4233678"/>
            <a:ext cx="7112032"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8" name="Symbol zastępczy tekstu 38"/>
          <p:cNvSpPr>
            <a:spLocks noGrp="1"/>
          </p:cNvSpPr>
          <p:nvPr>
            <p:ph type="body" sz="quarter" idx="24" hasCustomPrompt="1"/>
          </p:nvPr>
        </p:nvSpPr>
        <p:spPr>
          <a:xfrm>
            <a:off x="1581513" y="4451558"/>
            <a:ext cx="7112033"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pic>
        <p:nvPicPr>
          <p:cNvPr id="31" name="Obraz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9" name="Symbol zastępczy tekstu 38"/>
          <p:cNvSpPr>
            <a:spLocks noGrp="1"/>
          </p:cNvSpPr>
          <p:nvPr>
            <p:ph type="body" sz="quarter" idx="26" hasCustomPrompt="1"/>
          </p:nvPr>
        </p:nvSpPr>
        <p:spPr>
          <a:xfrm>
            <a:off x="459137" y="3383761"/>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0" name="Symbol zastępczy tekstu 38"/>
          <p:cNvSpPr>
            <a:spLocks noGrp="1"/>
          </p:cNvSpPr>
          <p:nvPr>
            <p:ph type="body" sz="quarter" idx="27" hasCustomPrompt="1"/>
          </p:nvPr>
        </p:nvSpPr>
        <p:spPr>
          <a:xfrm>
            <a:off x="1581547" y="3225831"/>
            <a:ext cx="7112016"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1" name="Symbol zastępczy tekstu 38"/>
          <p:cNvSpPr>
            <a:spLocks noGrp="1"/>
          </p:cNvSpPr>
          <p:nvPr>
            <p:ph type="body" sz="quarter" idx="28" hasCustomPrompt="1"/>
          </p:nvPr>
        </p:nvSpPr>
        <p:spPr>
          <a:xfrm>
            <a:off x="1581546" y="3443711"/>
            <a:ext cx="7112017"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22" name="Symbol zastępczy tekstu 38"/>
          <p:cNvSpPr>
            <a:spLocks noGrp="1"/>
          </p:cNvSpPr>
          <p:nvPr>
            <p:ph type="body" sz="quarter" idx="29" hasCustomPrompt="1"/>
          </p:nvPr>
        </p:nvSpPr>
        <p:spPr>
          <a:xfrm>
            <a:off x="459121" y="3888447"/>
            <a:ext cx="851879" cy="225703"/>
          </a:xfrm>
          <a:noFill/>
        </p:spPr>
        <p:txBody>
          <a:bodyPr wrap="square"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30" hasCustomPrompt="1"/>
          </p:nvPr>
        </p:nvSpPr>
        <p:spPr>
          <a:xfrm>
            <a:off x="1581530" y="3730517"/>
            <a:ext cx="7112033"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4" name="Symbol zastępczy tekstu 38"/>
          <p:cNvSpPr>
            <a:spLocks noGrp="1"/>
          </p:cNvSpPr>
          <p:nvPr>
            <p:ph type="body" sz="quarter" idx="31" hasCustomPrompt="1"/>
          </p:nvPr>
        </p:nvSpPr>
        <p:spPr>
          <a:xfrm>
            <a:off x="1581530" y="3948397"/>
            <a:ext cx="7112033" cy="278538"/>
          </a:xfrm>
          <a:noFill/>
        </p:spPr>
        <p:txBody>
          <a:bodyPr wrap="square"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description</a:t>
            </a:r>
            <a:endParaRPr lang="pl-PL" dirty="0"/>
          </a:p>
        </p:txBody>
      </p:sp>
      <p:sp>
        <p:nvSpPr>
          <p:cNvPr id="25"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AGENDA 4</a:t>
            </a:r>
          </a:p>
        </p:txBody>
      </p:sp>
      <p:sp>
        <p:nvSpPr>
          <p:cNvPr id="33" name="Prostokąt 32"/>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312114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17"/>
          <p:cNvSpPr>
            <a:spLocks noGrp="1"/>
          </p:cNvSpPr>
          <p:nvPr>
            <p:ph type="body" sz="quarter" idx="25" hasCustomPrompt="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spcBef>
                <a:spcPts val="0"/>
              </a:spcBef>
            </a:pPr>
            <a:r>
              <a:rPr lang="pl-PL" dirty="0"/>
              <a:t>INSERT TITLE</a:t>
            </a:r>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790" r:id="rId6"/>
    <p:sldLayoutId id="2147483666" r:id="rId7"/>
    <p:sldLayoutId id="2147483794" r:id="rId8"/>
    <p:sldLayoutId id="2147483650" r:id="rId9"/>
    <p:sldLayoutId id="2147483796" r:id="rId10"/>
    <p:sldLayoutId id="2147483782" r:id="rId11"/>
    <p:sldLayoutId id="2147483797" r:id="rId12"/>
    <p:sldLayoutId id="2147483664" r:id="rId13"/>
    <p:sldLayoutId id="2147483739" r:id="rId14"/>
    <p:sldLayoutId id="2147483738" r:id="rId15"/>
    <p:sldLayoutId id="2147483693" r:id="rId16"/>
    <p:sldLayoutId id="2147483695" r:id="rId17"/>
    <p:sldLayoutId id="2147483691" r:id="rId18"/>
    <p:sldLayoutId id="2147483787" r:id="rId19"/>
    <p:sldLayoutId id="2147483784" r:id="rId20"/>
    <p:sldLayoutId id="2147483789" r:id="rId21"/>
    <p:sldLayoutId id="2147483783" r:id="rId22"/>
    <p:sldLayoutId id="2147483788" r:id="rId23"/>
    <p:sldLayoutId id="2147483703" r:id="rId24"/>
    <p:sldLayoutId id="2147483681" r:id="rId25"/>
    <p:sldLayoutId id="2147483779" r:id="rId26"/>
    <p:sldLayoutId id="2147483683" r:id="rId27"/>
    <p:sldLayoutId id="2147483745" r:id="rId28"/>
    <p:sldLayoutId id="2147483684" r:id="rId29"/>
    <p:sldLayoutId id="2147483772" r:id="rId30"/>
    <p:sldLayoutId id="2147483773" r:id="rId31"/>
    <p:sldLayoutId id="2147483774" r:id="rId32"/>
    <p:sldLayoutId id="2147483726" r:id="rId33"/>
    <p:sldLayoutId id="2147483677" r:id="rId34"/>
    <p:sldLayoutId id="2147483706" r:id="rId35"/>
    <p:sldLayoutId id="2147483680" r:id="rId36"/>
    <p:sldLayoutId id="2147483702" r:id="rId37"/>
    <p:sldLayoutId id="2147483712" r:id="rId38"/>
    <p:sldLayoutId id="2147483786" r:id="rId39"/>
    <p:sldLayoutId id="2147483785" r:id="rId40"/>
    <p:sldLayoutId id="2147483741" r:id="rId41"/>
    <p:sldLayoutId id="2147483717" r:id="rId42"/>
    <p:sldLayoutId id="2147483718" r:id="rId43"/>
    <p:sldLayoutId id="2147483719" r:id="rId44"/>
    <p:sldLayoutId id="2147483723" r:id="rId45"/>
    <p:sldLayoutId id="2147483795" r:id="rId46"/>
    <p:sldLayoutId id="2147483668" r:id="rId47"/>
    <p:sldLayoutId id="2147483770" r:id="rId48"/>
    <p:sldLayoutId id="2147483678" r:id="rId49"/>
    <p:sldLayoutId id="2147483679" r:id="rId50"/>
    <p:sldLayoutId id="2147483737" r:id="rId51"/>
    <p:sldLayoutId id="2147483800" r:id="rId52"/>
    <p:sldLayoutId id="2147483855" r:id="rId53"/>
    <p:sldLayoutId id="2147483856" r:id="rId54"/>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jp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jp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jpg"/><Relationship Id="rId33" Type="http://schemas.openxmlformats.org/officeDocument/2006/relationships/image" Target="../media/image51.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gif"/><Relationship Id="rId32" Type="http://schemas.openxmlformats.org/officeDocument/2006/relationships/image" Target="../media/image50.png"/><Relationship Id="rId37" Type="http://schemas.openxmlformats.org/officeDocument/2006/relationships/image" Target="../media/image55.jp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 Type="http://schemas.openxmlformats.org/officeDocument/2006/relationships/image" Target="../media/image22.jp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s>
</file>

<file path=ppt/slides/_rels/slide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1.jp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56.emf"/><Relationship Id="rId7" Type="http://schemas.openxmlformats.org/officeDocument/2006/relationships/image" Target="../media/image258.png"/><Relationship Id="rId2" Type="http://schemas.openxmlformats.org/officeDocument/2006/relationships/image" Target="../media/image255.emf"/><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57.emf"/><Relationship Id="rId4" Type="http://schemas.openxmlformats.org/officeDocument/2006/relationships/image" Target="../media/image207.emf"/><Relationship Id="rId9" Type="http://schemas.openxmlformats.org/officeDocument/2006/relationships/image" Target="../media/image273.png"/></Relationships>
</file>

<file path=ppt/slides/_rels/slide10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4.jpg"/><Relationship Id="rId1" Type="http://schemas.openxmlformats.org/officeDocument/2006/relationships/slideLayout" Target="../slideLayouts/slideLayout45.xml"/></Relationships>
</file>

<file path=ppt/slides/_rels/slide1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0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8" Type="http://schemas.openxmlformats.org/officeDocument/2006/relationships/image" Target="../media/image283.emf"/><Relationship Id="rId3" Type="http://schemas.openxmlformats.org/officeDocument/2006/relationships/image" Target="../media/image278.emf"/><Relationship Id="rId7" Type="http://schemas.openxmlformats.org/officeDocument/2006/relationships/image" Target="../media/image282.emf"/><Relationship Id="rId2" Type="http://schemas.openxmlformats.org/officeDocument/2006/relationships/image" Target="../media/image177.emf"/><Relationship Id="rId1" Type="http://schemas.openxmlformats.org/officeDocument/2006/relationships/slideLayout" Target="../slideLayouts/slideLayout9.xml"/><Relationship Id="rId6" Type="http://schemas.openxmlformats.org/officeDocument/2006/relationships/image" Target="../media/image281.emf"/><Relationship Id="rId5" Type="http://schemas.openxmlformats.org/officeDocument/2006/relationships/image" Target="../media/image280.emf"/><Relationship Id="rId4" Type="http://schemas.openxmlformats.org/officeDocument/2006/relationships/image" Target="../media/image279.emf"/><Relationship Id="rId9" Type="http://schemas.openxmlformats.org/officeDocument/2006/relationships/image" Target="../media/image15.png"/></Relationships>
</file>

<file path=ppt/slides/_rels/slide1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284.png"/></Relationships>
</file>

<file path=ppt/slides/_rels/slide107.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image" Target="../media/image241.emf"/><Relationship Id="rId3" Type="http://schemas.openxmlformats.org/officeDocument/2006/relationships/image" Target="../media/image6.jpeg"/><Relationship Id="rId7" Type="http://schemas.openxmlformats.org/officeDocument/2006/relationships/image" Target="../media/image286.emf"/><Relationship Id="rId12" Type="http://schemas.openxmlformats.org/officeDocument/2006/relationships/image" Target="../media/image290.em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80.emf"/><Relationship Id="rId11" Type="http://schemas.openxmlformats.org/officeDocument/2006/relationships/image" Target="../media/image289.emf"/><Relationship Id="rId5" Type="http://schemas.openxmlformats.org/officeDocument/2006/relationships/image" Target="../media/image15.png"/><Relationship Id="rId10" Type="http://schemas.openxmlformats.org/officeDocument/2006/relationships/image" Target="../media/image288.emf"/><Relationship Id="rId4" Type="http://schemas.openxmlformats.org/officeDocument/2006/relationships/image" Target="../media/image285.png"/><Relationship Id="rId9" Type="http://schemas.openxmlformats.org/officeDocument/2006/relationships/image" Target="../media/image287.emf"/></Relationships>
</file>

<file path=ppt/slides/_rels/slide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1.jpg"/><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3.emf"/><Relationship Id="rId7" Type="http://schemas.openxmlformats.org/officeDocument/2006/relationships/image" Target="../media/image294.emf"/><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241.emf"/><Relationship Id="rId5" Type="http://schemas.openxmlformats.org/officeDocument/2006/relationships/image" Target="../media/image293.emf"/><Relationship Id="rId4" Type="http://schemas.openxmlformats.org/officeDocument/2006/relationships/image" Target="../media/image292.emf"/></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79.png"/><Relationship Id="rId39" Type="http://schemas.openxmlformats.org/officeDocument/2006/relationships/image" Target="../media/image49.png"/><Relationship Id="rId3" Type="http://schemas.openxmlformats.org/officeDocument/2006/relationships/image" Target="../media/image57.png"/><Relationship Id="rId21" Type="http://schemas.openxmlformats.org/officeDocument/2006/relationships/image" Target="../media/image75.png"/><Relationship Id="rId34" Type="http://schemas.openxmlformats.org/officeDocument/2006/relationships/image" Target="../media/image45.png"/><Relationship Id="rId42" Type="http://schemas.openxmlformats.org/officeDocument/2006/relationships/image" Target="../media/image86.png"/><Relationship Id="rId47" Type="http://schemas.openxmlformats.org/officeDocument/2006/relationships/image" Target="../media/image55.jp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37.png"/><Relationship Id="rId33" Type="http://schemas.openxmlformats.org/officeDocument/2006/relationships/image" Target="../media/image43.jpg"/><Relationship Id="rId38" Type="http://schemas.openxmlformats.org/officeDocument/2006/relationships/image" Target="../media/image85.png"/><Relationship Id="rId46" Type="http://schemas.openxmlformats.org/officeDocument/2006/relationships/image" Target="../media/image54.png"/><Relationship Id="rId2" Type="http://schemas.openxmlformats.org/officeDocument/2006/relationships/image" Target="../media/image56.jp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1.png"/><Relationship Id="rId41"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44.jpg"/><Relationship Id="rId37" Type="http://schemas.openxmlformats.org/officeDocument/2006/relationships/image" Target="../media/image84.jpg"/><Relationship Id="rId40" Type="http://schemas.openxmlformats.org/officeDocument/2006/relationships/image" Target="../media/image50.png"/><Relationship Id="rId45" Type="http://schemas.openxmlformats.org/officeDocument/2006/relationships/image" Target="../media/image89.jpg&amp;maxW=292&amp;cci_ts=20150306153001"/><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46.png"/><Relationship Id="rId36" Type="http://schemas.openxmlformats.org/officeDocument/2006/relationships/image" Target="../media/image83.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39.png"/><Relationship Id="rId44" Type="http://schemas.openxmlformats.org/officeDocument/2006/relationships/image" Target="../media/image88.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0.png"/><Relationship Id="rId30" Type="http://schemas.openxmlformats.org/officeDocument/2006/relationships/image" Target="../media/image38.png"/><Relationship Id="rId35" Type="http://schemas.openxmlformats.org/officeDocument/2006/relationships/image" Target="../media/image82.gif"/><Relationship Id="rId43" Type="http://schemas.openxmlformats.org/officeDocument/2006/relationships/image" Target="../media/image87.png"/></Relationships>
</file>

<file path=ppt/slides/_rels/slide110.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15.png"/></Relationships>
</file>

<file path=ppt/slides/_rels/slide111.x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image" Target="../media/image295.jpg"/><Relationship Id="rId7" Type="http://schemas.openxmlformats.org/officeDocument/2006/relationships/image" Target="../media/image252.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97.emf"/><Relationship Id="rId5" Type="http://schemas.openxmlformats.org/officeDocument/2006/relationships/image" Target="../media/image296.emf"/><Relationship Id="rId4" Type="http://schemas.openxmlformats.org/officeDocument/2006/relationships/image" Target="../media/image253.emf"/><Relationship Id="rId9" Type="http://schemas.openxmlformats.org/officeDocument/2006/relationships/image" Target="../media/image15.png"/></Relationships>
</file>

<file path=ppt/slides/_rels/slide112.xml.rels><?xml version="1.0" encoding="UTF-8" standalone="yes"?>
<Relationships xmlns="http://schemas.openxmlformats.org/package/2006/relationships"><Relationship Id="rId8" Type="http://schemas.openxmlformats.org/officeDocument/2006/relationships/image" Target="../media/image163.emf"/><Relationship Id="rId13" Type="http://schemas.openxmlformats.org/officeDocument/2006/relationships/image" Target="../media/image303.png"/><Relationship Id="rId3" Type="http://schemas.openxmlformats.org/officeDocument/2006/relationships/image" Target="../media/image6.jpeg"/><Relationship Id="rId7" Type="http://schemas.openxmlformats.org/officeDocument/2006/relationships/image" Target="../media/image300.emf"/><Relationship Id="rId12" Type="http://schemas.openxmlformats.org/officeDocument/2006/relationships/image" Target="../media/image302.emf"/><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77.emf"/><Relationship Id="rId11" Type="http://schemas.openxmlformats.org/officeDocument/2006/relationships/image" Target="../media/image167.emf"/><Relationship Id="rId5" Type="http://schemas.openxmlformats.org/officeDocument/2006/relationships/image" Target="../media/image299.emf"/><Relationship Id="rId10" Type="http://schemas.openxmlformats.org/officeDocument/2006/relationships/image" Target="../media/image301.emf"/><Relationship Id="rId4" Type="http://schemas.openxmlformats.org/officeDocument/2006/relationships/image" Target="../media/image15.png"/><Relationship Id="rId9" Type="http://schemas.openxmlformats.org/officeDocument/2006/relationships/image" Target="../media/image191.emf"/></Relationships>
</file>

<file path=ppt/slides/_rels/slide11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06.png"/><Relationship Id="rId5" Type="http://schemas.openxmlformats.org/officeDocument/2006/relationships/image" Target="../media/image15.png"/><Relationship Id="rId4" Type="http://schemas.openxmlformats.org/officeDocument/2006/relationships/image" Target="../media/image3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10.png"/><Relationship Id="rId2" Type="http://schemas.openxmlformats.org/officeDocument/2006/relationships/image" Target="../media/image151.emf"/><Relationship Id="rId1" Type="http://schemas.openxmlformats.org/officeDocument/2006/relationships/slideLayout" Target="../slideLayouts/slideLayout11.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png"/></Relationships>
</file>

<file path=ppt/slides/_rels/slide115.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image" Target="../media/image311.emf"/><Relationship Id="rId7" Type="http://schemas.openxmlformats.org/officeDocument/2006/relationships/image" Target="../media/image315.emf"/><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4.emf"/><Relationship Id="rId11" Type="http://schemas.openxmlformats.org/officeDocument/2006/relationships/image" Target="../media/image319.emf"/><Relationship Id="rId5" Type="http://schemas.openxmlformats.org/officeDocument/2006/relationships/image" Target="../media/image313.emf"/><Relationship Id="rId10" Type="http://schemas.openxmlformats.org/officeDocument/2006/relationships/image" Target="../media/image318.emf"/><Relationship Id="rId4" Type="http://schemas.openxmlformats.org/officeDocument/2006/relationships/image" Target="../media/image312.emf"/><Relationship Id="rId9" Type="http://schemas.openxmlformats.org/officeDocument/2006/relationships/image" Target="../media/image317.emf"/></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0.jpg"/><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slideLayout" Target="../slideLayouts/slideLayout42.xml"/><Relationship Id="rId1" Type="http://schemas.openxmlformats.org/officeDocument/2006/relationships/themeOverride" Target="../theme/themeOverride28.xml"/><Relationship Id="rId4" Type="http://schemas.openxmlformats.org/officeDocument/2006/relationships/image" Target="../media/image15.png"/></Relationships>
</file>

<file path=ppt/slides/_rels/slide118.xml.rels><?xml version="1.0" encoding="UTF-8" standalone="yes"?>
<Relationships xmlns="http://schemas.openxmlformats.org/package/2006/relationships"><Relationship Id="rId8" Type="http://schemas.openxmlformats.org/officeDocument/2006/relationships/image" Target="../media/image325.emf"/><Relationship Id="rId3" Type="http://schemas.openxmlformats.org/officeDocument/2006/relationships/image" Target="../media/image15.png"/><Relationship Id="rId7" Type="http://schemas.openxmlformats.org/officeDocument/2006/relationships/image" Target="../media/image32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23.jpg"/><Relationship Id="rId5" Type="http://schemas.openxmlformats.org/officeDocument/2006/relationships/image" Target="../media/image322.png"/><Relationship Id="rId4" Type="http://schemas.openxmlformats.org/officeDocument/2006/relationships/image" Target="../media/image321.jpeg"/></Relationships>
</file>

<file path=ppt/slides/_rels/slide119.xml.rels><?xml version="1.0" encoding="UTF-8" standalone="yes"?>
<Relationships xmlns="http://schemas.openxmlformats.org/package/2006/relationships"><Relationship Id="rId3" Type="http://schemas.openxmlformats.org/officeDocument/2006/relationships/image" Target="../media/image326.jpg"/><Relationship Id="rId2" Type="http://schemas.openxmlformats.org/officeDocument/2006/relationships/slideLayout" Target="../slideLayouts/slideLayout45.xml"/><Relationship Id="rId1" Type="http://schemas.openxmlformats.org/officeDocument/2006/relationships/themeOverride" Target="../theme/themeOverride29.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0.jpg"/><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image" Target="../media/image13.png"/></Relationships>
</file>

<file path=ppt/slides/_rels/slide12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329.png"/></Relationships>
</file>

<file path=ppt/slides/_rels/slide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0.jp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image" Target="../media/image6.jpeg"/><Relationship Id="rId1" Type="http://schemas.openxmlformats.org/officeDocument/2006/relationships/slideLayout" Target="../slideLayouts/slideLayout11.xml"/><Relationship Id="rId5" Type="http://schemas.openxmlformats.org/officeDocument/2006/relationships/image" Target="../media/image331.jpg"/><Relationship Id="rId4" Type="http://schemas.openxmlformats.org/officeDocument/2006/relationships/image" Target="../media/image15.png"/></Relationships>
</file>

<file path=ppt/slides/_rels/slide1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2.png"/><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3" Type="http://schemas.openxmlformats.org/officeDocument/2006/relationships/image" Target="../media/image334.emf"/><Relationship Id="rId2" Type="http://schemas.openxmlformats.org/officeDocument/2006/relationships/image" Target="../media/image333.emf"/><Relationship Id="rId1" Type="http://schemas.openxmlformats.org/officeDocument/2006/relationships/slideLayout" Target="../slideLayouts/slideLayout42.xml"/><Relationship Id="rId4" Type="http://schemas.openxmlformats.org/officeDocument/2006/relationships/image" Target="../media/image13.png"/></Relationships>
</file>

<file path=ppt/slides/_rels/slide127.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slides/_rels/slide128.xml.rels><?xml version="1.0" encoding="UTF-8" standalone="yes"?>
<Relationships xmlns="http://schemas.openxmlformats.org/package/2006/relationships"><Relationship Id="rId3" Type="http://schemas.openxmlformats.org/officeDocument/2006/relationships/image" Target="../media/image340.jpg"/><Relationship Id="rId2" Type="http://schemas.openxmlformats.org/officeDocument/2006/relationships/image" Target="../media/image339.jpg"/><Relationship Id="rId1" Type="http://schemas.openxmlformats.org/officeDocument/2006/relationships/slideLayout" Target="../slideLayouts/slideLayout41.xml"/><Relationship Id="rId6" Type="http://schemas.openxmlformats.org/officeDocument/2006/relationships/image" Target="../media/image13.png"/><Relationship Id="rId5" Type="http://schemas.openxmlformats.org/officeDocument/2006/relationships/image" Target="../media/image342.jpg"/><Relationship Id="rId4" Type="http://schemas.openxmlformats.org/officeDocument/2006/relationships/image" Target="../media/image341.jpg"/></Relationships>
</file>

<file path=ppt/slides/_rels/slide1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3.jp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slideLayout" Target="../slideLayouts/slideLayout45.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4.png"/><Relationship Id="rId1" Type="http://schemas.openxmlformats.org/officeDocument/2006/relationships/slideLayout" Target="../slideLayouts/slideLayout4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5.jpg"/><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351.emf"/><Relationship Id="rId18" Type="http://schemas.openxmlformats.org/officeDocument/2006/relationships/image" Target="../media/image356.emf"/><Relationship Id="rId3" Type="http://schemas.openxmlformats.org/officeDocument/2006/relationships/image" Target="../media/image346.emf"/><Relationship Id="rId21" Type="http://schemas.openxmlformats.org/officeDocument/2006/relationships/image" Target="../media/image359.emf"/><Relationship Id="rId7" Type="http://schemas.openxmlformats.org/officeDocument/2006/relationships/diagramColors" Target="../diagrams/colors5.xml"/><Relationship Id="rId12" Type="http://schemas.openxmlformats.org/officeDocument/2006/relationships/image" Target="../media/image350.emf"/><Relationship Id="rId17" Type="http://schemas.openxmlformats.org/officeDocument/2006/relationships/image" Target="../media/image355.emf"/><Relationship Id="rId2" Type="http://schemas.openxmlformats.org/officeDocument/2006/relationships/notesSlide" Target="../notesSlides/notesSlide15.xml"/><Relationship Id="rId16" Type="http://schemas.openxmlformats.org/officeDocument/2006/relationships/image" Target="../media/image354.emf"/><Relationship Id="rId20" Type="http://schemas.openxmlformats.org/officeDocument/2006/relationships/image" Target="../media/image358.emf"/><Relationship Id="rId1" Type="http://schemas.openxmlformats.org/officeDocument/2006/relationships/slideLayout" Target="../slideLayouts/slideLayout9.xml"/><Relationship Id="rId6" Type="http://schemas.openxmlformats.org/officeDocument/2006/relationships/diagramQuickStyle" Target="../diagrams/quickStyle5.xml"/><Relationship Id="rId11" Type="http://schemas.openxmlformats.org/officeDocument/2006/relationships/image" Target="../media/image349.emf"/><Relationship Id="rId5" Type="http://schemas.openxmlformats.org/officeDocument/2006/relationships/diagramLayout" Target="../diagrams/layout5.xml"/><Relationship Id="rId15" Type="http://schemas.openxmlformats.org/officeDocument/2006/relationships/image" Target="../media/image353.emf"/><Relationship Id="rId23" Type="http://schemas.openxmlformats.org/officeDocument/2006/relationships/image" Target="../media/image361.emf"/><Relationship Id="rId10" Type="http://schemas.openxmlformats.org/officeDocument/2006/relationships/image" Target="../media/image348.emf"/><Relationship Id="rId19" Type="http://schemas.openxmlformats.org/officeDocument/2006/relationships/image" Target="../media/image357.emf"/><Relationship Id="rId4" Type="http://schemas.openxmlformats.org/officeDocument/2006/relationships/diagramData" Target="../diagrams/data5.xml"/><Relationship Id="rId9" Type="http://schemas.openxmlformats.org/officeDocument/2006/relationships/image" Target="../media/image347.emf"/><Relationship Id="rId14" Type="http://schemas.openxmlformats.org/officeDocument/2006/relationships/image" Target="../media/image352.emf"/><Relationship Id="rId22" Type="http://schemas.openxmlformats.org/officeDocument/2006/relationships/image" Target="../media/image360.emf"/></Relationships>
</file>

<file path=ppt/slides/_rels/slide133.xml.rels><?xml version="1.0" encoding="UTF-8" standalone="yes"?>
<Relationships xmlns="http://schemas.openxmlformats.org/package/2006/relationships"><Relationship Id="rId8" Type="http://schemas.openxmlformats.org/officeDocument/2006/relationships/image" Target="../media/image365.jpg"/><Relationship Id="rId3" Type="http://schemas.openxmlformats.org/officeDocument/2006/relationships/image" Target="../media/image362.jpg"/><Relationship Id="rId7" Type="http://schemas.openxmlformats.org/officeDocument/2006/relationships/image" Target="../media/image364.jpe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363.png"/><Relationship Id="rId5" Type="http://schemas.openxmlformats.org/officeDocument/2006/relationships/image" Target="../media/image61.png"/><Relationship Id="rId4" Type="http://schemas.openxmlformats.org/officeDocument/2006/relationships/image" Target="../media/image361.emf"/></Relationships>
</file>

<file path=ppt/slides/_rels/slide1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6.jpg"/><Relationship Id="rId1" Type="http://schemas.openxmlformats.org/officeDocument/2006/relationships/slideLayout" Target="../slideLayouts/slideLayout45.xml"/></Relationships>
</file>

<file path=ppt/slides/_rels/slide1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7.jpg"/><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68.jpg"/><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8.xml.rels><?xml version="1.0" encoding="UTF-8" standalone="yes"?>
<Relationships xmlns="http://schemas.openxmlformats.org/package/2006/relationships"><Relationship Id="rId3" Type="http://schemas.openxmlformats.org/officeDocument/2006/relationships/image" Target="../media/image371.emf"/><Relationship Id="rId2" Type="http://schemas.openxmlformats.org/officeDocument/2006/relationships/image" Target="../media/image370.emf"/><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372.emf"/></Relationships>
</file>

<file path=ppt/slides/_rels/slide1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73.jpg"/><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slideLayout" Target="../slideLayouts/slideLayout52.xml"/><Relationship Id="rId1" Type="http://schemas.openxmlformats.org/officeDocument/2006/relationships/themeOverride" Target="../theme/themeOverride7.xml"/><Relationship Id="rId5" Type="http://schemas.openxmlformats.org/officeDocument/2006/relationships/image" Target="../media/image13.png"/><Relationship Id="rId4" Type="http://schemas.openxmlformats.org/officeDocument/2006/relationships/image" Target="../media/image93.jpg"/></Relationships>
</file>

<file path=ppt/slides/_rels/slide140.xml.rels><?xml version="1.0" encoding="UTF-8" standalone="yes"?>
<Relationships xmlns="http://schemas.openxmlformats.org/package/2006/relationships"><Relationship Id="rId3" Type="http://schemas.openxmlformats.org/officeDocument/2006/relationships/image" Target="../media/image375.emf"/><Relationship Id="rId2" Type="http://schemas.openxmlformats.org/officeDocument/2006/relationships/image" Target="../media/image374.emf"/><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376.emf"/></Relationships>
</file>

<file path=ppt/slides/_rels/slide141.xml.rels><?xml version="1.0" encoding="UTF-8" standalone="yes"?>
<Relationships xmlns="http://schemas.openxmlformats.org/package/2006/relationships"><Relationship Id="rId8" Type="http://schemas.openxmlformats.org/officeDocument/2006/relationships/image" Target="../media/image383.pn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png"/><Relationship Id="rId1" Type="http://schemas.openxmlformats.org/officeDocument/2006/relationships/slideLayout" Target="../slideLayouts/slideLayout11.xml"/><Relationship Id="rId6" Type="http://schemas.openxmlformats.org/officeDocument/2006/relationships/image" Target="../media/image381.png"/><Relationship Id="rId11" Type="http://schemas.openxmlformats.org/officeDocument/2006/relationships/image" Target="../media/image15.png"/><Relationship Id="rId5" Type="http://schemas.openxmlformats.org/officeDocument/2006/relationships/image" Target="../media/image380.emf"/><Relationship Id="rId10" Type="http://schemas.openxmlformats.org/officeDocument/2006/relationships/image" Target="../media/image375.emf"/><Relationship Id="rId4" Type="http://schemas.openxmlformats.org/officeDocument/2006/relationships/image" Target="../media/image379.png"/><Relationship Id="rId9" Type="http://schemas.openxmlformats.org/officeDocument/2006/relationships/image" Target="../media/image384.emf"/></Relationships>
</file>

<file path=ppt/slides/_rels/slide14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6.emf"/><Relationship Id="rId7" Type="http://schemas.openxmlformats.org/officeDocument/2006/relationships/image" Target="../media/image390.emf"/><Relationship Id="rId2" Type="http://schemas.openxmlformats.org/officeDocument/2006/relationships/image" Target="../media/image385.jpeg"/><Relationship Id="rId1" Type="http://schemas.openxmlformats.org/officeDocument/2006/relationships/slideLayout" Target="../slideLayouts/slideLayout11.xml"/><Relationship Id="rId6" Type="http://schemas.openxmlformats.org/officeDocument/2006/relationships/image" Target="../media/image389.emf"/><Relationship Id="rId5" Type="http://schemas.openxmlformats.org/officeDocument/2006/relationships/image" Target="../media/image388.emf"/><Relationship Id="rId4" Type="http://schemas.openxmlformats.org/officeDocument/2006/relationships/image" Target="../media/image387.emf"/></Relationships>
</file>

<file path=ppt/slides/_rels/slide143.xml.rels><?xml version="1.0" encoding="UTF-8" standalone="yes"?>
<Relationships xmlns="http://schemas.openxmlformats.org/package/2006/relationships"><Relationship Id="rId2" Type="http://schemas.openxmlformats.org/officeDocument/2006/relationships/image" Target="../media/image391.jp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93.jpg"/></Relationships>
</file>

<file path=ppt/slides/_rels/slide145.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94.png"/></Relationships>
</file>

<file path=ppt/slides/_rels/slide146.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395.png"/></Relationships>
</file>

<file path=ppt/slides/_rels/slide147.xml.rels><?xml version="1.0" encoding="UTF-8" standalone="yes"?>
<Relationships xmlns="http://schemas.openxmlformats.org/package/2006/relationships"><Relationship Id="rId3" Type="http://schemas.openxmlformats.org/officeDocument/2006/relationships/image" Target="../media/image396.emf"/><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98.emf"/><Relationship Id="rId5" Type="http://schemas.openxmlformats.org/officeDocument/2006/relationships/image" Target="../media/image397.emf"/><Relationship Id="rId4" Type="http://schemas.openxmlformats.org/officeDocument/2006/relationships/image" Target="../media/image177.emf"/></Relationships>
</file>

<file path=ppt/slides/_rels/slide148.xml.rels><?xml version="1.0" encoding="UTF-8" standalone="yes"?>
<Relationships xmlns="http://schemas.openxmlformats.org/package/2006/relationships"><Relationship Id="rId3" Type="http://schemas.openxmlformats.org/officeDocument/2006/relationships/image" Target="../media/image399.emf"/><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401.emf"/><Relationship Id="rId4" Type="http://schemas.openxmlformats.org/officeDocument/2006/relationships/image" Target="../media/image400.emf"/></Relationships>
</file>

<file path=ppt/slides/_rels/slide149.xml.rels><?xml version="1.0" encoding="UTF-8" standalone="yes"?>
<Relationships xmlns="http://schemas.openxmlformats.org/package/2006/relationships"><Relationship Id="rId8" Type="http://schemas.openxmlformats.org/officeDocument/2006/relationships/image" Target="../media/image407.png"/><Relationship Id="rId13" Type="http://schemas.openxmlformats.org/officeDocument/2006/relationships/image" Target="../media/image15.png"/><Relationship Id="rId3" Type="http://schemas.openxmlformats.org/officeDocument/2006/relationships/image" Target="../media/image402.emf"/><Relationship Id="rId7" Type="http://schemas.openxmlformats.org/officeDocument/2006/relationships/image" Target="../media/image406.png"/><Relationship Id="rId12" Type="http://schemas.openxmlformats.org/officeDocument/2006/relationships/image" Target="../media/image411.emf"/><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405.png"/><Relationship Id="rId11" Type="http://schemas.openxmlformats.org/officeDocument/2006/relationships/image" Target="../media/image410.emf"/><Relationship Id="rId5" Type="http://schemas.openxmlformats.org/officeDocument/2006/relationships/image" Target="../media/image404.emf"/><Relationship Id="rId10" Type="http://schemas.openxmlformats.org/officeDocument/2006/relationships/image" Target="../media/image409.png"/><Relationship Id="rId4" Type="http://schemas.openxmlformats.org/officeDocument/2006/relationships/image" Target="../media/image403.emf"/><Relationship Id="rId9" Type="http://schemas.openxmlformats.org/officeDocument/2006/relationships/image" Target="../media/image40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2.xml"/><Relationship Id="rId1" Type="http://schemas.openxmlformats.org/officeDocument/2006/relationships/themeOverride" Target="../theme/themeOverride8.xml"/><Relationship Id="rId6" Type="http://schemas.openxmlformats.org/officeDocument/2006/relationships/image" Target="../media/image13.png"/><Relationship Id="rId5" Type="http://schemas.openxmlformats.org/officeDocument/2006/relationships/image" Target="../media/image93.jpg"/><Relationship Id="rId4" Type="http://schemas.openxmlformats.org/officeDocument/2006/relationships/image" Target="../media/image92.jpg"/></Relationships>
</file>

<file path=ppt/slides/_rels/slide150.xml.rels><?xml version="1.0" encoding="UTF-8" standalone="yes"?>
<Relationships xmlns="http://schemas.openxmlformats.org/package/2006/relationships"><Relationship Id="rId8" Type="http://schemas.openxmlformats.org/officeDocument/2006/relationships/image" Target="../media/image418.emf"/><Relationship Id="rId13" Type="http://schemas.openxmlformats.org/officeDocument/2006/relationships/image" Target="../media/image423.emf"/><Relationship Id="rId18" Type="http://schemas.openxmlformats.org/officeDocument/2006/relationships/image" Target="../media/image428.emf"/><Relationship Id="rId3" Type="http://schemas.openxmlformats.org/officeDocument/2006/relationships/image" Target="../media/image413.png"/><Relationship Id="rId7" Type="http://schemas.openxmlformats.org/officeDocument/2006/relationships/image" Target="../media/image417.emf"/><Relationship Id="rId12" Type="http://schemas.openxmlformats.org/officeDocument/2006/relationships/image" Target="../media/image422.emf"/><Relationship Id="rId17" Type="http://schemas.openxmlformats.org/officeDocument/2006/relationships/image" Target="../media/image427.emf"/><Relationship Id="rId2" Type="http://schemas.openxmlformats.org/officeDocument/2006/relationships/image" Target="../media/image412.png"/><Relationship Id="rId16" Type="http://schemas.openxmlformats.org/officeDocument/2006/relationships/image" Target="../media/image426.emf"/><Relationship Id="rId20"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416.emf"/><Relationship Id="rId11" Type="http://schemas.openxmlformats.org/officeDocument/2006/relationships/image" Target="../media/image421.emf"/><Relationship Id="rId5" Type="http://schemas.openxmlformats.org/officeDocument/2006/relationships/image" Target="../media/image415.emf"/><Relationship Id="rId15" Type="http://schemas.openxmlformats.org/officeDocument/2006/relationships/image" Target="../media/image425.emf"/><Relationship Id="rId10" Type="http://schemas.openxmlformats.org/officeDocument/2006/relationships/image" Target="../media/image420.emf"/><Relationship Id="rId19" Type="http://schemas.openxmlformats.org/officeDocument/2006/relationships/image" Target="../media/image429.emf"/><Relationship Id="rId4" Type="http://schemas.openxmlformats.org/officeDocument/2006/relationships/image" Target="../media/image414.emf"/><Relationship Id="rId9" Type="http://schemas.openxmlformats.org/officeDocument/2006/relationships/image" Target="../media/image419.emf"/><Relationship Id="rId14" Type="http://schemas.openxmlformats.org/officeDocument/2006/relationships/image" Target="../media/image424.emf"/></Relationships>
</file>

<file path=ppt/slides/_rels/slide151.xml.rels><?xml version="1.0" encoding="UTF-8" standalone="yes"?>
<Relationships xmlns="http://schemas.openxmlformats.org/package/2006/relationships"><Relationship Id="rId8" Type="http://schemas.openxmlformats.org/officeDocument/2006/relationships/image" Target="../media/image435.emf"/><Relationship Id="rId13" Type="http://schemas.openxmlformats.org/officeDocument/2006/relationships/image" Target="../media/image440.emf"/><Relationship Id="rId18" Type="http://schemas.openxmlformats.org/officeDocument/2006/relationships/image" Target="../media/image445.png"/><Relationship Id="rId3" Type="http://schemas.openxmlformats.org/officeDocument/2006/relationships/image" Target="../media/image430.emf"/><Relationship Id="rId21" Type="http://schemas.openxmlformats.org/officeDocument/2006/relationships/image" Target="../media/image448.png"/><Relationship Id="rId7" Type="http://schemas.openxmlformats.org/officeDocument/2006/relationships/image" Target="../media/image434.emf"/><Relationship Id="rId12" Type="http://schemas.openxmlformats.org/officeDocument/2006/relationships/image" Target="../media/image439.emf"/><Relationship Id="rId17" Type="http://schemas.openxmlformats.org/officeDocument/2006/relationships/image" Target="../media/image444.jpeg"/><Relationship Id="rId2" Type="http://schemas.openxmlformats.org/officeDocument/2006/relationships/notesSlide" Target="../notesSlides/notesSlide23.xml"/><Relationship Id="rId16" Type="http://schemas.openxmlformats.org/officeDocument/2006/relationships/image" Target="../media/image443.png"/><Relationship Id="rId20" Type="http://schemas.openxmlformats.org/officeDocument/2006/relationships/image" Target="../media/image447.png"/><Relationship Id="rId1" Type="http://schemas.openxmlformats.org/officeDocument/2006/relationships/slideLayout" Target="../slideLayouts/slideLayout11.xml"/><Relationship Id="rId6" Type="http://schemas.openxmlformats.org/officeDocument/2006/relationships/image" Target="../media/image433.emf"/><Relationship Id="rId11" Type="http://schemas.openxmlformats.org/officeDocument/2006/relationships/image" Target="../media/image438.emf"/><Relationship Id="rId24" Type="http://schemas.openxmlformats.org/officeDocument/2006/relationships/image" Target="../media/image15.png"/><Relationship Id="rId5" Type="http://schemas.openxmlformats.org/officeDocument/2006/relationships/image" Target="../media/image432.emf"/><Relationship Id="rId15" Type="http://schemas.openxmlformats.org/officeDocument/2006/relationships/image" Target="../media/image442.png"/><Relationship Id="rId23" Type="http://schemas.openxmlformats.org/officeDocument/2006/relationships/image" Target="../media/image450.png"/><Relationship Id="rId10" Type="http://schemas.openxmlformats.org/officeDocument/2006/relationships/image" Target="../media/image437.emf"/><Relationship Id="rId19" Type="http://schemas.openxmlformats.org/officeDocument/2006/relationships/image" Target="../media/image446.png"/><Relationship Id="rId4" Type="http://schemas.openxmlformats.org/officeDocument/2006/relationships/image" Target="../media/image431.emf"/><Relationship Id="rId9" Type="http://schemas.openxmlformats.org/officeDocument/2006/relationships/image" Target="../media/image436.emf"/><Relationship Id="rId14" Type="http://schemas.openxmlformats.org/officeDocument/2006/relationships/image" Target="../media/image441.png"/><Relationship Id="rId22" Type="http://schemas.openxmlformats.org/officeDocument/2006/relationships/image" Target="../media/image449.jpeg"/></Relationships>
</file>

<file path=ppt/slides/_rels/slide1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1.jpg"/><Relationship Id="rId1" Type="http://schemas.openxmlformats.org/officeDocument/2006/relationships/slideLayout" Target="../slideLayouts/slideLayout4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52.jpg"/><Relationship Id="rId1" Type="http://schemas.openxmlformats.org/officeDocument/2006/relationships/slideLayout" Target="../slideLayouts/slideLayout4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3.jpg"/><Relationship Id="rId1" Type="http://schemas.openxmlformats.org/officeDocument/2006/relationships/slideLayout" Target="../slideLayouts/slideLayout45.xml"/></Relationships>
</file>

<file path=ppt/slides/_rels/slide155.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8" Type="http://schemas.openxmlformats.org/officeDocument/2006/relationships/image" Target="../media/image460.emf"/><Relationship Id="rId3" Type="http://schemas.openxmlformats.org/officeDocument/2006/relationships/image" Target="../media/image15.png"/><Relationship Id="rId7" Type="http://schemas.openxmlformats.org/officeDocument/2006/relationships/image" Target="../media/image459.emf"/><Relationship Id="rId2" Type="http://schemas.openxmlformats.org/officeDocument/2006/relationships/image" Target="../media/image455.jpg"/><Relationship Id="rId1" Type="http://schemas.openxmlformats.org/officeDocument/2006/relationships/slideLayout" Target="../slideLayouts/slideLayout9.xml"/><Relationship Id="rId6" Type="http://schemas.openxmlformats.org/officeDocument/2006/relationships/image" Target="../media/image458.emf"/><Relationship Id="rId5" Type="http://schemas.openxmlformats.org/officeDocument/2006/relationships/image" Target="../media/image457.emf"/><Relationship Id="rId4" Type="http://schemas.openxmlformats.org/officeDocument/2006/relationships/image" Target="../media/image456.emf"/></Relationships>
</file>

<file path=ppt/slides/_rels/slide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1.jpg"/><Relationship Id="rId1" Type="http://schemas.openxmlformats.org/officeDocument/2006/relationships/slideLayout" Target="../slideLayouts/slideLayout4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62.jpg"/><Relationship Id="rId1" Type="http://schemas.openxmlformats.org/officeDocument/2006/relationships/slideLayout" Target="../slideLayouts/slideLayout42.xml"/></Relationships>
</file>

<file path=ppt/slides/_rels/slide159.xml.rels><?xml version="1.0" encoding="UTF-8" standalone="yes"?>
<Relationships xmlns="http://schemas.openxmlformats.org/package/2006/relationships"><Relationship Id="rId3" Type="http://schemas.openxmlformats.org/officeDocument/2006/relationships/image" Target="../media/image401.emf"/><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97.emf"/><Relationship Id="rId4" Type="http://schemas.openxmlformats.org/officeDocument/2006/relationships/image" Target="../media/image463.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3.jpg"/><Relationship Id="rId1" Type="http://schemas.openxmlformats.org/officeDocument/2006/relationships/slideLayout" Target="../slideLayouts/slideLayout10.xml"/><Relationship Id="rId4" Type="http://schemas.openxmlformats.org/officeDocument/2006/relationships/image" Target="../media/image94.jpg"/></Relationships>
</file>

<file path=ppt/slides/_rels/slide160.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39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465.png"/></Relationships>
</file>

<file path=ppt/slides/_rels/slide161.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165.emf"/><Relationship Id="rId1" Type="http://schemas.openxmlformats.org/officeDocument/2006/relationships/slideLayout" Target="../slideLayouts/slideLayout11.xml"/><Relationship Id="rId6" Type="http://schemas.openxmlformats.org/officeDocument/2006/relationships/image" Target="../media/image467.png"/><Relationship Id="rId5" Type="http://schemas.openxmlformats.org/officeDocument/2006/relationships/image" Target="../media/image304.png"/><Relationship Id="rId4" Type="http://schemas.openxmlformats.org/officeDocument/2006/relationships/image" Target="../media/image15.png"/></Relationships>
</file>

<file path=ppt/slides/_rels/slide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2.png"/><Relationship Id="rId1" Type="http://schemas.openxmlformats.org/officeDocument/2006/relationships/slideLayout" Target="../slideLayouts/slideLayout9.xml"/><Relationship Id="rId4" Type="http://schemas.openxmlformats.org/officeDocument/2006/relationships/image" Target="../media/image468.png"/></Relationships>
</file>

<file path=ppt/slides/_rels/slide163.xml.rels><?xml version="1.0" encoding="UTF-8" standalone="yes"?>
<Relationships xmlns="http://schemas.openxmlformats.org/package/2006/relationships"><Relationship Id="rId3" Type="http://schemas.openxmlformats.org/officeDocument/2006/relationships/image" Target="../media/image469.emf"/><Relationship Id="rId2" Type="http://schemas.openxmlformats.org/officeDocument/2006/relationships/image" Target="../media/image15.png"/><Relationship Id="rId1" Type="http://schemas.openxmlformats.org/officeDocument/2006/relationships/slideLayout" Target="../slideLayouts/slideLayout29.xml"/><Relationship Id="rId6" Type="http://schemas.openxmlformats.org/officeDocument/2006/relationships/image" Target="../media/image472.emf"/><Relationship Id="rId5" Type="http://schemas.openxmlformats.org/officeDocument/2006/relationships/image" Target="../media/image471.emf"/><Relationship Id="rId4" Type="http://schemas.openxmlformats.org/officeDocument/2006/relationships/image" Target="../media/image470.emf"/></Relationships>
</file>

<file path=ppt/slides/_rels/slide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3.jpg"/><Relationship Id="rId1" Type="http://schemas.openxmlformats.org/officeDocument/2006/relationships/slideLayout" Target="../slideLayouts/slideLayout45.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5.png"/><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4.jpg"/><Relationship Id="rId1" Type="http://schemas.openxmlformats.org/officeDocument/2006/relationships/slideLayout" Target="../slideLayouts/slideLayout45.xml"/></Relationships>
</file>

<file path=ppt/slides/_rels/slide167.xml.rels><?xml version="1.0" encoding="UTF-8" standalone="yes"?>
<Relationships xmlns="http://schemas.openxmlformats.org/package/2006/relationships"><Relationship Id="rId8" Type="http://schemas.openxmlformats.org/officeDocument/2006/relationships/image" Target="../media/image481.emf"/><Relationship Id="rId3" Type="http://schemas.openxmlformats.org/officeDocument/2006/relationships/image" Target="../media/image476.emf"/><Relationship Id="rId7" Type="http://schemas.openxmlformats.org/officeDocument/2006/relationships/image" Target="../media/image480.emf"/><Relationship Id="rId2" Type="http://schemas.openxmlformats.org/officeDocument/2006/relationships/image" Target="../media/image475.emf"/><Relationship Id="rId1" Type="http://schemas.openxmlformats.org/officeDocument/2006/relationships/slideLayout" Target="../slideLayouts/slideLayout11.xml"/><Relationship Id="rId6" Type="http://schemas.openxmlformats.org/officeDocument/2006/relationships/image" Target="../media/image479.emf"/><Relationship Id="rId5" Type="http://schemas.openxmlformats.org/officeDocument/2006/relationships/image" Target="../media/image478.emf"/><Relationship Id="rId4" Type="http://schemas.openxmlformats.org/officeDocument/2006/relationships/image" Target="../media/image477.emf"/><Relationship Id="rId9" Type="http://schemas.openxmlformats.org/officeDocument/2006/relationships/image" Target="../media/image15.png"/></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1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slideLayout" Target="../slideLayouts/slideLayout52.xml"/><Relationship Id="rId1" Type="http://schemas.openxmlformats.org/officeDocument/2006/relationships/themeOverride" Target="../theme/themeOverride9.xml"/><Relationship Id="rId5" Type="http://schemas.openxmlformats.org/officeDocument/2006/relationships/image" Target="../media/image13.png"/><Relationship Id="rId4" Type="http://schemas.openxmlformats.org/officeDocument/2006/relationships/image" Target="../media/image96.png"/></Relationships>
</file>

<file path=ppt/slides/_rels/slide170.xml.rels><?xml version="1.0" encoding="UTF-8" standalone="yes"?>
<Relationships xmlns="http://schemas.openxmlformats.org/package/2006/relationships"><Relationship Id="rId3" Type="http://schemas.openxmlformats.org/officeDocument/2006/relationships/image" Target="../media/image484.emf"/><Relationship Id="rId2" Type="http://schemas.openxmlformats.org/officeDocument/2006/relationships/image" Target="../media/image483.emf"/><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5.pn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86.jpg"/><Relationship Id="rId1" Type="http://schemas.openxmlformats.org/officeDocument/2006/relationships/slideLayout" Target="../slideLayouts/slideLayout45.xml"/></Relationships>
</file>

<file path=ppt/slides/_rels/slide1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87.jp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491.emf"/><Relationship Id="rId4" Type="http://schemas.openxmlformats.org/officeDocument/2006/relationships/image" Target="../media/image490.emf"/></Relationships>
</file>

<file path=ppt/slides/_rels/slide175.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11.xml"/><Relationship Id="rId4" Type="http://schemas.openxmlformats.org/officeDocument/2006/relationships/image" Target="../media/image494.png"/></Relationships>
</file>

<file path=ppt/slides/_rels/slide176.xml.rels><?xml version="1.0" encoding="UTF-8" standalone="yes"?>
<Relationships xmlns="http://schemas.openxmlformats.org/package/2006/relationships"><Relationship Id="rId3" Type="http://schemas.openxmlformats.org/officeDocument/2006/relationships/image" Target="../media/image495.jpg"/><Relationship Id="rId2" Type="http://schemas.openxmlformats.org/officeDocument/2006/relationships/slideLayout" Target="../slideLayouts/slideLayout45.xml"/><Relationship Id="rId1" Type="http://schemas.openxmlformats.org/officeDocument/2006/relationships/themeOverride" Target="../theme/themeOverride30.xml"/><Relationship Id="rId4" Type="http://schemas.openxmlformats.org/officeDocument/2006/relationships/image" Target="../media/image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6.jpg"/><Relationship Id="rId1" Type="http://schemas.openxmlformats.org/officeDocument/2006/relationships/slideLayout" Target="../slideLayouts/slideLayout45.xml"/></Relationships>
</file>

<file path=ppt/slides/_rels/slide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97.jp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498.jp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slideLayout" Target="../slideLayouts/slideLayout52.xml"/><Relationship Id="rId1" Type="http://schemas.openxmlformats.org/officeDocument/2006/relationships/themeOverride" Target="../theme/themeOverride10.xml"/><Relationship Id="rId5" Type="http://schemas.openxmlformats.org/officeDocument/2006/relationships/image" Target="../media/image13.png"/><Relationship Id="rId4" Type="http://schemas.openxmlformats.org/officeDocument/2006/relationships/image" Target="../media/image96.png"/></Relationships>
</file>

<file path=ppt/slides/_rels/slide180.xml.rels><?xml version="1.0" encoding="UTF-8" standalone="yes"?>
<Relationships xmlns="http://schemas.openxmlformats.org/package/2006/relationships"><Relationship Id="rId3" Type="http://schemas.openxmlformats.org/officeDocument/2006/relationships/image" Target="../media/image500.emf"/><Relationship Id="rId7" Type="http://schemas.openxmlformats.org/officeDocument/2006/relationships/image" Target="../media/image13.png"/><Relationship Id="rId2" Type="http://schemas.openxmlformats.org/officeDocument/2006/relationships/image" Target="../media/image499.jpg"/><Relationship Id="rId1" Type="http://schemas.openxmlformats.org/officeDocument/2006/relationships/slideLayout" Target="../slideLayouts/slideLayout42.xml"/><Relationship Id="rId6" Type="http://schemas.openxmlformats.org/officeDocument/2006/relationships/image" Target="../media/image503.emf"/><Relationship Id="rId5" Type="http://schemas.openxmlformats.org/officeDocument/2006/relationships/image" Target="../media/image502.emf"/><Relationship Id="rId4" Type="http://schemas.openxmlformats.org/officeDocument/2006/relationships/image" Target="../media/image501.emf"/></Relationships>
</file>

<file path=ppt/slides/_rels/slide181.xml.rels><?xml version="1.0" encoding="UTF-8" standalone="yes"?>
<Relationships xmlns="http://schemas.openxmlformats.org/package/2006/relationships"><Relationship Id="rId8" Type="http://schemas.openxmlformats.org/officeDocument/2006/relationships/image" Target="../media/image509.emf"/><Relationship Id="rId3" Type="http://schemas.openxmlformats.org/officeDocument/2006/relationships/image" Target="../media/image504.emf"/><Relationship Id="rId7" Type="http://schemas.openxmlformats.org/officeDocument/2006/relationships/image" Target="../media/image508.emf"/><Relationship Id="rId12" Type="http://schemas.openxmlformats.org/officeDocument/2006/relationships/image" Target="../media/image13.png"/><Relationship Id="rId2" Type="http://schemas.openxmlformats.org/officeDocument/2006/relationships/image" Target="../media/image499.jpg"/><Relationship Id="rId1" Type="http://schemas.openxmlformats.org/officeDocument/2006/relationships/slideLayout" Target="../slideLayouts/slideLayout42.xml"/><Relationship Id="rId6" Type="http://schemas.openxmlformats.org/officeDocument/2006/relationships/image" Target="../media/image507.emf"/><Relationship Id="rId11" Type="http://schemas.openxmlformats.org/officeDocument/2006/relationships/image" Target="../media/image512.emf"/><Relationship Id="rId5" Type="http://schemas.openxmlformats.org/officeDocument/2006/relationships/image" Target="../media/image506.emf"/><Relationship Id="rId10" Type="http://schemas.openxmlformats.org/officeDocument/2006/relationships/image" Target="../media/image511.emf"/><Relationship Id="rId4" Type="http://schemas.openxmlformats.org/officeDocument/2006/relationships/image" Target="../media/image505.emf"/><Relationship Id="rId9" Type="http://schemas.openxmlformats.org/officeDocument/2006/relationships/image" Target="../media/image510.emf"/></Relationships>
</file>

<file path=ppt/slides/_rels/slide182.xml.rels><?xml version="1.0" encoding="UTF-8" standalone="yes"?>
<Relationships xmlns="http://schemas.openxmlformats.org/package/2006/relationships"><Relationship Id="rId8" Type="http://schemas.openxmlformats.org/officeDocument/2006/relationships/image" Target="../media/image519.emf"/><Relationship Id="rId3" Type="http://schemas.openxmlformats.org/officeDocument/2006/relationships/image" Target="../media/image514.emf"/><Relationship Id="rId7" Type="http://schemas.openxmlformats.org/officeDocument/2006/relationships/image" Target="../media/image518.emf"/><Relationship Id="rId2" Type="http://schemas.openxmlformats.org/officeDocument/2006/relationships/image" Target="../media/image513.emf"/><Relationship Id="rId1" Type="http://schemas.openxmlformats.org/officeDocument/2006/relationships/slideLayout" Target="../slideLayouts/slideLayout11.xml"/><Relationship Id="rId6" Type="http://schemas.openxmlformats.org/officeDocument/2006/relationships/image" Target="../media/image517.emf"/><Relationship Id="rId5" Type="http://schemas.openxmlformats.org/officeDocument/2006/relationships/image" Target="../media/image516.emf"/><Relationship Id="rId10" Type="http://schemas.openxmlformats.org/officeDocument/2006/relationships/image" Target="../media/image15.png"/><Relationship Id="rId4" Type="http://schemas.openxmlformats.org/officeDocument/2006/relationships/image" Target="../media/image515.emf"/><Relationship Id="rId9" Type="http://schemas.openxmlformats.org/officeDocument/2006/relationships/image" Target="../media/image520.emf"/></Relationships>
</file>

<file path=ppt/slides/_rels/slide1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1.jpg"/><Relationship Id="rId1" Type="http://schemas.openxmlformats.org/officeDocument/2006/relationships/slideLayout" Target="../slideLayouts/slideLayout45.xml"/></Relationships>
</file>

<file path=ppt/slides/_rels/slide184.xml.rels><?xml version="1.0" encoding="UTF-8" standalone="yes"?>
<Relationships xmlns="http://schemas.openxmlformats.org/package/2006/relationships"><Relationship Id="rId2" Type="http://schemas.openxmlformats.org/officeDocument/2006/relationships/image" Target="../media/image522.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367.jpg"/><Relationship Id="rId2" Type="http://schemas.openxmlformats.org/officeDocument/2006/relationships/slideLayout" Target="../slideLayouts/slideLayout45.xml"/><Relationship Id="rId1" Type="http://schemas.openxmlformats.org/officeDocument/2006/relationships/themeOverride" Target="../theme/themeOverride31.xml"/><Relationship Id="rId4" Type="http://schemas.openxmlformats.org/officeDocument/2006/relationships/image" Target="../media/image13.png"/></Relationships>
</file>

<file path=ppt/slides/_rels/slide18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24.jpg"/><Relationship Id="rId7" Type="http://schemas.openxmlformats.org/officeDocument/2006/relationships/diagramColors" Target="../diagrams/colors8.xml"/><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5.png"/><Relationship Id="rId4" Type="http://schemas.openxmlformats.org/officeDocument/2006/relationships/diagramData" Target="../diagrams/data8.xml"/><Relationship Id="rId9" Type="http://schemas.openxmlformats.org/officeDocument/2006/relationships/image" Target="../media/image525.png"/></Relationships>
</file>

<file path=ppt/slides/_rels/slide188.xml.rels><?xml version="1.0" encoding="UTF-8" standalone="yes"?>
<Relationships xmlns="http://schemas.openxmlformats.org/package/2006/relationships"><Relationship Id="rId3" Type="http://schemas.openxmlformats.org/officeDocument/2006/relationships/image" Target="../media/image526.emf"/><Relationship Id="rId2" Type="http://schemas.openxmlformats.org/officeDocument/2006/relationships/image" Target="../media/image524.jp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9.xml.rels><?xml version="1.0" encoding="UTF-8" standalone="yes"?>
<Relationships xmlns="http://schemas.openxmlformats.org/package/2006/relationships"><Relationship Id="rId3" Type="http://schemas.openxmlformats.org/officeDocument/2006/relationships/image" Target="../media/image527.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slideLayout" Target="../slideLayouts/slideLayout52.xml"/><Relationship Id="rId1" Type="http://schemas.openxmlformats.org/officeDocument/2006/relationships/themeOverride" Target="../theme/themeOverride11.xml"/><Relationship Id="rId5" Type="http://schemas.openxmlformats.org/officeDocument/2006/relationships/image" Target="../media/image13.png"/><Relationship Id="rId4" Type="http://schemas.openxmlformats.org/officeDocument/2006/relationships/image" Target="../media/image96.png"/></Relationships>
</file>

<file path=ppt/slides/_rels/slide1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8.jpg"/><Relationship Id="rId1" Type="http://schemas.openxmlformats.org/officeDocument/2006/relationships/slideLayout" Target="../slideLayouts/slideLayout4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29.jp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slideLayout" Target="../slideLayouts/slideLayout52.xml"/><Relationship Id="rId1" Type="http://schemas.openxmlformats.org/officeDocument/2006/relationships/themeOverride" Target="../theme/themeOverride12.xml"/><Relationship Id="rId5" Type="http://schemas.openxmlformats.org/officeDocument/2006/relationships/image" Target="../media/image1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xml"/><Relationship Id="rId1" Type="http://schemas.openxmlformats.org/officeDocument/2006/relationships/slideLayout" Target="../slideLayouts/slideLayout4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slideLayout" Target="../slideLayouts/slideLayout52.xml"/><Relationship Id="rId1" Type="http://schemas.openxmlformats.org/officeDocument/2006/relationships/themeOverride" Target="../theme/themeOverride13.xml"/><Relationship Id="rId5" Type="http://schemas.openxmlformats.org/officeDocument/2006/relationships/image" Target="../media/image99.jp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slideLayout" Target="../slideLayouts/slideLayout52.xml"/><Relationship Id="rId1" Type="http://schemas.openxmlformats.org/officeDocument/2006/relationships/themeOverride" Target="../theme/themeOverride14.xml"/><Relationship Id="rId5" Type="http://schemas.openxmlformats.org/officeDocument/2006/relationships/image" Target="../media/image99.jp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100.jpg"/></Relationships>
</file>

<file path=ppt/slides/_rels/slide2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slideLayout" Target="../slideLayouts/slideLayout52.xml"/><Relationship Id="rId1" Type="http://schemas.openxmlformats.org/officeDocument/2006/relationships/themeOverride" Target="../theme/themeOverride15.xml"/><Relationship Id="rId5" Type="http://schemas.openxmlformats.org/officeDocument/2006/relationships/image" Target="../media/image102.jp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1.jpg"/><Relationship Id="rId1" Type="http://schemas.openxmlformats.org/officeDocument/2006/relationships/slideLayout" Target="../slideLayouts/slideLayout52.xml"/><Relationship Id="rId4" Type="http://schemas.openxmlformats.org/officeDocument/2006/relationships/image" Target="../media/image102.jpg"/></Relationships>
</file>

<file path=ppt/slides/_rels/slide2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slideLayout" Target="../slideLayouts/slideLayout45.xml"/><Relationship Id="rId1" Type="http://schemas.openxmlformats.org/officeDocument/2006/relationships/themeOverride" Target="../theme/themeOverride1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slideLayout" Target="../slideLayouts/slideLayout52.xml"/><Relationship Id="rId1" Type="http://schemas.openxmlformats.org/officeDocument/2006/relationships/themeOverride" Target="../theme/themeOverride17.xml"/><Relationship Id="rId5" Type="http://schemas.openxmlformats.org/officeDocument/2006/relationships/image" Target="../media/image105.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slideLayout" Target="../slideLayouts/slideLayout52.xml"/><Relationship Id="rId1" Type="http://schemas.openxmlformats.org/officeDocument/2006/relationships/themeOverride" Target="../theme/themeOverride18.xml"/><Relationship Id="rId5" Type="http://schemas.openxmlformats.org/officeDocument/2006/relationships/image" Target="../media/image105.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7.jpg"/><Relationship Id="rId1" Type="http://schemas.openxmlformats.org/officeDocument/2006/relationships/slideLayout" Target="../slideLayouts/slideLayout52.xml"/><Relationship Id="rId4" Type="http://schemas.openxmlformats.org/officeDocument/2006/relationships/image" Target="../media/image108.jpg"/></Relationships>
</file>

<file path=ppt/slides/_rels/slide3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slideLayout" Target="../slideLayouts/slideLayout52.xml"/><Relationship Id="rId1" Type="http://schemas.openxmlformats.org/officeDocument/2006/relationships/themeOverride" Target="../theme/themeOverride19.xml"/><Relationship Id="rId5" Type="http://schemas.openxmlformats.org/officeDocument/2006/relationships/image" Target="../media/image108.jp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slideLayout" Target="../slideLayouts/slideLayout52.xml"/><Relationship Id="rId1" Type="http://schemas.openxmlformats.org/officeDocument/2006/relationships/themeOverride" Target="../theme/themeOverride20.xml"/><Relationship Id="rId5" Type="http://schemas.openxmlformats.org/officeDocument/2006/relationships/image" Target="../media/image108.jp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jpg"/><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1.jpg"/><Relationship Id="rId7" Type="http://schemas.openxmlformats.org/officeDocument/2006/relationships/image" Target="../media/image114.PNG"/><Relationship Id="rId2" Type="http://schemas.openxmlformats.org/officeDocument/2006/relationships/slideLayout" Target="../slideLayouts/slideLayout52.xml"/><Relationship Id="rId1" Type="http://schemas.openxmlformats.org/officeDocument/2006/relationships/themeOverride" Target="../theme/themeOverride21.xml"/><Relationship Id="rId6" Type="http://schemas.openxmlformats.org/officeDocument/2006/relationships/image" Target="../media/image113.jpg"/><Relationship Id="rId5" Type="http://schemas.openxmlformats.org/officeDocument/2006/relationships/image" Target="../media/image11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slideLayout" Target="../slideLayouts/slideLayout52.xml"/><Relationship Id="rId1" Type="http://schemas.openxmlformats.org/officeDocument/2006/relationships/themeOverride" Target="../theme/themeOverride22.xml"/><Relationship Id="rId5" Type="http://schemas.openxmlformats.org/officeDocument/2006/relationships/image" Target="../media/image112.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slideLayout" Target="../slideLayouts/slideLayout52.xml"/><Relationship Id="rId1" Type="http://schemas.openxmlformats.org/officeDocument/2006/relationships/themeOverride" Target="../theme/themeOverride23.xml"/><Relationship Id="rId5" Type="http://schemas.openxmlformats.org/officeDocument/2006/relationships/image" Target="../media/image117.jpe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slideLayout" Target="../slideLayouts/slideLayout52.xml"/><Relationship Id="rId1" Type="http://schemas.openxmlformats.org/officeDocument/2006/relationships/themeOverride" Target="../theme/themeOverride24.xml"/><Relationship Id="rId5" Type="http://schemas.openxmlformats.org/officeDocument/2006/relationships/image" Target="../media/image117.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8.jp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9.jp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0.jp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1.jp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5.png"/><Relationship Id="rId2" Type="http://schemas.openxmlformats.org/officeDocument/2006/relationships/image" Target="../media/image122.emf"/><Relationship Id="rId1" Type="http://schemas.openxmlformats.org/officeDocument/2006/relationships/slideLayout" Target="../slideLayouts/slideLayout11.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45.xml.rels><?xml version="1.0" encoding="UTF-8" standalone="yes"?>
<Relationships xmlns="http://schemas.openxmlformats.org/package/2006/relationships"><Relationship Id="rId3" Type="http://schemas.openxmlformats.org/officeDocument/2006/relationships/image" Target="../media/image122.emf"/><Relationship Id="rId7" Type="http://schemas.openxmlformats.org/officeDocument/2006/relationships/image" Target="../media/image15.png"/><Relationship Id="rId2" Type="http://schemas.openxmlformats.org/officeDocument/2006/relationships/image" Target="../media/image124.emf"/><Relationship Id="rId1" Type="http://schemas.openxmlformats.org/officeDocument/2006/relationships/slideLayout" Target="../slideLayouts/slideLayout11.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3.emf"/></Relationships>
</file>

<file path=ppt/slides/_rels/slide4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41.xml"/><Relationship Id="rId6" Type="http://schemas.openxmlformats.org/officeDocument/2006/relationships/image" Target="../media/image15.png"/><Relationship Id="rId5" Type="http://schemas.openxmlformats.org/officeDocument/2006/relationships/image" Target="../media/image132.jpg"/><Relationship Id="rId4" Type="http://schemas.openxmlformats.org/officeDocument/2006/relationships/image" Target="../media/image131.jp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slideLayout" Target="../slideLayouts/slideLayout52.xml"/><Relationship Id="rId1" Type="http://schemas.openxmlformats.org/officeDocument/2006/relationships/themeOverride" Target="../theme/themeOverride25.xml"/><Relationship Id="rId5" Type="http://schemas.openxmlformats.org/officeDocument/2006/relationships/image" Target="../media/image1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4.xml"/><Relationship Id="rId1" Type="http://schemas.openxmlformats.org/officeDocument/2006/relationships/themeOverride" Target="../theme/themeOverride4.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6.jp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7.jpg"/><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8.emf"/><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9.emf"/><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emf"/><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1.jpg"/><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slideLayout" Target="../slideLayouts/slideLayout45.xml"/><Relationship Id="rId1" Type="http://schemas.openxmlformats.org/officeDocument/2006/relationships/themeOverride" Target="../theme/themeOverride26.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15.png"/></Relationships>
</file>

<file path=ppt/slides/_rels/slide61.xml.rels><?xml version="1.0" encoding="UTF-8" standalone="yes"?>
<Relationships xmlns="http://schemas.openxmlformats.org/package/2006/relationships"><Relationship Id="rId3" Type="http://schemas.openxmlformats.org/officeDocument/2006/relationships/image" Target="../media/image147.emf"/><Relationship Id="rId7" Type="http://schemas.openxmlformats.org/officeDocument/2006/relationships/image" Target="../media/image15.png"/><Relationship Id="rId2" Type="http://schemas.openxmlformats.org/officeDocument/2006/relationships/image" Target="../media/image146.emf"/><Relationship Id="rId1" Type="http://schemas.openxmlformats.org/officeDocument/2006/relationships/slideLayout" Target="../slideLayouts/slideLayout11.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62.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emf"/><Relationship Id="rId3" Type="http://schemas.openxmlformats.org/officeDocument/2006/relationships/diagramLayout" Target="../diagrams/layout1.xml"/><Relationship Id="rId7" Type="http://schemas.openxmlformats.org/officeDocument/2006/relationships/image" Target="../media/image151.emf"/><Relationship Id="rId12" Type="http://schemas.openxmlformats.org/officeDocument/2006/relationships/image" Target="../media/image156.emf"/><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openxmlformats.org/officeDocument/2006/relationships/image" Target="../media/image155.emf"/><Relationship Id="rId5" Type="http://schemas.openxmlformats.org/officeDocument/2006/relationships/diagramColors" Target="../diagrams/colors1.xml"/><Relationship Id="rId15" Type="http://schemas.openxmlformats.org/officeDocument/2006/relationships/image" Target="../media/image15.png"/><Relationship Id="rId10" Type="http://schemas.openxmlformats.org/officeDocument/2006/relationships/image" Target="../media/image154.emf"/><Relationship Id="rId4" Type="http://schemas.openxmlformats.org/officeDocument/2006/relationships/diagramQuickStyle" Target="../diagrams/quickStyle1.xml"/><Relationship Id="rId9" Type="http://schemas.openxmlformats.org/officeDocument/2006/relationships/image" Target="../media/image153.emf"/><Relationship Id="rId14" Type="http://schemas.openxmlformats.org/officeDocument/2006/relationships/image" Target="../media/image158.emf"/></Relationships>
</file>

<file path=ppt/slides/_rels/slide63.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emf"/><Relationship Id="rId3" Type="http://schemas.openxmlformats.org/officeDocument/2006/relationships/diagramLayout" Target="../diagrams/layout2.xml"/><Relationship Id="rId7" Type="http://schemas.openxmlformats.org/officeDocument/2006/relationships/image" Target="../media/image151.emf"/><Relationship Id="rId12" Type="http://schemas.openxmlformats.org/officeDocument/2006/relationships/image" Target="../media/image156.emf"/><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11" Type="http://schemas.openxmlformats.org/officeDocument/2006/relationships/image" Target="../media/image155.emf"/><Relationship Id="rId5" Type="http://schemas.openxmlformats.org/officeDocument/2006/relationships/diagramColors" Target="../diagrams/colors2.xml"/><Relationship Id="rId15" Type="http://schemas.openxmlformats.org/officeDocument/2006/relationships/image" Target="../media/image15.png"/><Relationship Id="rId10" Type="http://schemas.openxmlformats.org/officeDocument/2006/relationships/image" Target="../media/image154.emf"/><Relationship Id="rId4" Type="http://schemas.openxmlformats.org/officeDocument/2006/relationships/diagramQuickStyle" Target="../diagrams/quickStyle2.xml"/><Relationship Id="rId9" Type="http://schemas.openxmlformats.org/officeDocument/2006/relationships/image" Target="../media/image153.emf"/><Relationship Id="rId14" Type="http://schemas.openxmlformats.org/officeDocument/2006/relationships/image" Target="../media/image158.emf"/></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1.emf"/><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65.xml.rels><?xml version="1.0" encoding="UTF-8" standalone="yes"?>
<Relationships xmlns="http://schemas.openxmlformats.org/package/2006/relationships"><Relationship Id="rId3" Type="http://schemas.openxmlformats.org/officeDocument/2006/relationships/image" Target="../media/image161.emf"/><Relationship Id="rId7" Type="http://schemas.openxmlformats.org/officeDocument/2006/relationships/image" Target="../media/image15.png"/><Relationship Id="rId2" Type="http://schemas.openxmlformats.org/officeDocument/2006/relationships/image" Target="../media/image160.emf"/><Relationship Id="rId1" Type="http://schemas.openxmlformats.org/officeDocument/2006/relationships/slideLayout" Target="../slideLayouts/slideLayout11.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s>
</file>

<file path=ppt/slides/_rels/slide66.xml.rels><?xml version="1.0" encoding="UTF-8" standalone="yes"?>
<Relationships xmlns="http://schemas.openxmlformats.org/package/2006/relationships"><Relationship Id="rId3" Type="http://schemas.openxmlformats.org/officeDocument/2006/relationships/image" Target="../media/image166.emf"/><Relationship Id="rId7" Type="http://schemas.openxmlformats.org/officeDocument/2006/relationships/image" Target="../media/image15.png"/><Relationship Id="rId2" Type="http://schemas.openxmlformats.org/officeDocument/2006/relationships/image" Target="../media/image165.emf"/><Relationship Id="rId1" Type="http://schemas.openxmlformats.org/officeDocument/2006/relationships/slideLayout" Target="../slideLayouts/slideLayout53.xml"/><Relationship Id="rId6" Type="http://schemas.openxmlformats.org/officeDocument/2006/relationships/image" Target="../media/image169.emf"/><Relationship Id="rId5" Type="http://schemas.openxmlformats.org/officeDocument/2006/relationships/image" Target="../media/image168.emf"/><Relationship Id="rId4" Type="http://schemas.openxmlformats.org/officeDocument/2006/relationships/image" Target="../media/image167.emf"/></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0.emf"/><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69.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4.emf"/><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image" Target="../media/image185.emf"/><Relationship Id="rId3" Type="http://schemas.openxmlformats.org/officeDocument/2006/relationships/image" Target="../media/image175.emf"/><Relationship Id="rId7" Type="http://schemas.openxmlformats.org/officeDocument/2006/relationships/image" Target="../media/image179.emf"/><Relationship Id="rId12" Type="http://schemas.openxmlformats.org/officeDocument/2006/relationships/image" Target="../media/image184.emf"/><Relationship Id="rId17" Type="http://schemas.openxmlformats.org/officeDocument/2006/relationships/image" Target="../media/image189.emf"/><Relationship Id="rId2" Type="http://schemas.openxmlformats.org/officeDocument/2006/relationships/image" Target="../media/image15.png"/><Relationship Id="rId16" Type="http://schemas.openxmlformats.org/officeDocument/2006/relationships/image" Target="../media/image188.emf"/><Relationship Id="rId1" Type="http://schemas.openxmlformats.org/officeDocument/2006/relationships/slideLayout" Target="../slideLayouts/slideLayout11.xml"/><Relationship Id="rId6" Type="http://schemas.openxmlformats.org/officeDocument/2006/relationships/image" Target="../media/image178.emf"/><Relationship Id="rId11" Type="http://schemas.openxmlformats.org/officeDocument/2006/relationships/image" Target="../media/image183.emf"/><Relationship Id="rId5" Type="http://schemas.openxmlformats.org/officeDocument/2006/relationships/image" Target="../media/image177.emf"/><Relationship Id="rId15" Type="http://schemas.openxmlformats.org/officeDocument/2006/relationships/image" Target="../media/image187.emf"/><Relationship Id="rId10" Type="http://schemas.openxmlformats.org/officeDocument/2006/relationships/image" Target="../media/image182.emf"/><Relationship Id="rId4" Type="http://schemas.openxmlformats.org/officeDocument/2006/relationships/image" Target="../media/image176.emf"/><Relationship Id="rId9" Type="http://schemas.openxmlformats.org/officeDocument/2006/relationships/image" Target="../media/image181.emf"/><Relationship Id="rId14" Type="http://schemas.openxmlformats.org/officeDocument/2006/relationships/image" Target="../media/image186.emf"/></Relationships>
</file>

<file path=ppt/slides/_rels/slide72.xml.rels><?xml version="1.0" encoding="UTF-8" standalone="yes"?>
<Relationships xmlns="http://schemas.openxmlformats.org/package/2006/relationships"><Relationship Id="rId3" Type="http://schemas.openxmlformats.org/officeDocument/2006/relationships/image" Target="../media/image190.emf"/><Relationship Id="rId7" Type="http://schemas.openxmlformats.org/officeDocument/2006/relationships/image" Target="../media/image15.png"/><Relationship Id="rId2" Type="http://schemas.openxmlformats.org/officeDocument/2006/relationships/image" Target="../media/image177.emf"/><Relationship Id="rId1" Type="http://schemas.openxmlformats.org/officeDocument/2006/relationships/slideLayout" Target="../slideLayouts/slideLayout11.xml"/><Relationship Id="rId6" Type="http://schemas.openxmlformats.org/officeDocument/2006/relationships/image" Target="../media/image192.emf"/><Relationship Id="rId5" Type="http://schemas.openxmlformats.org/officeDocument/2006/relationships/image" Target="../media/image165.emf"/><Relationship Id="rId4" Type="http://schemas.openxmlformats.org/officeDocument/2006/relationships/image" Target="../media/image191.emf"/></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3.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4.jpg"/><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emf"/><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98.emf"/></Relationships>
</file>

<file path=ppt/slides/_rels/slide7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85.emf"/><Relationship Id="rId7" Type="http://schemas.openxmlformats.org/officeDocument/2006/relationships/image" Target="../media/image202.emf"/><Relationship Id="rId2" Type="http://schemas.openxmlformats.org/officeDocument/2006/relationships/image" Target="../media/image199.jpg"/><Relationship Id="rId1" Type="http://schemas.openxmlformats.org/officeDocument/2006/relationships/slideLayout" Target="../slideLayouts/slideLayout11.xml"/><Relationship Id="rId6" Type="http://schemas.openxmlformats.org/officeDocument/2006/relationships/image" Target="../media/image201.emf"/><Relationship Id="rId5" Type="http://schemas.openxmlformats.org/officeDocument/2006/relationships/image" Target="../media/image200.emf"/><Relationship Id="rId4" Type="http://schemas.openxmlformats.org/officeDocument/2006/relationships/image" Target="../media/image176.emf"/></Relationships>
</file>

<file path=ppt/slides/_rels/slide78.xml.rels><?xml version="1.0" encoding="UTF-8" standalone="yes"?>
<Relationships xmlns="http://schemas.openxmlformats.org/package/2006/relationships"><Relationship Id="rId8" Type="http://schemas.openxmlformats.org/officeDocument/2006/relationships/image" Target="../media/image208.emf"/><Relationship Id="rId3" Type="http://schemas.openxmlformats.org/officeDocument/2006/relationships/image" Target="../media/image203.emf"/><Relationship Id="rId7" Type="http://schemas.openxmlformats.org/officeDocument/2006/relationships/image" Target="../media/image207.emf"/><Relationship Id="rId2" Type="http://schemas.openxmlformats.org/officeDocument/2006/relationships/image" Target="../media/image199.jpg"/><Relationship Id="rId1" Type="http://schemas.openxmlformats.org/officeDocument/2006/relationships/slideLayout" Target="../slideLayouts/slideLayout11.xml"/><Relationship Id="rId6" Type="http://schemas.openxmlformats.org/officeDocument/2006/relationships/image" Target="../media/image206.emf"/><Relationship Id="rId5" Type="http://schemas.openxmlformats.org/officeDocument/2006/relationships/image" Target="../media/image205.emf"/><Relationship Id="rId10" Type="http://schemas.openxmlformats.org/officeDocument/2006/relationships/image" Target="../media/image15.png"/><Relationship Id="rId4" Type="http://schemas.openxmlformats.org/officeDocument/2006/relationships/image" Target="../media/image204.emf"/><Relationship Id="rId9" Type="http://schemas.openxmlformats.org/officeDocument/2006/relationships/image" Target="../media/image209.emf"/></Relationships>
</file>

<file path=ppt/slides/_rels/slide79.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13.emf"/><Relationship Id="rId4" Type="http://schemas.openxmlformats.org/officeDocument/2006/relationships/image" Target="../media/image212.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themeOverride" Target="../theme/themeOverride5.xml"/><Relationship Id="rId5" Type="http://schemas.openxmlformats.org/officeDocument/2006/relationships/image" Target="../media/image15.png"/><Relationship Id="rId4" Type="http://schemas.openxmlformats.org/officeDocument/2006/relationships/image" Target="../media/image19.jpg"/></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2.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7.emf"/><Relationship Id="rId3" Type="http://schemas.openxmlformats.org/officeDocument/2006/relationships/diagramLayout" Target="../diagrams/layout4.xml"/><Relationship Id="rId7" Type="http://schemas.openxmlformats.org/officeDocument/2006/relationships/image" Target="../media/image151.emf"/><Relationship Id="rId12" Type="http://schemas.openxmlformats.org/officeDocument/2006/relationships/image" Target="../media/image156.emf"/><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11" Type="http://schemas.openxmlformats.org/officeDocument/2006/relationships/image" Target="../media/image155.emf"/><Relationship Id="rId5" Type="http://schemas.openxmlformats.org/officeDocument/2006/relationships/diagramColors" Target="../diagrams/colors4.xml"/><Relationship Id="rId15" Type="http://schemas.openxmlformats.org/officeDocument/2006/relationships/image" Target="../media/image15.png"/><Relationship Id="rId10" Type="http://schemas.openxmlformats.org/officeDocument/2006/relationships/image" Target="../media/image154.emf"/><Relationship Id="rId4" Type="http://schemas.openxmlformats.org/officeDocument/2006/relationships/diagramQuickStyle" Target="../diagrams/quickStyle4.xml"/><Relationship Id="rId9" Type="http://schemas.openxmlformats.org/officeDocument/2006/relationships/image" Target="../media/image153.emf"/><Relationship Id="rId14" Type="http://schemas.openxmlformats.org/officeDocument/2006/relationships/image" Target="../media/image158.emf"/></Relationships>
</file>

<file path=ppt/slides/_rels/slide83.xml.rels><?xml version="1.0" encoding="UTF-8" standalone="yes"?>
<Relationships xmlns="http://schemas.openxmlformats.org/package/2006/relationships"><Relationship Id="rId8" Type="http://schemas.openxmlformats.org/officeDocument/2006/relationships/image" Target="../media/image220.emf"/><Relationship Id="rId3" Type="http://schemas.openxmlformats.org/officeDocument/2006/relationships/image" Target="../media/image215.emf"/><Relationship Id="rId7" Type="http://schemas.openxmlformats.org/officeDocument/2006/relationships/image" Target="../media/image219.emf"/><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218.emf"/><Relationship Id="rId11" Type="http://schemas.openxmlformats.org/officeDocument/2006/relationships/image" Target="../media/image222.png"/><Relationship Id="rId5" Type="http://schemas.openxmlformats.org/officeDocument/2006/relationships/image" Target="../media/image217.emf"/><Relationship Id="rId10" Type="http://schemas.openxmlformats.org/officeDocument/2006/relationships/image" Target="../media/image15.png"/><Relationship Id="rId4" Type="http://schemas.openxmlformats.org/officeDocument/2006/relationships/image" Target="../media/image216.emf"/><Relationship Id="rId9" Type="http://schemas.openxmlformats.org/officeDocument/2006/relationships/image" Target="../media/image221.emf"/></Relationships>
</file>

<file path=ppt/slides/_rels/slide84.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23.emf"/><Relationship Id="rId7" Type="http://schemas.openxmlformats.org/officeDocument/2006/relationships/image" Target="../media/image227.emf"/><Relationship Id="rId2" Type="http://schemas.openxmlformats.org/officeDocument/2006/relationships/image" Target="../media/image199.jpg"/><Relationship Id="rId1" Type="http://schemas.openxmlformats.org/officeDocument/2006/relationships/slideLayout" Target="../slideLayouts/slideLayout11.xml"/><Relationship Id="rId6" Type="http://schemas.openxmlformats.org/officeDocument/2006/relationships/image" Target="../media/image226.emf"/><Relationship Id="rId11" Type="http://schemas.openxmlformats.org/officeDocument/2006/relationships/image" Target="../media/image15.png"/><Relationship Id="rId5" Type="http://schemas.openxmlformats.org/officeDocument/2006/relationships/image" Target="../media/image225.emf"/><Relationship Id="rId10" Type="http://schemas.openxmlformats.org/officeDocument/2006/relationships/image" Target="../media/image230.emf"/><Relationship Id="rId4" Type="http://schemas.openxmlformats.org/officeDocument/2006/relationships/image" Target="../media/image224.emf"/><Relationship Id="rId9" Type="http://schemas.openxmlformats.org/officeDocument/2006/relationships/image" Target="../media/image229.emf"/></Relationships>
</file>

<file path=ppt/slides/_rels/slide85.xml.rels><?xml version="1.0" encoding="UTF-8" standalone="yes"?>
<Relationships xmlns="http://schemas.openxmlformats.org/package/2006/relationships"><Relationship Id="rId8" Type="http://schemas.openxmlformats.org/officeDocument/2006/relationships/image" Target="../media/image236.emf"/><Relationship Id="rId13" Type="http://schemas.openxmlformats.org/officeDocument/2006/relationships/image" Target="../media/image15.png"/><Relationship Id="rId3" Type="http://schemas.openxmlformats.org/officeDocument/2006/relationships/image" Target="../media/image231.emf"/><Relationship Id="rId7" Type="http://schemas.openxmlformats.org/officeDocument/2006/relationships/image" Target="../media/image235.emf"/><Relationship Id="rId12" Type="http://schemas.openxmlformats.org/officeDocument/2006/relationships/image" Target="../media/image240.emf"/><Relationship Id="rId2" Type="http://schemas.openxmlformats.org/officeDocument/2006/relationships/image" Target="../media/image199.jpg"/><Relationship Id="rId1" Type="http://schemas.openxmlformats.org/officeDocument/2006/relationships/slideLayout" Target="../slideLayouts/slideLayout11.xml"/><Relationship Id="rId6" Type="http://schemas.openxmlformats.org/officeDocument/2006/relationships/image" Target="../media/image234.emf"/><Relationship Id="rId11" Type="http://schemas.openxmlformats.org/officeDocument/2006/relationships/image" Target="../media/image239.emf"/><Relationship Id="rId5" Type="http://schemas.openxmlformats.org/officeDocument/2006/relationships/image" Target="../media/image233.emf"/><Relationship Id="rId10" Type="http://schemas.openxmlformats.org/officeDocument/2006/relationships/image" Target="../media/image238.emf"/><Relationship Id="rId4" Type="http://schemas.openxmlformats.org/officeDocument/2006/relationships/image" Target="../media/image232.emf"/><Relationship Id="rId9" Type="http://schemas.openxmlformats.org/officeDocument/2006/relationships/image" Target="../media/image237.emf"/></Relationships>
</file>

<file path=ppt/slides/_rels/slide86.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image" Target="../media/image219.emf"/><Relationship Id="rId3" Type="http://schemas.openxmlformats.org/officeDocument/2006/relationships/image" Target="../media/image241.emf"/><Relationship Id="rId7" Type="http://schemas.openxmlformats.org/officeDocument/2006/relationships/image" Target="../media/image244.emf"/><Relationship Id="rId12"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image" Target="../media/image243.emf"/><Relationship Id="rId11" Type="http://schemas.openxmlformats.org/officeDocument/2006/relationships/image" Target="../media/image207.emf"/><Relationship Id="rId5" Type="http://schemas.openxmlformats.org/officeDocument/2006/relationships/image" Target="../media/image179.emf"/><Relationship Id="rId10" Type="http://schemas.openxmlformats.org/officeDocument/2006/relationships/image" Target="../media/image246.emf"/><Relationship Id="rId4" Type="http://schemas.openxmlformats.org/officeDocument/2006/relationships/image" Target="../media/image242.emf"/><Relationship Id="rId9" Type="http://schemas.openxmlformats.org/officeDocument/2006/relationships/image" Target="../media/image180.emf"/><Relationship Id="rId14" Type="http://schemas.openxmlformats.org/officeDocument/2006/relationships/image" Target="../media/image247.jpg"/></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8.jp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250.emf"/><Relationship Id="rId7" Type="http://schemas.openxmlformats.org/officeDocument/2006/relationships/image" Target="../media/image15.png"/><Relationship Id="rId2" Type="http://schemas.openxmlformats.org/officeDocument/2006/relationships/image" Target="../media/image179.emf"/><Relationship Id="rId1" Type="http://schemas.openxmlformats.org/officeDocument/2006/relationships/slideLayout" Target="../slideLayouts/slideLayout11.xml"/><Relationship Id="rId6" Type="http://schemas.openxmlformats.org/officeDocument/2006/relationships/image" Target="../media/image253.emf"/><Relationship Id="rId5" Type="http://schemas.openxmlformats.org/officeDocument/2006/relationships/image" Target="../media/image252.emf"/><Relationship Id="rId4" Type="http://schemas.openxmlformats.org/officeDocument/2006/relationships/image" Target="../media/image251.e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4.jpg"/><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8" Type="http://schemas.openxmlformats.org/officeDocument/2006/relationships/image" Target="../media/image259.jpg"/><Relationship Id="rId3" Type="http://schemas.openxmlformats.org/officeDocument/2006/relationships/image" Target="../media/image256.emf"/><Relationship Id="rId7" Type="http://schemas.openxmlformats.org/officeDocument/2006/relationships/image" Target="../media/image258.png"/><Relationship Id="rId2" Type="http://schemas.openxmlformats.org/officeDocument/2006/relationships/image" Target="../media/image255.emf"/><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57.emf"/><Relationship Id="rId4" Type="http://schemas.openxmlformats.org/officeDocument/2006/relationships/image" Target="../media/image207.emf"/><Relationship Id="rId9" Type="http://schemas.openxmlformats.org/officeDocument/2006/relationships/image" Target="../media/image260.jpg"/></Relationships>
</file>

<file path=ppt/slides/_rels/slide92.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slideLayout" Target="../slideLayouts/slideLayout45.xml"/><Relationship Id="rId1" Type="http://schemas.openxmlformats.org/officeDocument/2006/relationships/themeOverride" Target="../theme/themeOverride27.xml"/><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3.jp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264.jp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7.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264.jp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264.jp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9.x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emf"/><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270.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effectLst/>
          <a:scene3d>
            <a:camera prst="orthographicFront"/>
            <a:lightRig rig="contrasting" dir="t"/>
          </a:scene3d>
          <a:sp3d extrusionH="76200" prstMaterial="plastic">
            <a:bevelB prst="slope"/>
            <a:extrusionClr>
              <a:srgbClr val="192D52"/>
            </a:extrusionClr>
          </a:sp3d>
        </p:spPr>
        <p:txBody>
          <a:bodyPr>
            <a:sp3d prstMaterial="metal">
              <a:extrusionClr>
                <a:srgbClr val="192D52"/>
              </a:extrusionClr>
              <a:contourClr>
                <a:srgbClr val="192D52"/>
              </a:contourClr>
            </a:sp3d>
          </a:bodyPr>
          <a:lstStyle/>
          <a:p>
            <a:r>
              <a:rPr lang="pl-PL" dirty="0"/>
              <a:t>COMARCH CRM&amp;MARKETING</a:t>
            </a:r>
            <a:endParaRPr lang="en-GB" dirty="0">
              <a:effectLst/>
            </a:endParaRPr>
          </a:p>
        </p:txBody>
      </p:sp>
      <p:sp>
        <p:nvSpPr>
          <p:cNvPr id="2" name="Podtytuł 1"/>
          <p:cNvSpPr>
            <a:spLocks noGrp="1"/>
          </p:cNvSpPr>
          <p:nvPr>
            <p:ph type="subTitle" idx="1"/>
          </p:nvPr>
        </p:nvSpPr>
        <p:spPr/>
        <p:txBody>
          <a:bodyPr/>
          <a:lstStyle/>
          <a:p>
            <a:r>
              <a:rPr lang="en-US" dirty="0"/>
              <a:t>WHERE LOYALTY AND ENGAGEMENT MEET INNOVATION</a:t>
            </a:r>
          </a:p>
        </p:txBody>
      </p:sp>
      <p:sp>
        <p:nvSpPr>
          <p:cNvPr id="3" name="Symbol zastępczy tekstu 2"/>
          <p:cNvSpPr>
            <a:spLocks noGrp="1"/>
          </p:cNvSpPr>
          <p:nvPr>
            <p:ph type="body" sz="quarter" idx="10"/>
          </p:nvPr>
        </p:nvSpPr>
        <p:spPr/>
        <p:txBody>
          <a:bodyPr/>
          <a:lstStyle/>
          <a:p>
            <a:endParaRPr lang="pl-PL" dirty="0"/>
          </a:p>
        </p:txBody>
      </p:sp>
      <p:sp>
        <p:nvSpPr>
          <p:cNvPr id="4" name="Symbol zastępczy tekstu 3"/>
          <p:cNvSpPr>
            <a:spLocks noGrp="1"/>
          </p:cNvSpPr>
          <p:nvPr>
            <p:ph type="body" sz="quarter" idx="11"/>
          </p:nvPr>
        </p:nvSpPr>
        <p:spPr/>
        <p:txBody>
          <a:bodyPr/>
          <a:lstStyle/>
          <a:p>
            <a:endParaRPr lang="pl-PL" dirty="0"/>
          </a:p>
        </p:txBody>
      </p:sp>
      <p:pic>
        <p:nvPicPr>
          <p:cNvPr id="11" name="Obraz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03" y="4772026"/>
            <a:ext cx="2330800" cy="219234"/>
          </a:xfrm>
          <a:prstGeom prst="rect">
            <a:avLst/>
          </a:prstGeom>
        </p:spPr>
      </p:pic>
    </p:spTree>
    <p:extLst>
      <p:ext uri="{BB962C8B-B14F-4D97-AF65-F5344CB8AC3E}">
        <p14:creationId xmlns:p14="http://schemas.microsoft.com/office/powerpoint/2010/main" val="51710858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CLIENTS WHO HAVE TRUSTED US</a:t>
            </a:r>
          </a:p>
        </p:txBody>
      </p:sp>
      <p:pic>
        <p:nvPicPr>
          <p:cNvPr id="32" name="Obraz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700" y="4807516"/>
            <a:ext cx="1816009" cy="183600"/>
          </a:xfrm>
          <a:prstGeom prst="rect">
            <a:avLst/>
          </a:prstGeom>
        </p:spPr>
      </p:pic>
      <p:pic>
        <p:nvPicPr>
          <p:cNvPr id="5" name="Obraz 4"/>
          <p:cNvPicPr>
            <a:picLocks noChangeAspect="1"/>
          </p:cNvPicPr>
          <p:nvPr/>
        </p:nvPicPr>
        <p:blipFill>
          <a:blip r:embed="rId4"/>
          <a:stretch>
            <a:fillRect/>
          </a:stretch>
        </p:blipFill>
        <p:spPr>
          <a:xfrm>
            <a:off x="423840" y="1037203"/>
            <a:ext cx="8269310" cy="3604571"/>
          </a:xfrm>
          <a:prstGeom prst="rect">
            <a:avLst/>
          </a:prstGeom>
        </p:spPr>
      </p:pic>
      <p:pic>
        <p:nvPicPr>
          <p:cNvPr id="3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2188" y="3043665"/>
            <a:ext cx="435541" cy="276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115" y="1900611"/>
            <a:ext cx="309631" cy="409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6289" y="3098812"/>
            <a:ext cx="408028" cy="29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391" y="3697448"/>
            <a:ext cx="664225" cy="10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3974" y="1955280"/>
            <a:ext cx="722660" cy="196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961" y="2459838"/>
            <a:ext cx="748609" cy="207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0572" y="1975058"/>
            <a:ext cx="500536" cy="193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5447" y="1966391"/>
            <a:ext cx="901280" cy="276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8896" y="2388523"/>
            <a:ext cx="744859" cy="22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65872" y="2782795"/>
            <a:ext cx="321222" cy="372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40629" y="3051597"/>
            <a:ext cx="752261" cy="149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01159" y="2348364"/>
            <a:ext cx="729422" cy="12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105141" y="2598145"/>
            <a:ext cx="338217" cy="338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766716" y="2023921"/>
            <a:ext cx="459077" cy="21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13132" y="2306082"/>
            <a:ext cx="549585" cy="212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0413" y="2026169"/>
            <a:ext cx="898069" cy="159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descr="C:\Users\Comarch\Desktop\Dubai_International_Airport_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6223" y="3525615"/>
            <a:ext cx="834255" cy="301921"/>
          </a:xfrm>
          <a:prstGeom prst="rect">
            <a:avLst/>
          </a:prstGeom>
          <a:noFill/>
          <a:extLst>
            <a:ext uri="{909E8E84-426E-40DD-AFC4-6F175D3DCCD1}">
              <a14:hiddenFill xmlns:a14="http://schemas.microsoft.com/office/drawing/2010/main">
                <a:solidFill>
                  <a:srgbClr val="FFFFFF"/>
                </a:solidFill>
              </a14:hiddenFill>
            </a:ext>
          </a:extLst>
        </p:spPr>
      </p:pic>
      <p:pic>
        <p:nvPicPr>
          <p:cNvPr id="67" name="Obraz 6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22716" y="3494620"/>
            <a:ext cx="240151" cy="237748"/>
          </a:xfrm>
          <a:prstGeom prst="rect">
            <a:avLst/>
          </a:prstGeom>
        </p:spPr>
      </p:pic>
      <p:pic>
        <p:nvPicPr>
          <p:cNvPr id="68" name="Obraz 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90917" y="3918099"/>
            <a:ext cx="753695" cy="158276"/>
          </a:xfrm>
          <a:prstGeom prst="rect">
            <a:avLst/>
          </a:prstGeom>
        </p:spPr>
      </p:pic>
      <p:pic>
        <p:nvPicPr>
          <p:cNvPr id="69" name="Obraz 6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19349" y="3517694"/>
            <a:ext cx="456041" cy="456041"/>
          </a:xfrm>
          <a:prstGeom prst="rect">
            <a:avLst/>
          </a:prstGeom>
        </p:spPr>
      </p:pic>
      <p:pic>
        <p:nvPicPr>
          <p:cNvPr id="94" name="Obraz 9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25955" y="3281517"/>
            <a:ext cx="424727" cy="405615"/>
          </a:xfrm>
          <a:prstGeom prst="rect">
            <a:avLst/>
          </a:prstGeom>
        </p:spPr>
      </p:pic>
      <p:pic>
        <p:nvPicPr>
          <p:cNvPr id="96" name="Obraz 9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73410" y="2942605"/>
            <a:ext cx="473707" cy="312414"/>
          </a:xfrm>
          <a:prstGeom prst="rect">
            <a:avLst/>
          </a:prstGeom>
        </p:spPr>
      </p:pic>
      <p:pic>
        <p:nvPicPr>
          <p:cNvPr id="71" name="Obraz 7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924414" y="4209420"/>
            <a:ext cx="582715" cy="225315"/>
          </a:xfrm>
          <a:prstGeom prst="rect">
            <a:avLst/>
          </a:prstGeom>
        </p:spPr>
      </p:pic>
      <p:pic>
        <p:nvPicPr>
          <p:cNvPr id="66" name="Picture 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717175" y="2508665"/>
            <a:ext cx="612138" cy="19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Obraz 35">
            <a:extLst>
              <a:ext uri="{FF2B5EF4-FFF2-40B4-BE49-F238E27FC236}">
                <a16:creationId xmlns:a16="http://schemas.microsoft.com/office/drawing/2014/main" id="{0A41C838-5968-456F-AA34-884E72AE0E8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241401" y="4166481"/>
            <a:ext cx="601524" cy="125214"/>
          </a:xfrm>
          <a:prstGeom prst="rect">
            <a:avLst/>
          </a:prstGeom>
        </p:spPr>
      </p:pic>
      <p:pic>
        <p:nvPicPr>
          <p:cNvPr id="46" name="Obraz 45">
            <a:extLst>
              <a:ext uri="{FF2B5EF4-FFF2-40B4-BE49-F238E27FC236}">
                <a16:creationId xmlns:a16="http://schemas.microsoft.com/office/drawing/2014/main" id="{F5CA57C7-0FDA-4B49-B02B-32513E4F02D9}"/>
              </a:ext>
            </a:extLst>
          </p:cNvPr>
          <p:cNvPicPr>
            <a:picLocks noChangeAspect="1"/>
          </p:cNvPicPr>
          <p:nvPr/>
        </p:nvPicPr>
        <p:blipFill rotWithShape="1">
          <a:blip r:embed="rId30">
            <a:extLst>
              <a:ext uri="{28A0092B-C50C-407E-A947-70E740481C1C}">
                <a14:useLocalDpi xmlns:a14="http://schemas.microsoft.com/office/drawing/2010/main" val="0"/>
              </a:ext>
            </a:extLst>
          </a:blip>
          <a:srcRect l="16332" r="17414"/>
          <a:stretch/>
        </p:blipFill>
        <p:spPr>
          <a:xfrm>
            <a:off x="6488112" y="4166481"/>
            <a:ext cx="310670" cy="281346"/>
          </a:xfrm>
          <a:prstGeom prst="rect">
            <a:avLst/>
          </a:prstGeom>
        </p:spPr>
      </p:pic>
      <p:pic>
        <p:nvPicPr>
          <p:cNvPr id="49" name="Obraz 48">
            <a:extLst>
              <a:ext uri="{FF2B5EF4-FFF2-40B4-BE49-F238E27FC236}">
                <a16:creationId xmlns:a16="http://schemas.microsoft.com/office/drawing/2014/main" id="{1E394EBB-1163-407B-BFBD-DECDFD9BB9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76186" y="3808097"/>
            <a:ext cx="553043" cy="241144"/>
          </a:xfrm>
          <a:prstGeom prst="rect">
            <a:avLst/>
          </a:prstGeom>
        </p:spPr>
      </p:pic>
      <p:pic>
        <p:nvPicPr>
          <p:cNvPr id="37" name="Obraz 36">
            <a:extLst>
              <a:ext uri="{FF2B5EF4-FFF2-40B4-BE49-F238E27FC236}">
                <a16:creationId xmlns:a16="http://schemas.microsoft.com/office/drawing/2014/main" id="{3D20345F-D020-4882-9507-1ADD904DC21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54779" y="2621193"/>
            <a:ext cx="832856" cy="156157"/>
          </a:xfrm>
          <a:prstGeom prst="rect">
            <a:avLst/>
          </a:prstGeom>
        </p:spPr>
      </p:pic>
      <p:pic>
        <p:nvPicPr>
          <p:cNvPr id="38" name="Picture 14">
            <a:extLst>
              <a:ext uri="{FF2B5EF4-FFF2-40B4-BE49-F238E27FC236}">
                <a16:creationId xmlns:a16="http://schemas.microsoft.com/office/drawing/2014/main" id="{B183D12C-A115-4E29-AA9B-222CBEA1C3F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654131" y="4078504"/>
            <a:ext cx="459077" cy="32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Obraz 41">
            <a:extLst>
              <a:ext uri="{FF2B5EF4-FFF2-40B4-BE49-F238E27FC236}">
                <a16:creationId xmlns:a16="http://schemas.microsoft.com/office/drawing/2014/main" id="{F913E261-A3B0-4E6E-A30C-D0433164793D}"/>
              </a:ext>
            </a:extLst>
          </p:cNvPr>
          <p:cNvPicPr>
            <a:picLocks noChangeAspect="1"/>
          </p:cNvPicPr>
          <p:nvPr/>
        </p:nvPicPr>
        <p:blipFill>
          <a:blip r:embed="rId34"/>
          <a:stretch>
            <a:fillRect/>
          </a:stretch>
        </p:blipFill>
        <p:spPr>
          <a:xfrm>
            <a:off x="7706405" y="3412614"/>
            <a:ext cx="657043" cy="274518"/>
          </a:xfrm>
          <a:prstGeom prst="rect">
            <a:avLst/>
          </a:prstGeom>
        </p:spPr>
      </p:pic>
      <p:pic>
        <p:nvPicPr>
          <p:cNvPr id="43" name="Picture 18">
            <a:extLst>
              <a:ext uri="{FF2B5EF4-FFF2-40B4-BE49-F238E27FC236}">
                <a16:creationId xmlns:a16="http://schemas.microsoft.com/office/drawing/2014/main" id="{7BF6BFDD-8D3F-4B2D-80D6-9D64FE33428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154560" y="2729870"/>
            <a:ext cx="776021" cy="19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Obraz 46">
            <a:extLst>
              <a:ext uri="{FF2B5EF4-FFF2-40B4-BE49-F238E27FC236}">
                <a16:creationId xmlns:a16="http://schemas.microsoft.com/office/drawing/2014/main" id="{8A1E37E8-EBD8-424C-893A-C58A787305AA}"/>
              </a:ext>
            </a:extLst>
          </p:cNvPr>
          <p:cNvPicPr>
            <a:picLocks noChangeAspect="1"/>
          </p:cNvPicPr>
          <p:nvPr/>
        </p:nvPicPr>
        <p:blipFill>
          <a:blip r:embed="rId36"/>
          <a:stretch>
            <a:fillRect/>
          </a:stretch>
        </p:blipFill>
        <p:spPr>
          <a:xfrm>
            <a:off x="946778" y="4059056"/>
            <a:ext cx="367050" cy="248098"/>
          </a:xfrm>
          <a:prstGeom prst="rect">
            <a:avLst/>
          </a:prstGeom>
        </p:spPr>
      </p:pic>
      <p:pic>
        <p:nvPicPr>
          <p:cNvPr id="6" name="Obraz 5">
            <a:extLst>
              <a:ext uri="{FF2B5EF4-FFF2-40B4-BE49-F238E27FC236}">
                <a16:creationId xmlns:a16="http://schemas.microsoft.com/office/drawing/2014/main" id="{D01986C2-21A1-4832-9894-CE986DD401E1}"/>
              </a:ext>
            </a:extLst>
          </p:cNvPr>
          <p:cNvPicPr>
            <a:picLocks noChangeAspect="1"/>
          </p:cNvPicPr>
          <p:nvPr/>
        </p:nvPicPr>
        <p:blipFill>
          <a:blip r:embed="rId37"/>
          <a:stretch>
            <a:fillRect/>
          </a:stretch>
        </p:blipFill>
        <p:spPr>
          <a:xfrm>
            <a:off x="2053984" y="3196016"/>
            <a:ext cx="962639" cy="133378"/>
          </a:xfrm>
          <a:prstGeom prst="rect">
            <a:avLst/>
          </a:prstGeom>
        </p:spPr>
      </p:pic>
    </p:spTree>
    <p:extLst>
      <p:ext uri="{BB962C8B-B14F-4D97-AF65-F5344CB8AC3E}">
        <p14:creationId xmlns:p14="http://schemas.microsoft.com/office/powerpoint/2010/main" val="34211038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noAutofit/>
          </a:bodyPr>
          <a:lstStyle/>
          <a:p>
            <a:r>
              <a:rPr lang="en-US" dirty="0"/>
              <a:t>T</a:t>
            </a:r>
            <a:r>
              <a:rPr lang="pl-PL" dirty="0"/>
              <a:t>RANSFERRING</a:t>
            </a:r>
            <a:r>
              <a:rPr lang="en-US" dirty="0"/>
              <a:t> </a:t>
            </a:r>
            <a:r>
              <a:rPr lang="pl-PL" dirty="0"/>
              <a:t>FROM</a:t>
            </a:r>
            <a:r>
              <a:rPr lang="en-US" dirty="0"/>
              <a:t> FFP </a:t>
            </a:r>
            <a:r>
              <a:rPr lang="pl-PL" dirty="0"/>
              <a:t>APPROACH</a:t>
            </a:r>
            <a:r>
              <a:rPr lang="en-US" dirty="0"/>
              <a:t> </a:t>
            </a:r>
            <a:r>
              <a:rPr lang="pl-PL" dirty="0"/>
              <a:t>TO</a:t>
            </a:r>
            <a:r>
              <a:rPr lang="en-US" dirty="0"/>
              <a:t> </a:t>
            </a:r>
            <a:r>
              <a:rPr lang="pl-PL" dirty="0"/>
              <a:t>AIRLINE</a:t>
            </a:r>
            <a:r>
              <a:rPr lang="en-US" dirty="0"/>
              <a:t> </a:t>
            </a:r>
            <a:r>
              <a:rPr lang="pl-PL" dirty="0"/>
              <a:t>LOYALTY</a:t>
            </a:r>
            <a:r>
              <a:rPr lang="en-US" dirty="0"/>
              <a:t> </a:t>
            </a:r>
            <a:r>
              <a:rPr lang="pl-PL" dirty="0"/>
              <a:t>PROGRAMS</a:t>
            </a:r>
            <a:endParaRPr lang="en-US" dirty="0"/>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6254" y="1069626"/>
            <a:ext cx="6026329" cy="3514099"/>
          </a:xfrm>
          <a:prstGeom prst="rect">
            <a:avLst/>
          </a:prstGeom>
        </p:spPr>
      </p:pic>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2472487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a 4"/>
          <p:cNvSpPr/>
          <p:nvPr/>
        </p:nvSpPr>
        <p:spPr>
          <a:xfrm>
            <a:off x="476313" y="1439562"/>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lstStyle/>
          <a:p>
            <a:r>
              <a:rPr lang="pl-PL" dirty="0"/>
              <a:t>CREW APPLICATION</a:t>
            </a:r>
          </a:p>
        </p:txBody>
      </p:sp>
      <p:sp>
        <p:nvSpPr>
          <p:cNvPr id="11" name="Dowolny kształt 10"/>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12" name="Dowolny kształt 11"/>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3" name="Dowolny kształt 12"/>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4" name="Dowolny kształt 13"/>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15" name="Dowolny kształt 14"/>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TO PARTNER</a:t>
            </a:r>
            <a:endParaRPr lang="en-US" sz="900" b="1" dirty="0"/>
          </a:p>
        </p:txBody>
      </p:sp>
      <p:sp>
        <p:nvSpPr>
          <p:cNvPr id="16" name="Dowolny kształt 15"/>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DATA HUB</a:t>
            </a:r>
            <a:endParaRPr lang="en-US" sz="900" b="1" dirty="0"/>
          </a:p>
        </p:txBody>
      </p:sp>
      <p:sp>
        <p:nvSpPr>
          <p:cNvPr id="17" name="Dowolny kształt 16"/>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CREW </a:t>
            </a:r>
            <a:br>
              <a:rPr lang="pl-PL" sz="900" b="1" kern="1200" dirty="0">
                <a:effectLst/>
              </a:rPr>
            </a:br>
            <a:r>
              <a:rPr lang="pl-PL" sz="900" b="1" kern="1200" dirty="0">
                <a:effectLst/>
              </a:rPr>
              <a:t>APPLICATION</a:t>
            </a:r>
            <a:endParaRPr lang="en-US" sz="900" b="1" kern="1200" dirty="0">
              <a:effectLst/>
            </a:endParaRPr>
          </a:p>
        </p:txBody>
      </p:sp>
      <p:sp>
        <p:nvSpPr>
          <p:cNvPr id="18" name="Dowolny kształt 17"/>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2">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IN-STORE </a:t>
            </a:r>
            <a:br>
              <a:rPr lang="pl-PL" sz="900" b="1" dirty="0"/>
            </a:br>
            <a:r>
              <a:rPr lang="pl-PL" sz="900" b="1" dirty="0"/>
              <a:t>APPLICATION</a:t>
            </a:r>
            <a:endParaRPr lang="en-US" sz="900" b="1" dirty="0"/>
          </a:p>
        </p:txBody>
      </p:sp>
      <p:sp>
        <p:nvSpPr>
          <p:cNvPr id="6" name="pole tekstowe 5"/>
          <p:cNvSpPr txBox="1"/>
          <p:nvPr/>
        </p:nvSpPr>
        <p:spPr>
          <a:xfrm>
            <a:off x="1111875" y="1538695"/>
            <a:ext cx="1974999" cy="388516"/>
          </a:xfrm>
          <a:prstGeom prst="rect">
            <a:avLst/>
          </a:prstGeom>
        </p:spPr>
        <p:txBody>
          <a:bodyPr vert="horz" wrap="square" lIns="91440" tIns="45720" rIns="91440" bIns="45720" rtlCol="0" anchor="ctr">
            <a:normAutofit/>
          </a:bodyPr>
          <a:lstStyle/>
          <a:p>
            <a:endParaRPr lang="pl-PL" sz="1600" dirty="0"/>
          </a:p>
        </p:txBody>
      </p:sp>
      <p:sp>
        <p:nvSpPr>
          <p:cNvPr id="20" name="pole tekstowe 19"/>
          <p:cNvSpPr txBox="1"/>
          <p:nvPr/>
        </p:nvSpPr>
        <p:spPr>
          <a:xfrm>
            <a:off x="1098115" y="2286667"/>
            <a:ext cx="1875939" cy="568828"/>
          </a:xfrm>
          <a:prstGeom prst="rect">
            <a:avLst/>
          </a:prstGeom>
        </p:spPr>
        <p:txBody>
          <a:bodyPr vert="horz" wrap="square" lIns="91440" tIns="45720" rIns="91440" bIns="45720" rtlCol="0" anchor="ctr">
            <a:normAutofit lnSpcReduction="10000"/>
          </a:bodyPr>
          <a:lstStyle/>
          <a:p>
            <a:r>
              <a:rPr lang="pl-PL" sz="1600" dirty="0" err="1"/>
              <a:t>Passenger</a:t>
            </a:r>
            <a:r>
              <a:rPr lang="pl-PL" sz="1600" dirty="0"/>
              <a:t> list </a:t>
            </a:r>
            <a:r>
              <a:rPr lang="pl-PL" sz="1600" dirty="0" err="1"/>
              <a:t>overview</a:t>
            </a:r>
            <a:endParaRPr lang="pl-PL" sz="1600" dirty="0"/>
          </a:p>
        </p:txBody>
      </p:sp>
      <p:sp>
        <p:nvSpPr>
          <p:cNvPr id="22" name="Elipsa 21"/>
          <p:cNvSpPr/>
          <p:nvPr/>
        </p:nvSpPr>
        <p:spPr>
          <a:xfrm>
            <a:off x="476313" y="2261115"/>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Elipsa 22"/>
          <p:cNvSpPr/>
          <p:nvPr/>
        </p:nvSpPr>
        <p:spPr>
          <a:xfrm>
            <a:off x="476313" y="3072735"/>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7" name="pole tekstowe 26"/>
          <p:cNvSpPr txBox="1"/>
          <p:nvPr/>
        </p:nvSpPr>
        <p:spPr>
          <a:xfrm>
            <a:off x="1111875" y="3906451"/>
            <a:ext cx="1765590" cy="480292"/>
          </a:xfrm>
          <a:prstGeom prst="rect">
            <a:avLst/>
          </a:prstGeom>
        </p:spPr>
        <p:txBody>
          <a:bodyPr vert="horz" wrap="square" lIns="91440" tIns="45720" rIns="91440" bIns="45720" rtlCol="0" anchor="ctr">
            <a:noAutofit/>
          </a:bodyPr>
          <a:lstStyle/>
          <a:p>
            <a:r>
              <a:rPr lang="pl-PL" sz="1600" dirty="0" err="1"/>
              <a:t>Points</a:t>
            </a:r>
            <a:r>
              <a:rPr lang="pl-PL" sz="1600" dirty="0"/>
              <a:t> </a:t>
            </a:r>
            <a:r>
              <a:rPr lang="pl-PL" sz="1600" dirty="0" err="1"/>
              <a:t>redemption</a:t>
            </a:r>
            <a:endParaRPr lang="pl-PL" sz="1600" dirty="0"/>
          </a:p>
        </p:txBody>
      </p:sp>
      <p:sp>
        <p:nvSpPr>
          <p:cNvPr id="28" name="Elipsa 27"/>
          <p:cNvSpPr/>
          <p:nvPr/>
        </p:nvSpPr>
        <p:spPr>
          <a:xfrm>
            <a:off x="476313" y="3860880"/>
            <a:ext cx="572066" cy="572066"/>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pic>
        <p:nvPicPr>
          <p:cNvPr id="3" name="Obraz 2"/>
          <p:cNvPicPr>
            <a:picLocks noChangeAspect="1"/>
          </p:cNvPicPr>
          <p:nvPr/>
        </p:nvPicPr>
        <p:blipFill>
          <a:blip r:embed="rId2"/>
          <a:stretch>
            <a:fillRect/>
          </a:stretch>
        </p:blipFill>
        <p:spPr>
          <a:xfrm>
            <a:off x="646885" y="1591514"/>
            <a:ext cx="230922" cy="282878"/>
          </a:xfrm>
          <a:prstGeom prst="rect">
            <a:avLst/>
          </a:prstGeom>
        </p:spPr>
      </p:pic>
      <p:pic>
        <p:nvPicPr>
          <p:cNvPr id="7" name="Obraz 6"/>
          <p:cNvPicPr>
            <a:picLocks noChangeAspect="1"/>
          </p:cNvPicPr>
          <p:nvPr/>
        </p:nvPicPr>
        <p:blipFill>
          <a:blip r:embed="rId3"/>
          <a:stretch>
            <a:fillRect/>
          </a:stretch>
        </p:blipFill>
        <p:spPr>
          <a:xfrm>
            <a:off x="646885" y="2399990"/>
            <a:ext cx="228613" cy="292115"/>
          </a:xfrm>
          <a:prstGeom prst="rect">
            <a:avLst/>
          </a:prstGeom>
        </p:spPr>
      </p:pic>
      <p:pic>
        <p:nvPicPr>
          <p:cNvPr id="8" name="Obraz 7"/>
          <p:cNvPicPr>
            <a:picLocks noChangeAspect="1"/>
          </p:cNvPicPr>
          <p:nvPr/>
        </p:nvPicPr>
        <p:blipFill>
          <a:blip r:embed="rId4"/>
          <a:stretch>
            <a:fillRect/>
          </a:stretch>
        </p:blipFill>
        <p:spPr>
          <a:xfrm>
            <a:off x="638071" y="3229190"/>
            <a:ext cx="251914" cy="257162"/>
          </a:xfrm>
          <a:prstGeom prst="rect">
            <a:avLst/>
          </a:prstGeom>
        </p:spPr>
      </p:pic>
      <p:pic>
        <p:nvPicPr>
          <p:cNvPr id="9" name="Obraz 8"/>
          <p:cNvPicPr>
            <a:picLocks noChangeAspect="1"/>
          </p:cNvPicPr>
          <p:nvPr/>
        </p:nvPicPr>
        <p:blipFill>
          <a:blip r:embed="rId5"/>
          <a:stretch>
            <a:fillRect/>
          </a:stretch>
        </p:blipFill>
        <p:spPr>
          <a:xfrm>
            <a:off x="622639" y="4007205"/>
            <a:ext cx="279415" cy="279415"/>
          </a:xfrm>
          <a:prstGeom prst="rect">
            <a:avLst/>
          </a:prstGeom>
        </p:spPr>
      </p:pic>
      <p:pic>
        <p:nvPicPr>
          <p:cNvPr id="29" name="Obraz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grpSp>
        <p:nvGrpSpPr>
          <p:cNvPr id="21" name="Grupa 20"/>
          <p:cNvGrpSpPr/>
          <p:nvPr/>
        </p:nvGrpSpPr>
        <p:grpSpPr>
          <a:xfrm>
            <a:off x="3234729" y="1002829"/>
            <a:ext cx="2426146" cy="3436992"/>
            <a:chOff x="3117850" y="995954"/>
            <a:chExt cx="2426146" cy="3436992"/>
          </a:xfrm>
        </p:grpSpPr>
        <p:pic>
          <p:nvPicPr>
            <p:cNvPr id="4" name="Obraz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7850" y="995954"/>
              <a:ext cx="2426146" cy="3436992"/>
            </a:xfrm>
            <a:prstGeom prst="rect">
              <a:avLst/>
            </a:prstGeom>
          </p:spPr>
        </p:pic>
        <p:pic>
          <p:nvPicPr>
            <p:cNvPr id="25" name="Obraz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9431" y="1287110"/>
              <a:ext cx="1887419" cy="2672951"/>
            </a:xfrm>
            <a:prstGeom prst="rect">
              <a:avLst/>
            </a:prstGeom>
          </p:spPr>
        </p:pic>
      </p:grpSp>
      <p:grpSp>
        <p:nvGrpSpPr>
          <p:cNvPr id="10" name="Grupa 9"/>
          <p:cNvGrpSpPr/>
          <p:nvPr/>
        </p:nvGrpSpPr>
        <p:grpSpPr>
          <a:xfrm>
            <a:off x="4901349" y="1408908"/>
            <a:ext cx="2431350" cy="3436992"/>
            <a:chOff x="4963225" y="1463910"/>
            <a:chExt cx="2431350" cy="3436992"/>
          </a:xfrm>
        </p:grpSpPr>
        <p:pic>
          <p:nvPicPr>
            <p:cNvPr id="19" name="Obraz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3225" y="1463910"/>
              <a:ext cx="2431350" cy="3436992"/>
            </a:xfrm>
            <a:prstGeom prst="rect">
              <a:avLst/>
            </a:prstGeom>
          </p:spPr>
        </p:pic>
        <p:pic>
          <p:nvPicPr>
            <p:cNvPr id="26" name="Obraz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9047" y="1753658"/>
              <a:ext cx="1893141" cy="2611967"/>
            </a:xfrm>
            <a:prstGeom prst="rect">
              <a:avLst/>
            </a:prstGeom>
          </p:spPr>
        </p:pic>
      </p:grpSp>
      <p:sp>
        <p:nvSpPr>
          <p:cNvPr id="30" name="pole tekstowe 29"/>
          <p:cNvSpPr txBox="1"/>
          <p:nvPr/>
        </p:nvSpPr>
        <p:spPr>
          <a:xfrm>
            <a:off x="1154452" y="3104285"/>
            <a:ext cx="1875939" cy="568828"/>
          </a:xfrm>
          <a:prstGeom prst="rect">
            <a:avLst/>
          </a:prstGeom>
        </p:spPr>
        <p:txBody>
          <a:bodyPr vert="horz" wrap="square" lIns="91440" tIns="45720" rIns="91440" bIns="45720" rtlCol="0" anchor="ctr">
            <a:normAutofit/>
          </a:bodyPr>
          <a:lstStyle/>
          <a:p>
            <a:r>
              <a:rPr lang="pl-PL" sz="1600" dirty="0" err="1"/>
              <a:t>Claim</a:t>
            </a:r>
            <a:r>
              <a:rPr lang="pl-PL" sz="1600" dirty="0"/>
              <a:t> service</a:t>
            </a:r>
          </a:p>
        </p:txBody>
      </p:sp>
      <p:sp>
        <p:nvSpPr>
          <p:cNvPr id="31" name="pole tekstowe 30"/>
          <p:cNvSpPr txBox="1"/>
          <p:nvPr/>
        </p:nvSpPr>
        <p:spPr>
          <a:xfrm>
            <a:off x="1103226" y="1462921"/>
            <a:ext cx="1875939" cy="568828"/>
          </a:xfrm>
          <a:prstGeom prst="rect">
            <a:avLst/>
          </a:prstGeom>
        </p:spPr>
        <p:txBody>
          <a:bodyPr vert="horz" wrap="square" lIns="91440" tIns="45720" rIns="91440" bIns="45720" rtlCol="0" anchor="ctr">
            <a:normAutofit lnSpcReduction="10000"/>
          </a:bodyPr>
          <a:lstStyle/>
          <a:p>
            <a:r>
              <a:rPr lang="pl-PL" sz="1600" dirty="0"/>
              <a:t>Online and </a:t>
            </a:r>
            <a:r>
              <a:rPr lang="pl-PL" sz="1600" dirty="0" err="1"/>
              <a:t>offline</a:t>
            </a:r>
            <a:r>
              <a:rPr lang="pl-PL" sz="1600" dirty="0"/>
              <a:t> </a:t>
            </a:r>
            <a:r>
              <a:rPr lang="pl-PL" sz="1600" dirty="0" err="1"/>
              <a:t>mode</a:t>
            </a:r>
            <a:endParaRPr lang="pl-PL" sz="1600" dirty="0"/>
          </a:p>
        </p:txBody>
      </p:sp>
    </p:spTree>
    <p:extLst>
      <p:ext uri="{BB962C8B-B14F-4D97-AF65-F5344CB8AC3E}">
        <p14:creationId xmlns:p14="http://schemas.microsoft.com/office/powerpoint/2010/main" val="31714366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lnSpcReduction="20000"/>
          </a:bodyPr>
          <a:lstStyle/>
          <a:p>
            <a:r>
              <a:rPr lang="en-US" dirty="0"/>
              <a:t>COMARCH CAMPAIGN MANAGEMENT – SOLUTION OVERVIEW</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5807515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normAutofit lnSpcReduction="10000"/>
          </a:bodyPr>
          <a:lstStyle/>
          <a:p>
            <a:r>
              <a:rPr lang="en-US" dirty="0"/>
              <a:t>BEHAVIORAL PERSONALIZATION </a:t>
            </a:r>
            <a:br>
              <a:rPr lang="pl-PL" dirty="0"/>
            </a:br>
            <a:r>
              <a:rPr lang="en-US" dirty="0"/>
              <a:t>IS THE KEY CHALLENGE</a:t>
            </a:r>
            <a:endParaRPr lang="pl-PL" dirty="0"/>
          </a:p>
        </p:txBody>
      </p:sp>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557"/>
          <a:stretch/>
        </p:blipFill>
        <p:spPr bwMode="auto">
          <a:xfrm>
            <a:off x="608786" y="1075141"/>
            <a:ext cx="7387669" cy="3298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Prostokąt 3"/>
          <p:cNvSpPr/>
          <p:nvPr/>
        </p:nvSpPr>
        <p:spPr bwMode="auto">
          <a:xfrm>
            <a:off x="0" y="1805941"/>
            <a:ext cx="9144000" cy="1164578"/>
          </a:xfrm>
          <a:prstGeom prst="rect">
            <a:avLst/>
          </a:prstGeom>
          <a:solidFill>
            <a:srgbClr val="009DE0">
              <a:alpha val="20000"/>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449263" eaLnBrk="1" fontAlgn="base" latinLnBrk="0" hangingPunct="0">
              <a:lnSpc>
                <a:spcPct val="93000"/>
              </a:lnSpc>
              <a:spcBef>
                <a:spcPct val="0"/>
              </a:spcBef>
              <a:spcAft>
                <a:spcPct val="0"/>
              </a:spcAft>
              <a:buClr>
                <a:srgbClr val="000000"/>
              </a:buClr>
              <a:buSzPct val="100000"/>
              <a:buFont typeface="Times New Roman" pitchFamily="16" charset="0"/>
              <a:buNone/>
              <a:tabLst/>
              <a:defRPr/>
            </a:pPr>
            <a:endParaRPr kumimoji="0" lang="pl-PL" sz="1800" b="0" i="0" u="none" strike="noStrike" kern="0" cap="none" spc="0" normalizeH="0" baseline="0" noProof="0" dirty="0">
              <a:ln>
                <a:noFill/>
              </a:ln>
              <a:solidFill>
                <a:srgbClr val="FFFFFF"/>
              </a:solidFill>
              <a:effectLst/>
              <a:uLnTx/>
              <a:uFillTx/>
              <a:latin typeface="Calibri Light" pitchFamily="34" charset="0"/>
            </a:endParaRPr>
          </a:p>
        </p:txBody>
      </p:sp>
      <p:pic>
        <p:nvPicPr>
          <p:cNvPr id="5" name="Picture 2" descr="http://uxmag.com/uploads/forrester/forrester_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09076" y="149463"/>
            <a:ext cx="1475451" cy="4873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0843"/>
          <a:stretch/>
        </p:blipFill>
        <p:spPr bwMode="auto">
          <a:xfrm>
            <a:off x="0" y="4738415"/>
            <a:ext cx="6716063" cy="31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902238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ostokąt 5"/>
          <p:cNvSpPr/>
          <p:nvPr/>
        </p:nvSpPr>
        <p:spPr>
          <a:xfrm>
            <a:off x="6600825" y="4572000"/>
            <a:ext cx="2343150" cy="5715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 name="Symbol zastępczy tekstu 2"/>
          <p:cNvSpPr>
            <a:spLocks noGrp="1"/>
          </p:cNvSpPr>
          <p:nvPr>
            <p:ph type="body" sz="quarter" idx="25"/>
          </p:nvPr>
        </p:nvSpPr>
        <p:spPr/>
        <p:txBody>
          <a:bodyPr/>
          <a:lstStyle/>
          <a:p>
            <a:r>
              <a:rPr lang="en-US" dirty="0"/>
              <a:t>COMARCH CAMPAIGN MANAGEMENT – SOLUTION OVERVIEW</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83" y="946868"/>
            <a:ext cx="8181234" cy="4082332"/>
          </a:xfrm>
          <a:prstGeom prst="rect">
            <a:avLst/>
          </a:prstGeom>
        </p:spPr>
      </p:pic>
    </p:spTree>
    <p:extLst>
      <p:ext uri="{BB962C8B-B14F-4D97-AF65-F5344CB8AC3E}">
        <p14:creationId xmlns:p14="http://schemas.microsoft.com/office/powerpoint/2010/main" val="143098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a 3"/>
          <p:cNvSpPr/>
          <p:nvPr/>
        </p:nvSpPr>
        <p:spPr>
          <a:xfrm>
            <a:off x="3055072" y="1490490"/>
            <a:ext cx="2978727" cy="2978727"/>
          </a:xfrm>
          <a:prstGeom prst="ellipse">
            <a:avLst/>
          </a:prstGeom>
          <a:solidFill>
            <a:schemeClr val="bg1"/>
          </a:solidFill>
          <a:ln w="19050">
            <a:solidFill>
              <a:srgbClr val="00A295"/>
            </a:solidFill>
            <a:prstDash val="dash"/>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lstStyle/>
          <a:p>
            <a:r>
              <a:rPr lang="pl-PL" dirty="0"/>
              <a:t>TYPES OF CAMPAIGNS</a:t>
            </a:r>
            <a:endParaRPr lang="en-US" dirty="0"/>
          </a:p>
        </p:txBody>
      </p:sp>
      <p:sp>
        <p:nvSpPr>
          <p:cNvPr id="3" name="Elipsa 2"/>
          <p:cNvSpPr/>
          <p:nvPr/>
        </p:nvSpPr>
        <p:spPr>
          <a:xfrm>
            <a:off x="3702142" y="2137560"/>
            <a:ext cx="1684586" cy="168458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0" tIns="0" rIns="0" bIns="144000" rtlCol="0" anchor="b"/>
          <a:lstStyle/>
          <a:p>
            <a:pPr algn="ctr"/>
            <a:r>
              <a:rPr lang="pl-PL" sz="1250" b="1" dirty="0"/>
              <a:t>COMARCH CAMPAIGN MANAGEMENT</a:t>
            </a:r>
          </a:p>
        </p:txBody>
      </p:sp>
      <p:sp>
        <p:nvSpPr>
          <p:cNvPr id="10" name="Elipsa 9"/>
          <p:cNvSpPr/>
          <p:nvPr/>
        </p:nvSpPr>
        <p:spPr>
          <a:xfrm>
            <a:off x="4102047" y="1106070"/>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a:t>One-</a:t>
            </a:r>
            <a:r>
              <a:rPr lang="pl-PL" sz="900" b="1" dirty="0" err="1"/>
              <a:t>time</a:t>
            </a:r>
            <a:r>
              <a:rPr lang="pl-PL" sz="900" b="1" dirty="0"/>
              <a:t> </a:t>
            </a:r>
            <a:r>
              <a:rPr lang="pl-PL" sz="900" b="1" dirty="0" err="1"/>
              <a:t>campaigns</a:t>
            </a:r>
            <a:endParaRPr lang="pl-PL" sz="900" b="1" dirty="0"/>
          </a:p>
        </p:txBody>
      </p:sp>
      <p:sp>
        <p:nvSpPr>
          <p:cNvPr id="11" name="Elipsa 10"/>
          <p:cNvSpPr/>
          <p:nvPr/>
        </p:nvSpPr>
        <p:spPr>
          <a:xfrm>
            <a:off x="5433816" y="1770283"/>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err="1"/>
              <a:t>Periodical</a:t>
            </a:r>
            <a:r>
              <a:rPr lang="pl-PL" sz="900" b="1" dirty="0"/>
              <a:t> </a:t>
            </a:r>
            <a:r>
              <a:rPr lang="pl-PL" sz="900" b="1" dirty="0" err="1"/>
              <a:t>campaigns</a:t>
            </a:r>
            <a:endParaRPr lang="pl-PL" sz="900" b="1" dirty="0"/>
          </a:p>
        </p:txBody>
      </p:sp>
      <p:sp>
        <p:nvSpPr>
          <p:cNvPr id="12" name="Elipsa 11"/>
          <p:cNvSpPr/>
          <p:nvPr/>
        </p:nvSpPr>
        <p:spPr>
          <a:xfrm>
            <a:off x="5433816" y="3283026"/>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a:t>Event-</a:t>
            </a:r>
            <a:r>
              <a:rPr lang="pl-PL" sz="900" b="1" dirty="0" err="1"/>
              <a:t>triggered</a:t>
            </a:r>
            <a:r>
              <a:rPr lang="pl-PL" sz="900" b="1" dirty="0"/>
              <a:t> </a:t>
            </a:r>
            <a:r>
              <a:rPr lang="pl-PL" sz="900" b="1" dirty="0" err="1"/>
              <a:t>campaigns</a:t>
            </a:r>
            <a:endParaRPr lang="pl-PL" sz="900" b="1" dirty="0"/>
          </a:p>
        </p:txBody>
      </p:sp>
      <p:sp>
        <p:nvSpPr>
          <p:cNvPr id="13" name="Elipsa 12"/>
          <p:cNvSpPr/>
          <p:nvPr/>
        </p:nvSpPr>
        <p:spPr>
          <a:xfrm>
            <a:off x="4102046" y="3991145"/>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err="1"/>
              <a:t>Targeted</a:t>
            </a:r>
            <a:r>
              <a:rPr lang="pl-PL" sz="900" b="1" dirty="0"/>
              <a:t> </a:t>
            </a:r>
            <a:r>
              <a:rPr lang="pl-PL" sz="900" b="1" dirty="0" err="1"/>
              <a:t>campaigns</a:t>
            </a:r>
            <a:endParaRPr lang="pl-PL" sz="900" b="1" dirty="0"/>
          </a:p>
        </p:txBody>
      </p:sp>
      <p:sp>
        <p:nvSpPr>
          <p:cNvPr id="14" name="Elipsa 13"/>
          <p:cNvSpPr/>
          <p:nvPr/>
        </p:nvSpPr>
        <p:spPr>
          <a:xfrm>
            <a:off x="2779508" y="3283026"/>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a:t>Simple </a:t>
            </a:r>
            <a:r>
              <a:rPr lang="pl-PL" sz="900" b="1" dirty="0" err="1"/>
              <a:t>campaigns</a:t>
            </a:r>
            <a:endParaRPr lang="pl-PL" sz="900" b="1" dirty="0"/>
          </a:p>
        </p:txBody>
      </p:sp>
      <p:sp>
        <p:nvSpPr>
          <p:cNvPr id="15" name="Elipsa 14"/>
          <p:cNvSpPr/>
          <p:nvPr/>
        </p:nvSpPr>
        <p:spPr>
          <a:xfrm>
            <a:off x="2779508" y="1770283"/>
            <a:ext cx="884775" cy="88477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b"/>
          <a:lstStyle/>
          <a:p>
            <a:pPr algn="ctr"/>
            <a:r>
              <a:rPr lang="pl-PL" sz="900" b="1" dirty="0"/>
              <a:t>Multi-</a:t>
            </a:r>
            <a:r>
              <a:rPr lang="pl-PL" sz="900" b="1" dirty="0" err="1"/>
              <a:t>stage</a:t>
            </a:r>
            <a:r>
              <a:rPr lang="pl-PL" sz="900" b="1" dirty="0"/>
              <a:t> </a:t>
            </a:r>
            <a:r>
              <a:rPr lang="pl-PL" sz="900" b="1" dirty="0" err="1"/>
              <a:t>campaigns</a:t>
            </a:r>
            <a:endParaRPr lang="pl-PL" sz="900" b="1" dirty="0"/>
          </a:p>
        </p:txBody>
      </p:sp>
      <p:sp>
        <p:nvSpPr>
          <p:cNvPr id="5" name="Prostokąt 4"/>
          <p:cNvSpPr/>
          <p:nvPr/>
        </p:nvSpPr>
        <p:spPr>
          <a:xfrm>
            <a:off x="384781" y="1273466"/>
            <a:ext cx="2300104" cy="661720"/>
          </a:xfrm>
          <a:prstGeom prst="rect">
            <a:avLst/>
          </a:prstGeom>
        </p:spPr>
        <p:txBody>
          <a:bodyPr wrap="square" anchor="ctr">
            <a:spAutoFit/>
          </a:bodyPr>
          <a:lstStyle/>
          <a:p>
            <a:r>
              <a:rPr lang="pl-PL" sz="1300" b="1" dirty="0">
                <a:solidFill>
                  <a:srgbClr val="00A295"/>
                </a:solidFill>
              </a:rPr>
              <a:t>ONE-TIME CAMPAIGNS</a:t>
            </a:r>
          </a:p>
          <a:p>
            <a:r>
              <a:rPr lang="pl-PL" sz="1200" i="1" dirty="0" err="1"/>
              <a:t>Christmas</a:t>
            </a:r>
            <a:r>
              <a:rPr lang="pl-PL" sz="1200" i="1" dirty="0"/>
              <a:t> </a:t>
            </a:r>
            <a:r>
              <a:rPr lang="pl-PL" sz="1200" i="1" dirty="0" err="1"/>
              <a:t>campaign</a:t>
            </a:r>
            <a:r>
              <a:rPr lang="pl-PL" sz="1200" i="1" dirty="0"/>
              <a:t> with x% </a:t>
            </a:r>
            <a:r>
              <a:rPr lang="pl-PL" sz="1200" i="1" dirty="0" err="1"/>
              <a:t>discount</a:t>
            </a:r>
            <a:r>
              <a:rPr lang="pl-PL" sz="1200" i="1" dirty="0"/>
              <a:t> for </a:t>
            </a:r>
            <a:r>
              <a:rPr lang="pl-PL" sz="1200" i="1" dirty="0" err="1"/>
              <a:t>selected</a:t>
            </a:r>
            <a:r>
              <a:rPr lang="pl-PL" sz="1200" i="1" dirty="0"/>
              <a:t> products</a:t>
            </a:r>
          </a:p>
        </p:txBody>
      </p:sp>
      <p:sp>
        <p:nvSpPr>
          <p:cNvPr id="19" name="Prostokąt 18"/>
          <p:cNvSpPr/>
          <p:nvPr/>
        </p:nvSpPr>
        <p:spPr>
          <a:xfrm>
            <a:off x="384781" y="2305607"/>
            <a:ext cx="2300104" cy="1046440"/>
          </a:xfrm>
          <a:prstGeom prst="rect">
            <a:avLst/>
          </a:prstGeom>
        </p:spPr>
        <p:txBody>
          <a:bodyPr wrap="square" anchor="ctr">
            <a:spAutoFit/>
          </a:bodyPr>
          <a:lstStyle/>
          <a:p>
            <a:r>
              <a:rPr lang="pl-PL" sz="1300" b="1" dirty="0">
                <a:solidFill>
                  <a:srgbClr val="00A295"/>
                </a:solidFill>
              </a:rPr>
              <a:t>MULTI-STAGE CAMPAIGNS</a:t>
            </a:r>
          </a:p>
          <a:p>
            <a:r>
              <a:rPr lang="pl-PL" sz="1200" i="1" dirty="0" err="1"/>
              <a:t>Waves</a:t>
            </a:r>
            <a:r>
              <a:rPr lang="pl-PL" sz="1200" i="1" dirty="0"/>
              <a:t> of </a:t>
            </a:r>
            <a:r>
              <a:rPr lang="pl-PL" sz="1200" i="1" dirty="0" err="1"/>
              <a:t>communication</a:t>
            </a:r>
            <a:r>
              <a:rPr lang="pl-PL" sz="1200" i="1" dirty="0"/>
              <a:t> </a:t>
            </a:r>
            <a:r>
              <a:rPr lang="pl-PL" sz="1200" i="1" dirty="0" err="1"/>
              <a:t>triggered</a:t>
            </a:r>
            <a:r>
              <a:rPr lang="pl-PL" sz="1200" i="1" dirty="0"/>
              <a:t> by </a:t>
            </a:r>
            <a:r>
              <a:rPr lang="pl-PL" sz="1200" i="1" dirty="0" err="1"/>
              <a:t>selected</a:t>
            </a:r>
            <a:r>
              <a:rPr lang="pl-PL" sz="1200" i="1" dirty="0"/>
              <a:t> </a:t>
            </a:r>
            <a:r>
              <a:rPr lang="pl-PL" sz="1200" i="1" dirty="0" err="1"/>
              <a:t>customer</a:t>
            </a:r>
            <a:r>
              <a:rPr lang="pl-PL" sz="1200" i="1" dirty="0"/>
              <a:t> </a:t>
            </a:r>
            <a:r>
              <a:rPr lang="pl-PL" sz="1200" i="1" dirty="0" err="1"/>
              <a:t>responses</a:t>
            </a:r>
            <a:endParaRPr lang="en-US" sz="1200" i="1" dirty="0"/>
          </a:p>
        </p:txBody>
      </p:sp>
      <p:sp>
        <p:nvSpPr>
          <p:cNvPr id="20" name="Prostokąt 19"/>
          <p:cNvSpPr/>
          <p:nvPr/>
        </p:nvSpPr>
        <p:spPr>
          <a:xfrm>
            <a:off x="384781" y="3762225"/>
            <a:ext cx="2300104" cy="661720"/>
          </a:xfrm>
          <a:prstGeom prst="rect">
            <a:avLst/>
          </a:prstGeom>
        </p:spPr>
        <p:txBody>
          <a:bodyPr wrap="square" anchor="ctr">
            <a:spAutoFit/>
          </a:bodyPr>
          <a:lstStyle/>
          <a:p>
            <a:r>
              <a:rPr lang="pl-PL" sz="1300" b="1" dirty="0">
                <a:solidFill>
                  <a:srgbClr val="00A295"/>
                </a:solidFill>
              </a:rPr>
              <a:t>SIMPLE CAMPAIGNS</a:t>
            </a:r>
          </a:p>
          <a:p>
            <a:r>
              <a:rPr lang="en-US" sz="1200" i="1" dirty="0"/>
              <a:t>Informational email about new opening hours at stores</a:t>
            </a:r>
          </a:p>
        </p:txBody>
      </p:sp>
      <p:sp>
        <p:nvSpPr>
          <p:cNvPr id="21" name="Prostokąt 20"/>
          <p:cNvSpPr/>
          <p:nvPr/>
        </p:nvSpPr>
        <p:spPr>
          <a:xfrm>
            <a:off x="6607560" y="1944458"/>
            <a:ext cx="2300104" cy="846386"/>
          </a:xfrm>
          <a:prstGeom prst="rect">
            <a:avLst/>
          </a:prstGeom>
        </p:spPr>
        <p:txBody>
          <a:bodyPr wrap="square" anchor="ctr">
            <a:spAutoFit/>
          </a:bodyPr>
          <a:lstStyle/>
          <a:p>
            <a:r>
              <a:rPr lang="pl-PL" sz="1300" b="1" dirty="0">
                <a:solidFill>
                  <a:srgbClr val="00A295"/>
                </a:solidFill>
              </a:rPr>
              <a:t>PERIODICAL CAMPAIGNS</a:t>
            </a:r>
          </a:p>
          <a:p>
            <a:r>
              <a:rPr lang="en-US" sz="1200" i="1" dirty="0"/>
              <a:t>Weekly newsletter</a:t>
            </a:r>
          </a:p>
          <a:p>
            <a:r>
              <a:rPr lang="en-US" sz="1200" i="1" dirty="0"/>
              <a:t>Special offer for selected customers sent every Friday</a:t>
            </a:r>
          </a:p>
        </p:txBody>
      </p:sp>
      <p:sp>
        <p:nvSpPr>
          <p:cNvPr id="22" name="Prostokąt 21"/>
          <p:cNvSpPr/>
          <p:nvPr/>
        </p:nvSpPr>
        <p:spPr>
          <a:xfrm>
            <a:off x="6607560" y="3197939"/>
            <a:ext cx="2300104" cy="677108"/>
          </a:xfrm>
          <a:prstGeom prst="rect">
            <a:avLst/>
          </a:prstGeom>
        </p:spPr>
        <p:txBody>
          <a:bodyPr wrap="square" anchor="ctr">
            <a:spAutoFit/>
          </a:bodyPr>
          <a:lstStyle/>
          <a:p>
            <a:r>
              <a:rPr lang="pl-PL" sz="1300" b="1" dirty="0">
                <a:solidFill>
                  <a:srgbClr val="00A295"/>
                </a:solidFill>
              </a:rPr>
              <a:t>EVENT-TRIGGERED CAMPAIGNS</a:t>
            </a:r>
          </a:p>
          <a:p>
            <a:r>
              <a:rPr lang="en-US" sz="1200" i="1" dirty="0"/>
              <a:t>Birthday wishes + offer</a:t>
            </a:r>
          </a:p>
        </p:txBody>
      </p:sp>
      <p:pic>
        <p:nvPicPr>
          <p:cNvPr id="17" name="Obraz 16"/>
          <p:cNvPicPr>
            <a:picLocks noChangeAspect="1"/>
          </p:cNvPicPr>
          <p:nvPr/>
        </p:nvPicPr>
        <p:blipFill>
          <a:blip r:embed="rId2"/>
          <a:stretch>
            <a:fillRect/>
          </a:stretch>
        </p:blipFill>
        <p:spPr>
          <a:xfrm>
            <a:off x="4383680" y="2399455"/>
            <a:ext cx="321186" cy="295831"/>
          </a:xfrm>
          <a:prstGeom prst="rect">
            <a:avLst/>
          </a:prstGeom>
        </p:spPr>
      </p:pic>
      <p:pic>
        <p:nvPicPr>
          <p:cNvPr id="23" name="Obraz 22"/>
          <p:cNvPicPr>
            <a:picLocks noChangeAspect="1"/>
          </p:cNvPicPr>
          <p:nvPr/>
        </p:nvPicPr>
        <p:blipFill>
          <a:blip r:embed="rId3"/>
          <a:stretch>
            <a:fillRect/>
          </a:stretch>
        </p:blipFill>
        <p:spPr>
          <a:xfrm>
            <a:off x="3143654" y="1909952"/>
            <a:ext cx="164820" cy="281929"/>
          </a:xfrm>
          <a:prstGeom prst="rect">
            <a:avLst/>
          </a:prstGeom>
        </p:spPr>
      </p:pic>
      <p:pic>
        <p:nvPicPr>
          <p:cNvPr id="24" name="Obraz 23"/>
          <p:cNvPicPr>
            <a:picLocks noChangeAspect="1"/>
          </p:cNvPicPr>
          <p:nvPr/>
        </p:nvPicPr>
        <p:blipFill>
          <a:blip r:embed="rId4"/>
          <a:stretch>
            <a:fillRect/>
          </a:stretch>
        </p:blipFill>
        <p:spPr>
          <a:xfrm>
            <a:off x="3162958" y="3461964"/>
            <a:ext cx="153780" cy="244469"/>
          </a:xfrm>
          <a:prstGeom prst="rect">
            <a:avLst/>
          </a:prstGeom>
        </p:spPr>
      </p:pic>
      <p:pic>
        <p:nvPicPr>
          <p:cNvPr id="25" name="Obraz 24"/>
          <p:cNvPicPr>
            <a:picLocks noChangeAspect="1"/>
          </p:cNvPicPr>
          <p:nvPr/>
        </p:nvPicPr>
        <p:blipFill>
          <a:blip r:embed="rId5"/>
          <a:stretch>
            <a:fillRect/>
          </a:stretch>
        </p:blipFill>
        <p:spPr>
          <a:xfrm>
            <a:off x="4447026" y="4154544"/>
            <a:ext cx="256299" cy="252355"/>
          </a:xfrm>
          <a:prstGeom prst="rect">
            <a:avLst/>
          </a:prstGeom>
        </p:spPr>
      </p:pic>
      <p:pic>
        <p:nvPicPr>
          <p:cNvPr id="26" name="Obraz 25"/>
          <p:cNvPicPr>
            <a:picLocks noChangeAspect="1"/>
          </p:cNvPicPr>
          <p:nvPr/>
        </p:nvPicPr>
        <p:blipFill>
          <a:blip r:embed="rId6"/>
          <a:stretch>
            <a:fillRect/>
          </a:stretch>
        </p:blipFill>
        <p:spPr>
          <a:xfrm>
            <a:off x="5785566" y="3376846"/>
            <a:ext cx="197153" cy="211492"/>
          </a:xfrm>
          <a:prstGeom prst="rect">
            <a:avLst/>
          </a:prstGeom>
        </p:spPr>
      </p:pic>
      <p:pic>
        <p:nvPicPr>
          <p:cNvPr id="27" name="Obraz 26"/>
          <p:cNvPicPr>
            <a:picLocks noChangeAspect="1"/>
          </p:cNvPicPr>
          <p:nvPr/>
        </p:nvPicPr>
        <p:blipFill>
          <a:blip r:embed="rId7"/>
          <a:stretch>
            <a:fillRect/>
          </a:stretch>
        </p:blipFill>
        <p:spPr>
          <a:xfrm>
            <a:off x="5775179" y="1924738"/>
            <a:ext cx="232641" cy="252355"/>
          </a:xfrm>
          <a:prstGeom prst="rect">
            <a:avLst/>
          </a:prstGeom>
        </p:spPr>
      </p:pic>
      <p:pic>
        <p:nvPicPr>
          <p:cNvPr id="28" name="Obraz 27"/>
          <p:cNvPicPr>
            <a:picLocks noChangeAspect="1"/>
          </p:cNvPicPr>
          <p:nvPr/>
        </p:nvPicPr>
        <p:blipFill>
          <a:blip r:embed="rId8"/>
          <a:stretch>
            <a:fillRect/>
          </a:stretch>
        </p:blipFill>
        <p:spPr>
          <a:xfrm>
            <a:off x="4431501" y="1296277"/>
            <a:ext cx="225542" cy="225542"/>
          </a:xfrm>
          <a:prstGeom prst="rect">
            <a:avLst/>
          </a:prstGeom>
        </p:spPr>
      </p:pic>
      <p:pic>
        <p:nvPicPr>
          <p:cNvPr id="29" name="Obraz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814543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INTERACTIVE MARKETING CALENDAR</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8" name="Dowolny kształt 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10" name="Dowolny kształt 9"/>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11" name="Dowolny kształt 10"/>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12" name="Dowolny kształt 11"/>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13" name="Dowolny kształt 12"/>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14" name="Dowolny kształt 13"/>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15" name="Dowolny kształt 14"/>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grpSp>
        <p:nvGrpSpPr>
          <p:cNvPr id="4" name="Grupa 3"/>
          <p:cNvGrpSpPr/>
          <p:nvPr/>
        </p:nvGrpSpPr>
        <p:grpSpPr>
          <a:xfrm>
            <a:off x="1290382" y="1712740"/>
            <a:ext cx="4994298" cy="2978150"/>
            <a:chOff x="1252416" y="1589014"/>
            <a:chExt cx="4994298" cy="2978150"/>
          </a:xfrm>
        </p:grpSpPr>
        <p:pic>
          <p:nvPicPr>
            <p:cNvPr id="16" name="Obraz 15"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416" y="1589014"/>
              <a:ext cx="4994298" cy="2978150"/>
            </a:xfrm>
            <a:prstGeom prst="rect">
              <a:avLst/>
            </a:prstGeom>
          </p:spPr>
        </p:pic>
        <p:sp>
          <p:nvSpPr>
            <p:cNvPr id="3" name="Prostokąt 2"/>
            <p:cNvSpPr/>
            <p:nvPr/>
          </p:nvSpPr>
          <p:spPr>
            <a:xfrm>
              <a:off x="1866900" y="1795463"/>
              <a:ext cx="3767138" cy="23622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grpSp>
      <p:sp>
        <p:nvSpPr>
          <p:cNvPr id="5" name="Symbol zastępczy tekstu 2"/>
          <p:cNvSpPr txBox="1">
            <a:spLocks/>
          </p:cNvSpPr>
          <p:nvPr/>
        </p:nvSpPr>
        <p:spPr>
          <a:xfrm>
            <a:off x="457199" y="962615"/>
            <a:ext cx="1707161" cy="671845"/>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err="1"/>
              <a:t>monthly</a:t>
            </a:r>
            <a:r>
              <a:rPr lang="pl-PL" sz="1200" dirty="0"/>
              <a:t>/</a:t>
            </a:r>
            <a:r>
              <a:rPr lang="pl-PL" sz="1200" dirty="0" err="1"/>
              <a:t>yearly</a:t>
            </a:r>
            <a:r>
              <a:rPr lang="pl-PL" sz="1200" dirty="0"/>
              <a:t>/3years </a:t>
            </a:r>
            <a:r>
              <a:rPr lang="pl-PL" sz="1200" dirty="0" err="1"/>
              <a:t>view</a:t>
            </a:r>
            <a:endParaRPr lang="en-US" sz="1200" dirty="0"/>
          </a:p>
        </p:txBody>
      </p:sp>
      <p:sp>
        <p:nvSpPr>
          <p:cNvPr id="19" name="Symbol zastępczy tekstu 2"/>
          <p:cNvSpPr txBox="1">
            <a:spLocks/>
          </p:cNvSpPr>
          <p:nvPr/>
        </p:nvSpPr>
        <p:spPr>
          <a:xfrm>
            <a:off x="5861700" y="974584"/>
            <a:ext cx="1461612" cy="610768"/>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a:t>drag-and-drop designer</a:t>
            </a:r>
            <a:endParaRPr lang="en-US" sz="1200" dirty="0"/>
          </a:p>
        </p:txBody>
      </p:sp>
      <p:sp>
        <p:nvSpPr>
          <p:cNvPr id="20" name="Symbol zastępczy tekstu 2"/>
          <p:cNvSpPr txBox="1">
            <a:spLocks/>
          </p:cNvSpPr>
          <p:nvPr/>
        </p:nvSpPr>
        <p:spPr>
          <a:xfrm>
            <a:off x="6262420" y="1930195"/>
            <a:ext cx="1461612" cy="671845"/>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err="1"/>
              <a:t>multiple</a:t>
            </a:r>
            <a:r>
              <a:rPr lang="pl-PL" sz="1200" dirty="0"/>
              <a:t> </a:t>
            </a:r>
            <a:r>
              <a:rPr lang="pl-PL" sz="1200" dirty="0" err="1"/>
              <a:t>filters</a:t>
            </a:r>
            <a:r>
              <a:rPr lang="pl-PL" sz="1200" dirty="0"/>
              <a:t> &amp; </a:t>
            </a:r>
            <a:r>
              <a:rPr lang="pl-PL" sz="1200" dirty="0" err="1"/>
              <a:t>sorting</a:t>
            </a:r>
            <a:r>
              <a:rPr lang="pl-PL" sz="1200" dirty="0"/>
              <a:t> </a:t>
            </a:r>
            <a:r>
              <a:rPr lang="pl-PL" sz="1200" dirty="0" err="1"/>
              <a:t>options</a:t>
            </a:r>
            <a:endParaRPr lang="pl-PL" sz="1200" dirty="0"/>
          </a:p>
        </p:txBody>
      </p:sp>
      <p:sp>
        <p:nvSpPr>
          <p:cNvPr id="21" name="Symbol zastępczy tekstu 2"/>
          <p:cNvSpPr txBox="1">
            <a:spLocks/>
          </p:cNvSpPr>
          <p:nvPr/>
        </p:nvSpPr>
        <p:spPr>
          <a:xfrm>
            <a:off x="76549" y="2246714"/>
            <a:ext cx="1461612" cy="704055"/>
          </a:xfrm>
          <a:prstGeom prst="rect">
            <a:avLst/>
          </a:prstGeom>
          <a:solidFill>
            <a:srgbClr val="009DE0"/>
          </a:solidFill>
          <a:ln>
            <a:solidFill>
              <a:srgbClr val="009DE0"/>
            </a:solidFill>
          </a:ln>
        </p:spPr>
        <p:txBody>
          <a:bodyPr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0" dirty="0">
                <a:solidFill>
                  <a:schemeClr val="bg1"/>
                </a:solidFill>
              </a:rPr>
              <a:t>role-based views</a:t>
            </a:r>
          </a:p>
        </p:txBody>
      </p:sp>
      <p:sp>
        <p:nvSpPr>
          <p:cNvPr id="24" name="Elipsa 23"/>
          <p:cNvSpPr/>
          <p:nvPr/>
        </p:nvSpPr>
        <p:spPr>
          <a:xfrm>
            <a:off x="4778283" y="2798392"/>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8" name="Elipsa 27"/>
          <p:cNvSpPr/>
          <p:nvPr/>
        </p:nvSpPr>
        <p:spPr>
          <a:xfrm>
            <a:off x="3988991" y="3399020"/>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7" name="Elipsa 36"/>
          <p:cNvSpPr/>
          <p:nvPr/>
        </p:nvSpPr>
        <p:spPr>
          <a:xfrm>
            <a:off x="2279724" y="2230406"/>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5" name="Elipsa 44"/>
          <p:cNvSpPr/>
          <p:nvPr/>
        </p:nvSpPr>
        <p:spPr>
          <a:xfrm>
            <a:off x="3511637" y="3052329"/>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27" name="Obraz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29" name="Symbol zastępczy tekstu 2"/>
          <p:cNvSpPr txBox="1">
            <a:spLocks/>
          </p:cNvSpPr>
          <p:nvPr/>
        </p:nvSpPr>
        <p:spPr>
          <a:xfrm>
            <a:off x="6262420" y="2937963"/>
            <a:ext cx="1461612" cy="610768"/>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err="1"/>
              <a:t>shortcuts</a:t>
            </a:r>
            <a:r>
              <a:rPr lang="pl-PL" sz="1200" dirty="0"/>
              <a:t> &amp; </a:t>
            </a:r>
            <a:r>
              <a:rPr lang="pl-PL" sz="1200" dirty="0" err="1"/>
              <a:t>templates</a:t>
            </a:r>
            <a:endParaRPr lang="en-US" sz="1200" dirty="0"/>
          </a:p>
        </p:txBody>
      </p:sp>
      <p:pic>
        <p:nvPicPr>
          <p:cNvPr id="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176" t="16132" r="3150" b="16132"/>
          <a:stretch/>
        </p:blipFill>
        <p:spPr bwMode="auto">
          <a:xfrm>
            <a:off x="2090647" y="1961911"/>
            <a:ext cx="3406534" cy="2295260"/>
          </a:xfrm>
          <a:prstGeom prst="rect">
            <a:avLst/>
          </a:prstGeom>
          <a:solidFill>
            <a:srgbClr val="FFFFFF">
              <a:shade val="85000"/>
            </a:srgbClr>
          </a:solidFill>
          <a:ln w="88900" cap="sq">
            <a:noFill/>
            <a:miter lim="800000"/>
          </a:ln>
          <a:effectLst/>
          <a:extLst/>
        </p:spPr>
      </p:pic>
      <p:sp>
        <p:nvSpPr>
          <p:cNvPr id="32" name="Symbol zastępczy tekstu 2"/>
          <p:cNvSpPr txBox="1">
            <a:spLocks/>
          </p:cNvSpPr>
          <p:nvPr/>
        </p:nvSpPr>
        <p:spPr>
          <a:xfrm>
            <a:off x="90524" y="3464617"/>
            <a:ext cx="1461612" cy="671845"/>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err="1"/>
              <a:t>campaign</a:t>
            </a:r>
            <a:r>
              <a:rPr lang="pl-PL" sz="1200" dirty="0"/>
              <a:t> </a:t>
            </a:r>
            <a:r>
              <a:rPr lang="pl-PL" sz="1200" dirty="0" err="1"/>
              <a:t>copying</a:t>
            </a:r>
            <a:endParaRPr lang="pl-PL" sz="1200" dirty="0"/>
          </a:p>
        </p:txBody>
      </p:sp>
      <p:cxnSp>
        <p:nvCxnSpPr>
          <p:cNvPr id="23" name="Łącznik prosty 22"/>
          <p:cNvCxnSpPr/>
          <p:nvPr/>
        </p:nvCxnSpPr>
        <p:spPr>
          <a:xfrm flipH="1">
            <a:off x="4850606" y="1572775"/>
            <a:ext cx="1317371" cy="1246149"/>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25" name="Łącznik prosty 24"/>
          <p:cNvCxnSpPr>
            <a:endCxn id="21" idx="3"/>
          </p:cNvCxnSpPr>
          <p:nvPr/>
        </p:nvCxnSpPr>
        <p:spPr>
          <a:xfrm flipH="1" flipV="1">
            <a:off x="1538161" y="2598742"/>
            <a:ext cx="1935720" cy="510270"/>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30" name="Łącznik prosty 29"/>
          <p:cNvCxnSpPr/>
          <p:nvPr/>
        </p:nvCxnSpPr>
        <p:spPr>
          <a:xfrm>
            <a:off x="1314450" y="1617980"/>
            <a:ext cx="978355" cy="636365"/>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38" name="Łącznik prosty 37"/>
          <p:cNvCxnSpPr>
            <a:endCxn id="20" idx="1"/>
          </p:cNvCxnSpPr>
          <p:nvPr/>
        </p:nvCxnSpPr>
        <p:spPr>
          <a:xfrm flipV="1">
            <a:off x="5241106" y="2266118"/>
            <a:ext cx="1021314" cy="689499"/>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31" name="Łącznik prosty 30"/>
          <p:cNvCxnSpPr>
            <a:stCxn id="29" idx="1"/>
          </p:cNvCxnSpPr>
          <p:nvPr/>
        </p:nvCxnSpPr>
        <p:spPr>
          <a:xfrm flipH="1">
            <a:off x="5086318" y="3243347"/>
            <a:ext cx="1176102" cy="1"/>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33" name="Łącznik prosty 32"/>
          <p:cNvCxnSpPr/>
          <p:nvPr/>
        </p:nvCxnSpPr>
        <p:spPr>
          <a:xfrm>
            <a:off x="1546779" y="3746506"/>
            <a:ext cx="1914524" cy="325146"/>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42" name="Symbol zastępczy tekstu 2"/>
          <p:cNvSpPr txBox="1">
            <a:spLocks/>
          </p:cNvSpPr>
          <p:nvPr/>
        </p:nvSpPr>
        <p:spPr>
          <a:xfrm>
            <a:off x="6235139" y="3811983"/>
            <a:ext cx="1461612" cy="610768"/>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err="1"/>
              <a:t>campaign</a:t>
            </a:r>
            <a:r>
              <a:rPr lang="pl-PL" sz="1200" dirty="0"/>
              <a:t> list &amp; export </a:t>
            </a:r>
            <a:r>
              <a:rPr lang="pl-PL" sz="1200" dirty="0" err="1"/>
              <a:t>feature</a:t>
            </a:r>
            <a:endParaRPr lang="en-US" sz="1200" dirty="0"/>
          </a:p>
        </p:txBody>
      </p:sp>
      <p:cxnSp>
        <p:nvCxnSpPr>
          <p:cNvPr id="43" name="Łącznik prosty 42"/>
          <p:cNvCxnSpPr/>
          <p:nvPr/>
        </p:nvCxnSpPr>
        <p:spPr>
          <a:xfrm flipH="1" flipV="1">
            <a:off x="5040172" y="3866491"/>
            <a:ext cx="1176102" cy="203567"/>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68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a 2"/>
          <p:cNvGrpSpPr/>
          <p:nvPr/>
        </p:nvGrpSpPr>
        <p:grpSpPr>
          <a:xfrm>
            <a:off x="2349636" y="2037564"/>
            <a:ext cx="3391302" cy="2022268"/>
            <a:chOff x="1963070" y="1954766"/>
            <a:chExt cx="4103475" cy="2446945"/>
          </a:xfrm>
        </p:grpSpPr>
        <p:pic>
          <p:nvPicPr>
            <p:cNvPr id="22" name="Obraz 21" descr="mackbook_w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070" y="1954766"/>
              <a:ext cx="4103475" cy="2446945"/>
            </a:xfrm>
            <a:prstGeom prst="rect">
              <a:avLst/>
            </a:prstGeom>
          </p:spPr>
        </p:pic>
        <p:pic>
          <p:nvPicPr>
            <p:cNvPr id="55" name="Obraz 54"/>
            <p:cNvPicPr/>
            <p:nvPr/>
          </p:nvPicPr>
          <p:blipFill rotWithShape="1">
            <a:blip r:embed="rId4"/>
            <a:srcRect l="13807" t="9848" r="14671" b="13948"/>
            <a:stretch/>
          </p:blipFill>
          <p:spPr bwMode="auto">
            <a:xfrm>
              <a:off x="2463800" y="2134398"/>
              <a:ext cx="3105150" cy="1929602"/>
            </a:xfrm>
            <a:prstGeom prst="rect">
              <a:avLst/>
            </a:prstGeom>
            <a:ln>
              <a:noFill/>
            </a:ln>
            <a:extLst>
              <a:ext uri="{53640926-AAD7-44D8-BBD7-CCE9431645EC}">
                <a14:shadowObscured xmlns:a14="http://schemas.microsoft.com/office/drawing/2010/main"/>
              </a:ext>
            </a:extLst>
          </p:spPr>
        </p:pic>
      </p:grpSp>
      <p:sp>
        <p:nvSpPr>
          <p:cNvPr id="2" name="Symbol zastępczy tekstu 1"/>
          <p:cNvSpPr>
            <a:spLocks noGrp="1"/>
          </p:cNvSpPr>
          <p:nvPr>
            <p:ph type="body" sz="quarter" idx="25"/>
          </p:nvPr>
        </p:nvSpPr>
        <p:spPr/>
        <p:txBody>
          <a:bodyPr/>
          <a:lstStyle/>
          <a:p>
            <a:r>
              <a:rPr lang="pl-PL" dirty="0"/>
              <a:t>DESIGN MULTI-STAGE CAMPAIGNS</a:t>
            </a:r>
          </a:p>
        </p:txBody>
      </p:sp>
      <p:sp>
        <p:nvSpPr>
          <p:cNvPr id="24" name="Symbol zastępczy tekstu 1"/>
          <p:cNvSpPr txBox="1">
            <a:spLocks/>
          </p:cNvSpPr>
          <p:nvPr/>
        </p:nvSpPr>
        <p:spPr>
          <a:xfrm>
            <a:off x="795647" y="1863612"/>
            <a:ext cx="1536191" cy="420728"/>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D</a:t>
            </a:r>
            <a:r>
              <a:rPr lang="en-US" sz="1200" dirty="0" err="1">
                <a:solidFill>
                  <a:srgbClr val="26437E"/>
                </a:solidFill>
              </a:rPr>
              <a:t>efinition</a:t>
            </a:r>
            <a:r>
              <a:rPr lang="en-US" sz="1200" dirty="0">
                <a:solidFill>
                  <a:srgbClr val="26437E"/>
                </a:solidFill>
              </a:rPr>
              <a:t> of </a:t>
            </a:r>
            <a:r>
              <a:rPr lang="pl-PL" sz="1200" dirty="0">
                <a:solidFill>
                  <a:srgbClr val="26437E"/>
                </a:solidFill>
              </a:rPr>
              <a:t>C</a:t>
            </a:r>
            <a:r>
              <a:rPr lang="en-US" sz="1200" dirty="0" err="1">
                <a:solidFill>
                  <a:srgbClr val="26437E"/>
                </a:solidFill>
              </a:rPr>
              <a:t>ampaign</a:t>
            </a:r>
            <a:r>
              <a:rPr lang="en-US" sz="1200" dirty="0">
                <a:solidFill>
                  <a:srgbClr val="26437E"/>
                </a:solidFill>
              </a:rPr>
              <a:t> </a:t>
            </a:r>
            <a:r>
              <a:rPr lang="pl-PL" sz="1200" dirty="0">
                <a:solidFill>
                  <a:srgbClr val="26437E"/>
                </a:solidFill>
              </a:rPr>
              <a:t>S</a:t>
            </a:r>
            <a:r>
              <a:rPr lang="en-US" sz="1200" dirty="0" err="1">
                <a:solidFill>
                  <a:srgbClr val="26437E"/>
                </a:solidFill>
              </a:rPr>
              <a:t>tages</a:t>
            </a:r>
            <a:r>
              <a:rPr lang="en-US" sz="1200" dirty="0">
                <a:solidFill>
                  <a:srgbClr val="26437E"/>
                </a:solidFill>
              </a:rPr>
              <a:t> </a:t>
            </a:r>
            <a:r>
              <a:rPr lang="pl-PL" sz="1200" dirty="0">
                <a:solidFill>
                  <a:srgbClr val="26437E"/>
                </a:solidFill>
              </a:rPr>
              <a:t>&amp;</a:t>
            </a:r>
            <a:r>
              <a:rPr lang="en-US" sz="1200" dirty="0">
                <a:solidFill>
                  <a:srgbClr val="26437E"/>
                </a:solidFill>
              </a:rPr>
              <a:t> </a:t>
            </a:r>
            <a:r>
              <a:rPr lang="pl-PL" sz="1200" dirty="0" err="1">
                <a:solidFill>
                  <a:srgbClr val="26437E"/>
                </a:solidFill>
              </a:rPr>
              <a:t>Conditions</a:t>
            </a:r>
            <a:endParaRPr lang="en-US" sz="1200" dirty="0">
              <a:solidFill>
                <a:srgbClr val="26437E"/>
              </a:solidFill>
            </a:endParaRPr>
          </a:p>
        </p:txBody>
      </p:sp>
      <p:sp>
        <p:nvSpPr>
          <p:cNvPr id="25" name="Symbol zastępczy tekstu 4"/>
          <p:cNvSpPr txBox="1">
            <a:spLocks/>
          </p:cNvSpPr>
          <p:nvPr/>
        </p:nvSpPr>
        <p:spPr>
          <a:xfrm>
            <a:off x="795648" y="2480118"/>
            <a:ext cx="1552505" cy="42594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Drag-and-Drop </a:t>
            </a:r>
            <a:r>
              <a:rPr lang="pl-PL" sz="1200" dirty="0" err="1">
                <a:solidFill>
                  <a:srgbClr val="26437E"/>
                </a:solidFill>
              </a:rPr>
              <a:t>Campaign</a:t>
            </a:r>
            <a:r>
              <a:rPr lang="pl-PL" sz="1200" dirty="0">
                <a:solidFill>
                  <a:srgbClr val="26437E"/>
                </a:solidFill>
              </a:rPr>
              <a:t> </a:t>
            </a:r>
            <a:r>
              <a:rPr lang="pl-PL" sz="1200" dirty="0" err="1">
                <a:solidFill>
                  <a:srgbClr val="26437E"/>
                </a:solidFill>
              </a:rPr>
              <a:t>Lifecycle</a:t>
            </a:r>
            <a:endParaRPr lang="pl-PL" sz="1200" dirty="0">
              <a:solidFill>
                <a:srgbClr val="26437E"/>
              </a:solidFill>
            </a:endParaRPr>
          </a:p>
        </p:txBody>
      </p:sp>
      <p:sp>
        <p:nvSpPr>
          <p:cNvPr id="26" name="Symbol zastępczy tekstu 15"/>
          <p:cNvSpPr txBox="1">
            <a:spLocks/>
          </p:cNvSpPr>
          <p:nvPr/>
        </p:nvSpPr>
        <p:spPr>
          <a:xfrm>
            <a:off x="795648" y="3174175"/>
            <a:ext cx="1246089" cy="316099"/>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A</a:t>
            </a:r>
            <a:r>
              <a:rPr lang="en-US" sz="1200" dirty="0" err="1">
                <a:solidFill>
                  <a:srgbClr val="26437E"/>
                </a:solidFill>
              </a:rPr>
              <a:t>utomation</a:t>
            </a:r>
            <a:r>
              <a:rPr lang="en-US" sz="1200" dirty="0">
                <a:solidFill>
                  <a:srgbClr val="26437E"/>
                </a:solidFill>
              </a:rPr>
              <a:t> through </a:t>
            </a:r>
            <a:r>
              <a:rPr lang="pl-PL" sz="1200" dirty="0">
                <a:solidFill>
                  <a:srgbClr val="26437E"/>
                </a:solidFill>
              </a:rPr>
              <a:t>E</a:t>
            </a:r>
            <a:r>
              <a:rPr lang="en-US" sz="1200" dirty="0">
                <a:solidFill>
                  <a:srgbClr val="26437E"/>
                </a:solidFill>
              </a:rPr>
              <a:t>vent-triggers</a:t>
            </a:r>
          </a:p>
        </p:txBody>
      </p:sp>
      <p:sp>
        <p:nvSpPr>
          <p:cNvPr id="27" name="Symbol zastępczy tekstu 17"/>
          <p:cNvSpPr txBox="1">
            <a:spLocks/>
          </p:cNvSpPr>
          <p:nvPr/>
        </p:nvSpPr>
        <p:spPr>
          <a:xfrm>
            <a:off x="795648" y="3759423"/>
            <a:ext cx="1346166" cy="41851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Intuitive</a:t>
            </a:r>
            <a:r>
              <a:rPr lang="pl-PL" sz="1200" dirty="0">
                <a:solidFill>
                  <a:srgbClr val="26437E"/>
                </a:solidFill>
              </a:rPr>
              <a:t> Tutorial</a:t>
            </a:r>
          </a:p>
        </p:txBody>
      </p:sp>
      <p:sp>
        <p:nvSpPr>
          <p:cNvPr id="77" name="Symbol zastępczy tekstu 1"/>
          <p:cNvSpPr txBox="1">
            <a:spLocks/>
          </p:cNvSpPr>
          <p:nvPr/>
        </p:nvSpPr>
        <p:spPr>
          <a:xfrm>
            <a:off x="6359457" y="1829533"/>
            <a:ext cx="1430665" cy="45545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Set-</a:t>
            </a:r>
            <a:r>
              <a:rPr lang="pl-PL" sz="1200" dirty="0" err="1">
                <a:solidFill>
                  <a:srgbClr val="26437E"/>
                </a:solidFill>
              </a:rPr>
              <a:t>up</a:t>
            </a:r>
            <a:r>
              <a:rPr lang="pl-PL" sz="1200" dirty="0">
                <a:solidFill>
                  <a:srgbClr val="26437E"/>
                </a:solidFill>
              </a:rPr>
              <a:t> of </a:t>
            </a:r>
            <a:r>
              <a:rPr lang="pl-PL" sz="1200" dirty="0" err="1">
                <a:solidFill>
                  <a:srgbClr val="26437E"/>
                </a:solidFill>
              </a:rPr>
              <a:t>Recurring</a:t>
            </a:r>
            <a:r>
              <a:rPr lang="pl-PL" sz="1200" dirty="0">
                <a:solidFill>
                  <a:srgbClr val="26437E"/>
                </a:solidFill>
              </a:rPr>
              <a:t> </a:t>
            </a:r>
            <a:r>
              <a:rPr lang="pl-PL" sz="1200" dirty="0" err="1">
                <a:solidFill>
                  <a:srgbClr val="26437E"/>
                </a:solidFill>
              </a:rPr>
              <a:t>Stages</a:t>
            </a:r>
            <a:endParaRPr lang="pl-PL" sz="1200" dirty="0">
              <a:solidFill>
                <a:srgbClr val="26437E"/>
              </a:solidFill>
            </a:endParaRPr>
          </a:p>
        </p:txBody>
      </p:sp>
      <p:sp>
        <p:nvSpPr>
          <p:cNvPr id="78" name="Symbol zastępczy tekstu 4"/>
          <p:cNvSpPr txBox="1">
            <a:spLocks/>
          </p:cNvSpPr>
          <p:nvPr/>
        </p:nvSpPr>
        <p:spPr>
          <a:xfrm>
            <a:off x="6359457" y="2500919"/>
            <a:ext cx="1179992" cy="41379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Autosave</a:t>
            </a:r>
            <a:r>
              <a:rPr lang="pl-PL" sz="1200" dirty="0">
                <a:solidFill>
                  <a:srgbClr val="26437E"/>
                </a:solidFill>
              </a:rPr>
              <a:t> Option</a:t>
            </a:r>
          </a:p>
        </p:txBody>
      </p:sp>
      <p:sp>
        <p:nvSpPr>
          <p:cNvPr id="79" name="Symbol zastępczy tekstu 15"/>
          <p:cNvSpPr txBox="1">
            <a:spLocks/>
          </p:cNvSpPr>
          <p:nvPr/>
        </p:nvSpPr>
        <p:spPr>
          <a:xfrm>
            <a:off x="6359458" y="3134175"/>
            <a:ext cx="1430664" cy="39204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Stage</a:t>
            </a:r>
            <a:r>
              <a:rPr lang="pl-PL" sz="1200" dirty="0">
                <a:solidFill>
                  <a:srgbClr val="26437E"/>
                </a:solidFill>
              </a:rPr>
              <a:t> </a:t>
            </a:r>
            <a:r>
              <a:rPr lang="pl-PL" sz="1200" dirty="0" err="1">
                <a:solidFill>
                  <a:srgbClr val="26437E"/>
                </a:solidFill>
              </a:rPr>
              <a:t>Copying</a:t>
            </a:r>
            <a:endParaRPr lang="pl-PL" sz="1200" dirty="0">
              <a:solidFill>
                <a:srgbClr val="26437E"/>
              </a:solidFill>
            </a:endParaRPr>
          </a:p>
        </p:txBody>
      </p:sp>
      <p:sp>
        <p:nvSpPr>
          <p:cNvPr id="80" name="Symbol zastępczy tekstu 17"/>
          <p:cNvSpPr txBox="1">
            <a:spLocks/>
          </p:cNvSpPr>
          <p:nvPr/>
        </p:nvSpPr>
        <p:spPr>
          <a:xfrm>
            <a:off x="6359457" y="3730301"/>
            <a:ext cx="1448413" cy="46460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pl-PL" sz="1200" dirty="0">
              <a:solidFill>
                <a:srgbClr val="26437E"/>
              </a:solidFill>
            </a:endParaRPr>
          </a:p>
        </p:txBody>
      </p:sp>
      <p:sp>
        <p:nvSpPr>
          <p:cNvPr id="31" name="Owal 1"/>
          <p:cNvSpPr/>
          <p:nvPr/>
        </p:nvSpPr>
        <p:spPr>
          <a:xfrm>
            <a:off x="350707" y="2492155"/>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32" name="Owal 1"/>
          <p:cNvSpPr/>
          <p:nvPr/>
        </p:nvSpPr>
        <p:spPr>
          <a:xfrm>
            <a:off x="350707" y="3119191"/>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dirty="0"/>
          </a:p>
        </p:txBody>
      </p:sp>
      <p:sp>
        <p:nvSpPr>
          <p:cNvPr id="33" name="Owal 1"/>
          <p:cNvSpPr/>
          <p:nvPr/>
        </p:nvSpPr>
        <p:spPr>
          <a:xfrm>
            <a:off x="350707" y="3746227"/>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6" name="Owal 1"/>
          <p:cNvSpPr/>
          <p:nvPr/>
        </p:nvSpPr>
        <p:spPr>
          <a:xfrm>
            <a:off x="5921366" y="1865119"/>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82" name="Owal 1"/>
          <p:cNvSpPr/>
          <p:nvPr/>
        </p:nvSpPr>
        <p:spPr>
          <a:xfrm>
            <a:off x="5921366" y="3122579"/>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81" name="Owal 1"/>
          <p:cNvSpPr/>
          <p:nvPr/>
        </p:nvSpPr>
        <p:spPr>
          <a:xfrm>
            <a:off x="5921366" y="2493849"/>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3" name="Owal 1"/>
          <p:cNvSpPr/>
          <p:nvPr/>
        </p:nvSpPr>
        <p:spPr>
          <a:xfrm>
            <a:off x="350707" y="1865119"/>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17" name="Obraz 1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4" name="Obraz 3"/>
          <p:cNvPicPr>
            <a:picLocks noChangeAspect="1"/>
          </p:cNvPicPr>
          <p:nvPr/>
        </p:nvPicPr>
        <p:blipFill>
          <a:blip r:embed="rId6"/>
          <a:stretch>
            <a:fillRect/>
          </a:stretch>
        </p:blipFill>
        <p:spPr>
          <a:xfrm>
            <a:off x="506916" y="1992231"/>
            <a:ext cx="200763" cy="178728"/>
          </a:xfrm>
          <a:prstGeom prst="rect">
            <a:avLst/>
          </a:prstGeom>
        </p:spPr>
      </p:pic>
      <p:pic>
        <p:nvPicPr>
          <p:cNvPr id="5" name="Obraz 4"/>
          <p:cNvPicPr>
            <a:picLocks noChangeAspect="1"/>
          </p:cNvPicPr>
          <p:nvPr/>
        </p:nvPicPr>
        <p:blipFill>
          <a:blip r:embed="rId7"/>
          <a:stretch>
            <a:fillRect/>
          </a:stretch>
        </p:blipFill>
        <p:spPr>
          <a:xfrm>
            <a:off x="476539" y="2634366"/>
            <a:ext cx="198314" cy="146900"/>
          </a:xfrm>
          <a:prstGeom prst="rect">
            <a:avLst/>
          </a:prstGeom>
        </p:spPr>
      </p:pic>
      <p:pic>
        <p:nvPicPr>
          <p:cNvPr id="14" name="Obraz 13"/>
          <p:cNvPicPr>
            <a:picLocks noChangeAspect="1"/>
          </p:cNvPicPr>
          <p:nvPr/>
        </p:nvPicPr>
        <p:blipFill>
          <a:blip r:embed="rId8"/>
          <a:stretch>
            <a:fillRect/>
          </a:stretch>
        </p:blipFill>
        <p:spPr>
          <a:xfrm>
            <a:off x="479091" y="3244610"/>
            <a:ext cx="193210" cy="193210"/>
          </a:xfrm>
          <a:prstGeom prst="rect">
            <a:avLst/>
          </a:prstGeom>
        </p:spPr>
      </p:pic>
      <p:pic>
        <p:nvPicPr>
          <p:cNvPr id="15" name="Obraz 14"/>
          <p:cNvPicPr>
            <a:picLocks noChangeAspect="1"/>
          </p:cNvPicPr>
          <p:nvPr/>
        </p:nvPicPr>
        <p:blipFill>
          <a:blip r:embed="rId9"/>
          <a:stretch>
            <a:fillRect/>
          </a:stretch>
        </p:blipFill>
        <p:spPr>
          <a:xfrm>
            <a:off x="510029" y="3862422"/>
            <a:ext cx="94633" cy="193210"/>
          </a:xfrm>
          <a:prstGeom prst="rect">
            <a:avLst/>
          </a:prstGeom>
        </p:spPr>
      </p:pic>
      <p:pic>
        <p:nvPicPr>
          <p:cNvPr id="16" name="Obraz 15"/>
          <p:cNvPicPr>
            <a:picLocks noChangeAspect="1"/>
          </p:cNvPicPr>
          <p:nvPr/>
        </p:nvPicPr>
        <p:blipFill>
          <a:blip r:embed="rId10"/>
          <a:stretch>
            <a:fillRect/>
          </a:stretch>
        </p:blipFill>
        <p:spPr>
          <a:xfrm>
            <a:off x="6094091" y="1994581"/>
            <a:ext cx="118291" cy="189267"/>
          </a:xfrm>
          <a:prstGeom prst="rect">
            <a:avLst/>
          </a:prstGeom>
        </p:spPr>
      </p:pic>
      <p:pic>
        <p:nvPicPr>
          <p:cNvPr id="19" name="Obraz 18"/>
          <p:cNvPicPr>
            <a:picLocks noChangeAspect="1"/>
          </p:cNvPicPr>
          <p:nvPr/>
        </p:nvPicPr>
        <p:blipFill>
          <a:blip r:embed="rId11"/>
          <a:stretch>
            <a:fillRect/>
          </a:stretch>
        </p:blipFill>
        <p:spPr>
          <a:xfrm>
            <a:off x="6070286" y="2603557"/>
            <a:ext cx="165898" cy="201449"/>
          </a:xfrm>
          <a:prstGeom prst="rect">
            <a:avLst/>
          </a:prstGeom>
        </p:spPr>
      </p:pic>
      <p:pic>
        <p:nvPicPr>
          <p:cNvPr id="20" name="Obraz 19"/>
          <p:cNvPicPr>
            <a:picLocks noChangeAspect="1"/>
          </p:cNvPicPr>
          <p:nvPr/>
        </p:nvPicPr>
        <p:blipFill>
          <a:blip r:embed="rId12"/>
          <a:stretch>
            <a:fillRect/>
          </a:stretch>
        </p:blipFill>
        <p:spPr>
          <a:xfrm>
            <a:off x="6055408" y="3250645"/>
            <a:ext cx="172061" cy="175645"/>
          </a:xfrm>
          <a:prstGeom prst="rect">
            <a:avLst/>
          </a:prstGeom>
        </p:spPr>
      </p:pic>
      <p:pic>
        <p:nvPicPr>
          <p:cNvPr id="21" name="Obraz 20"/>
          <p:cNvPicPr>
            <a:picLocks noChangeAspect="1"/>
          </p:cNvPicPr>
          <p:nvPr/>
        </p:nvPicPr>
        <p:blipFill>
          <a:blip r:embed="rId13"/>
          <a:stretch>
            <a:fillRect/>
          </a:stretch>
        </p:blipFill>
        <p:spPr>
          <a:xfrm>
            <a:off x="6036706" y="3879384"/>
            <a:ext cx="175645" cy="172061"/>
          </a:xfrm>
          <a:prstGeom prst="rect">
            <a:avLst/>
          </a:prstGeom>
        </p:spPr>
      </p:pic>
      <p:sp>
        <p:nvSpPr>
          <p:cNvPr id="39" name="Dowolny kształt 38"/>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40" name="Dowolny kształt 39"/>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41" name="Dowolny kształt 40"/>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42" name="Dowolny kształt 41"/>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43" name="Dowolny kształt 42"/>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44" name="Dowolny kształt 43"/>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45" name="Dowolny kształt 44"/>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46" name="Dowolny kształt 45"/>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spTree>
    <p:extLst>
      <p:ext uri="{BB962C8B-B14F-4D97-AF65-F5344CB8AC3E}">
        <p14:creationId xmlns:p14="http://schemas.microsoft.com/office/powerpoint/2010/main" val="781969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826743"/>
            <a:ext cx="3107826" cy="1188039"/>
          </a:xfrm>
        </p:spPr>
        <p:txBody>
          <a:bodyPr/>
          <a:lstStyle/>
          <a:p>
            <a:r>
              <a:rPr lang="en-US" sz="2400" dirty="0"/>
              <a:t>MANAGE CAMPAIGN WORKFLOWS &amp; STREAMLINE COLLABORATION</a:t>
            </a:r>
          </a:p>
        </p:txBody>
      </p:sp>
      <p:sp>
        <p:nvSpPr>
          <p:cNvPr id="3" name="Symbol zastępczy tekstu 2"/>
          <p:cNvSpPr>
            <a:spLocks noGrp="1"/>
          </p:cNvSpPr>
          <p:nvPr>
            <p:ph type="body" sz="quarter" idx="18"/>
          </p:nvPr>
        </p:nvSpPr>
        <p:spPr>
          <a:xfrm>
            <a:off x="1205071" y="2217496"/>
            <a:ext cx="2825296" cy="2773762"/>
          </a:xfrm>
        </p:spPr>
        <p:txBody>
          <a:bodyPr/>
          <a:lstStyle/>
          <a:p>
            <a:pPr marL="285750" indent="-285750" algn="l">
              <a:lnSpc>
                <a:spcPct val="150000"/>
              </a:lnSpc>
              <a:buFont typeface="Wingdings" panose="05000000000000000000" pitchFamily="2" charset="2"/>
              <a:buChar char="§"/>
            </a:pPr>
            <a:r>
              <a:rPr lang="en-US" sz="1200" dirty="0"/>
              <a:t>drag-and-drop designer</a:t>
            </a:r>
          </a:p>
          <a:p>
            <a:pPr marL="285750" indent="-285750" algn="l">
              <a:lnSpc>
                <a:spcPct val="150000"/>
              </a:lnSpc>
              <a:buFont typeface="Wingdings" panose="05000000000000000000" pitchFamily="2" charset="2"/>
              <a:buChar char="§"/>
            </a:pPr>
            <a:r>
              <a:rPr lang="en-US" sz="1200" dirty="0"/>
              <a:t>assignment of default tasks to campaign </a:t>
            </a:r>
            <a:r>
              <a:rPr lang="pl-PL" sz="1200" dirty="0"/>
              <a:t>&amp;</a:t>
            </a:r>
            <a:r>
              <a:rPr lang="en-US" sz="1200" dirty="0"/>
              <a:t> stages</a:t>
            </a:r>
          </a:p>
          <a:p>
            <a:pPr marL="285750" indent="-285750" algn="l">
              <a:lnSpc>
                <a:spcPct val="150000"/>
              </a:lnSpc>
              <a:buFont typeface="Wingdings" panose="05000000000000000000" pitchFamily="2" charset="2"/>
              <a:buChar char="§"/>
            </a:pPr>
            <a:r>
              <a:rPr lang="en-US" sz="1200" dirty="0"/>
              <a:t>reusable workflow templates</a:t>
            </a:r>
          </a:p>
          <a:p>
            <a:pPr marL="285750" indent="-285750" algn="l">
              <a:lnSpc>
                <a:spcPct val="150000"/>
              </a:lnSpc>
              <a:buFont typeface="Wingdings" panose="05000000000000000000" pitchFamily="2" charset="2"/>
              <a:buChar char="§"/>
            </a:pPr>
            <a:r>
              <a:rPr lang="en-US" sz="1200" dirty="0"/>
              <a:t>email notifications &amp; reminders</a:t>
            </a:r>
          </a:p>
          <a:p>
            <a:pPr marL="285750" indent="-285750" algn="l">
              <a:lnSpc>
                <a:spcPct val="150000"/>
              </a:lnSpc>
              <a:buFont typeface="Wingdings" panose="05000000000000000000" pitchFamily="2" charset="2"/>
              <a:buChar char="§"/>
            </a:pPr>
            <a:r>
              <a:rPr lang="en-US" sz="1200" dirty="0"/>
              <a:t>attachments &amp; comments</a:t>
            </a:r>
          </a:p>
          <a:p>
            <a:pPr marL="285750" indent="-285750" algn="l">
              <a:lnSpc>
                <a:spcPct val="150000"/>
              </a:lnSpc>
              <a:buFont typeface="Wingdings" panose="05000000000000000000" pitchFamily="2" charset="2"/>
              <a:buChar char="§"/>
            </a:pPr>
            <a:r>
              <a:rPr lang="en-US" sz="1200" dirty="0"/>
              <a:t>task overview with task timetable/charts/list of today tasks</a:t>
            </a:r>
          </a:p>
        </p:txBody>
      </p:sp>
      <p:pic>
        <p:nvPicPr>
          <p:cNvPr id="14" name="Obraz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8293920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trzałka w prawo 46"/>
          <p:cNvSpPr/>
          <p:nvPr/>
        </p:nvSpPr>
        <p:spPr>
          <a:xfrm>
            <a:off x="249216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43" name="Strzałka w prawo 42"/>
          <p:cNvSpPr/>
          <p:nvPr/>
        </p:nvSpPr>
        <p:spPr>
          <a:xfrm>
            <a:off x="99102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4" name="Elipsa 13"/>
          <p:cNvSpPr/>
          <p:nvPr/>
        </p:nvSpPr>
        <p:spPr>
          <a:xfrm>
            <a:off x="2066270" y="2195118"/>
            <a:ext cx="885139" cy="885139"/>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8" name="Strzałka w prawo 47"/>
          <p:cNvSpPr/>
          <p:nvPr/>
        </p:nvSpPr>
        <p:spPr>
          <a:xfrm>
            <a:off x="398568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49" name="Strzałka w prawo 48"/>
          <p:cNvSpPr/>
          <p:nvPr/>
        </p:nvSpPr>
        <p:spPr>
          <a:xfrm>
            <a:off x="547920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2" name="Symbol zastępczy tekstu 1"/>
          <p:cNvSpPr>
            <a:spLocks noGrp="1"/>
          </p:cNvSpPr>
          <p:nvPr>
            <p:ph type="body" sz="quarter" idx="25"/>
          </p:nvPr>
        </p:nvSpPr>
        <p:spPr/>
        <p:txBody>
          <a:bodyPr/>
          <a:lstStyle/>
          <a:p>
            <a:r>
              <a:rPr lang="pl-PL" dirty="0"/>
              <a:t>MANAGE &amp; CONTROL CAMPAIGN BUDGET AND COSTS</a:t>
            </a:r>
          </a:p>
        </p:txBody>
      </p:sp>
      <p:sp>
        <p:nvSpPr>
          <p:cNvPr id="15" name="Elipsa 14"/>
          <p:cNvSpPr/>
          <p:nvPr/>
        </p:nvSpPr>
        <p:spPr>
          <a:xfrm>
            <a:off x="560028" y="2195118"/>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7" name="Elipsa 16"/>
          <p:cNvSpPr/>
          <p:nvPr/>
        </p:nvSpPr>
        <p:spPr>
          <a:xfrm>
            <a:off x="3572512" y="2195118"/>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Elipsa 15"/>
          <p:cNvSpPr/>
          <p:nvPr/>
        </p:nvSpPr>
        <p:spPr>
          <a:xfrm>
            <a:off x="5078754" y="2195118"/>
            <a:ext cx="885139" cy="885139"/>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9" name="Elipsa 18"/>
          <p:cNvSpPr/>
          <p:nvPr/>
        </p:nvSpPr>
        <p:spPr>
          <a:xfrm>
            <a:off x="6584995" y="2195118"/>
            <a:ext cx="885139" cy="885139"/>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8" name="Symbol zastępczy tekstu 5"/>
          <p:cNvSpPr txBox="1">
            <a:spLocks/>
          </p:cNvSpPr>
          <p:nvPr/>
        </p:nvSpPr>
        <p:spPr>
          <a:xfrm>
            <a:off x="394587" y="3228476"/>
            <a:ext cx="1460514" cy="845684"/>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200" b="0" dirty="0" err="1"/>
              <a:t>detailed</a:t>
            </a:r>
            <a:r>
              <a:rPr lang="pl-PL" sz="1200" b="0" dirty="0"/>
              <a:t> </a:t>
            </a:r>
            <a:r>
              <a:rPr lang="pl-PL" sz="1200" b="0" dirty="0" err="1"/>
              <a:t>categorization</a:t>
            </a:r>
            <a:r>
              <a:rPr lang="pl-PL" sz="1200" b="0" dirty="0"/>
              <a:t> of </a:t>
            </a:r>
            <a:r>
              <a:rPr lang="pl-PL" sz="1200" b="0" dirty="0" err="1"/>
              <a:t>costs</a:t>
            </a:r>
            <a:endParaRPr lang="pl-PL" sz="1200" b="0" dirty="0"/>
          </a:p>
        </p:txBody>
      </p:sp>
      <p:sp>
        <p:nvSpPr>
          <p:cNvPr id="20" name="Symbol zastępczy tekstu 5"/>
          <p:cNvSpPr txBox="1">
            <a:spLocks/>
          </p:cNvSpPr>
          <p:nvPr/>
        </p:nvSpPr>
        <p:spPr>
          <a:xfrm>
            <a:off x="1895517" y="3228476"/>
            <a:ext cx="1676995" cy="509183"/>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en-US" sz="1200" b="0" dirty="0"/>
              <a:t>assigning costs </a:t>
            </a:r>
            <a:br>
              <a:rPr lang="en-US" sz="1200" b="0" dirty="0"/>
            </a:br>
            <a:r>
              <a:rPr lang="en-US" sz="1200" b="0" dirty="0"/>
              <a:t>to a single campaign </a:t>
            </a:r>
            <a:r>
              <a:rPr lang="pl-PL" sz="1200" b="0" dirty="0"/>
              <a:t>&amp;</a:t>
            </a:r>
            <a:r>
              <a:rPr lang="en-US" sz="1200" b="0" dirty="0"/>
              <a:t> its stages</a:t>
            </a:r>
            <a:endParaRPr lang="pl-PL" sz="1200" b="0" dirty="0"/>
          </a:p>
          <a:p>
            <a:pPr marL="216000" indent="-144000">
              <a:buFont typeface="Wingdings" panose="05000000000000000000" pitchFamily="2" charset="2"/>
              <a:buChar char="§"/>
            </a:pPr>
            <a:r>
              <a:rPr lang="en-US" sz="1200" b="0" dirty="0"/>
              <a:t>assigning costs to</a:t>
            </a:r>
            <a:r>
              <a:rPr lang="pl-PL" sz="1200" b="0" dirty="0"/>
              <a:t> </a:t>
            </a:r>
            <a:r>
              <a:rPr lang="en-US" sz="1200" b="0" dirty="0"/>
              <a:t>sponsors/partners</a:t>
            </a:r>
          </a:p>
          <a:p>
            <a:pPr marL="216000" indent="-144000">
              <a:buFont typeface="Wingdings" panose="05000000000000000000" pitchFamily="2" charset="2"/>
              <a:buChar char="§"/>
            </a:pPr>
            <a:endParaRPr lang="en-US" sz="1300" b="0" dirty="0"/>
          </a:p>
        </p:txBody>
      </p:sp>
      <p:sp>
        <p:nvSpPr>
          <p:cNvPr id="21" name="Symbol zastępczy tekstu 5"/>
          <p:cNvSpPr txBox="1">
            <a:spLocks/>
          </p:cNvSpPr>
          <p:nvPr/>
        </p:nvSpPr>
        <p:spPr>
          <a:xfrm>
            <a:off x="3402797" y="3228476"/>
            <a:ext cx="1385034" cy="745494"/>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en-US" sz="1300" b="0" dirty="0"/>
              <a:t>costs splitting between different cost centers</a:t>
            </a:r>
          </a:p>
        </p:txBody>
      </p:sp>
      <p:sp>
        <p:nvSpPr>
          <p:cNvPr id="22" name="Symbol zastępczy tekstu 5"/>
          <p:cNvSpPr txBox="1">
            <a:spLocks/>
          </p:cNvSpPr>
          <p:nvPr/>
        </p:nvSpPr>
        <p:spPr>
          <a:xfrm>
            <a:off x="4907714" y="3228476"/>
            <a:ext cx="1496943" cy="745494"/>
          </a:xfrm>
          <a:prstGeom prst="rect">
            <a:avLst/>
          </a:prstGeom>
        </p:spPr>
        <p:txBody>
          <a:bodyPr vert="horz" lIns="91440" tIns="45720" rIns="91440" bIns="45720" rtlCol="0" anchor="t">
            <a:normAutofit fontScale="92500" lnSpcReduction="20000"/>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en-US" sz="1300" b="0" dirty="0"/>
              <a:t>automatic calculation of communication costs</a:t>
            </a:r>
          </a:p>
        </p:txBody>
      </p:sp>
      <p:sp>
        <p:nvSpPr>
          <p:cNvPr id="23" name="Symbol zastępczy tekstu 5"/>
          <p:cNvSpPr txBox="1">
            <a:spLocks/>
          </p:cNvSpPr>
          <p:nvPr/>
        </p:nvSpPr>
        <p:spPr>
          <a:xfrm>
            <a:off x="6404658" y="3228476"/>
            <a:ext cx="1385034" cy="745494"/>
          </a:xfrm>
          <a:prstGeom prst="rect">
            <a:avLst/>
          </a:prstGeom>
        </p:spPr>
        <p:txBody>
          <a:bodyPr vert="horz" lIns="91440" tIns="45720" rIns="91440" bIns="45720" rtlCol="0" anchor="t">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en-US" sz="1200" b="0" dirty="0"/>
              <a:t>budget planned vs costs spent</a:t>
            </a:r>
          </a:p>
          <a:p>
            <a:pPr marL="216000" indent="-144000">
              <a:buFont typeface="Wingdings" panose="05000000000000000000" pitchFamily="2" charset="2"/>
              <a:buChar char="§"/>
            </a:pPr>
            <a:r>
              <a:rPr lang="en-US" sz="1200" b="0" dirty="0"/>
              <a:t>fixed &amp; variable costs summary</a:t>
            </a:r>
          </a:p>
        </p:txBody>
      </p:sp>
      <p:pic>
        <p:nvPicPr>
          <p:cNvPr id="44" name="Obraz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3"/>
          <a:stretch>
            <a:fillRect/>
          </a:stretch>
        </p:blipFill>
        <p:spPr>
          <a:xfrm>
            <a:off x="825912" y="2478928"/>
            <a:ext cx="330217" cy="317516"/>
          </a:xfrm>
          <a:prstGeom prst="rect">
            <a:avLst/>
          </a:prstGeom>
        </p:spPr>
      </p:pic>
      <p:pic>
        <p:nvPicPr>
          <p:cNvPr id="4" name="Obraz 3"/>
          <p:cNvPicPr>
            <a:picLocks noChangeAspect="1"/>
          </p:cNvPicPr>
          <p:nvPr/>
        </p:nvPicPr>
        <p:blipFill>
          <a:blip r:embed="rId4"/>
          <a:stretch>
            <a:fillRect/>
          </a:stretch>
        </p:blipFill>
        <p:spPr>
          <a:xfrm>
            <a:off x="3843940" y="2470038"/>
            <a:ext cx="342283" cy="335297"/>
          </a:xfrm>
          <a:prstGeom prst="rect">
            <a:avLst/>
          </a:prstGeom>
        </p:spPr>
      </p:pic>
      <p:pic>
        <p:nvPicPr>
          <p:cNvPr id="5" name="Obraz 4"/>
          <p:cNvPicPr>
            <a:picLocks noChangeAspect="1"/>
          </p:cNvPicPr>
          <p:nvPr/>
        </p:nvPicPr>
        <p:blipFill>
          <a:blip r:embed="rId5"/>
          <a:stretch>
            <a:fillRect/>
          </a:stretch>
        </p:blipFill>
        <p:spPr>
          <a:xfrm>
            <a:off x="5385657" y="2502021"/>
            <a:ext cx="271333" cy="271333"/>
          </a:xfrm>
          <a:prstGeom prst="rect">
            <a:avLst/>
          </a:prstGeom>
        </p:spPr>
      </p:pic>
      <p:pic>
        <p:nvPicPr>
          <p:cNvPr id="6" name="Obraz 5"/>
          <p:cNvPicPr>
            <a:picLocks noChangeAspect="1"/>
          </p:cNvPicPr>
          <p:nvPr/>
        </p:nvPicPr>
        <p:blipFill>
          <a:blip r:embed="rId6"/>
          <a:stretch>
            <a:fillRect/>
          </a:stretch>
        </p:blipFill>
        <p:spPr>
          <a:xfrm>
            <a:off x="6871980" y="2502043"/>
            <a:ext cx="311166" cy="304816"/>
          </a:xfrm>
          <a:prstGeom prst="rect">
            <a:avLst/>
          </a:prstGeom>
        </p:spPr>
      </p:pic>
      <p:pic>
        <p:nvPicPr>
          <p:cNvPr id="7" name="Obraz 6"/>
          <p:cNvPicPr>
            <a:picLocks noChangeAspect="1"/>
          </p:cNvPicPr>
          <p:nvPr/>
        </p:nvPicPr>
        <p:blipFill>
          <a:blip r:embed="rId7"/>
          <a:stretch>
            <a:fillRect/>
          </a:stretch>
        </p:blipFill>
        <p:spPr>
          <a:xfrm>
            <a:off x="2302988" y="2473467"/>
            <a:ext cx="400071" cy="361969"/>
          </a:xfrm>
          <a:prstGeom prst="rect">
            <a:avLst/>
          </a:prstGeom>
        </p:spPr>
      </p:pic>
      <p:sp>
        <p:nvSpPr>
          <p:cNvPr id="32" name="Dowolny kształt 31"/>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34" name="Dowolny kształt 33"/>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35" name="Dowolny kształt 34"/>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42" name="Dowolny kształt 41"/>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45" name="Dowolny kształt 44"/>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46" name="Dowolny kształt 45"/>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50" name="Dowolny kształt 49"/>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51" name="Dowolny kształt 50"/>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spTree>
    <p:extLst>
      <p:ext uri="{BB962C8B-B14F-4D97-AF65-F5344CB8AC3E}">
        <p14:creationId xmlns:p14="http://schemas.microsoft.com/office/powerpoint/2010/main" val="2723404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en-US" dirty="0"/>
              <a:t>COMARCH CRM&amp;MARKETING SELECTED </a:t>
            </a:r>
            <a:r>
              <a:rPr lang="pl-PL" dirty="0"/>
              <a:t>CLIENTS</a:t>
            </a:r>
            <a:endParaRPr lang="en-US" dirty="0"/>
          </a:p>
        </p:txBody>
      </p:sp>
      <p:pic>
        <p:nvPicPr>
          <p:cNvPr id="4" name="Obraz 3"/>
          <p:cNvPicPr>
            <a:picLocks noChangeAspect="1"/>
          </p:cNvPicPr>
          <p:nvPr/>
        </p:nvPicPr>
        <p:blipFill>
          <a:blip r:embed="rId2"/>
          <a:stretch>
            <a:fillRect/>
          </a:stretch>
        </p:blipFill>
        <p:spPr>
          <a:xfrm>
            <a:off x="-18531" y="883509"/>
            <a:ext cx="8932590" cy="4247632"/>
          </a:xfrm>
          <a:prstGeom prst="rect">
            <a:avLst/>
          </a:prstGeom>
        </p:spPr>
      </p:pic>
      <p:pic>
        <p:nvPicPr>
          <p:cNvPr id="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3252" y="4093384"/>
            <a:ext cx="394338" cy="15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946" y="3561895"/>
            <a:ext cx="411305" cy="92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545" y="3721124"/>
            <a:ext cx="485059" cy="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0150" y="3908591"/>
            <a:ext cx="184272" cy="210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3738" y="3953173"/>
            <a:ext cx="405223" cy="18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78104" y="1915066"/>
            <a:ext cx="547351" cy="1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7413" y="1713376"/>
            <a:ext cx="487268" cy="170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3286" y="2137496"/>
            <a:ext cx="647604" cy="132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6162" y="3062127"/>
            <a:ext cx="375477" cy="219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89675" y="3237211"/>
            <a:ext cx="270413" cy="29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25742" y="3751004"/>
            <a:ext cx="599786" cy="156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02238" y="4069272"/>
            <a:ext cx="360870" cy="22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3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5225" y="3127570"/>
            <a:ext cx="372373" cy="11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21923" y="3338397"/>
            <a:ext cx="652517" cy="18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89675" y="3604097"/>
            <a:ext cx="504512" cy="135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14"/>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902422" y="3474904"/>
            <a:ext cx="281884" cy="19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2"/>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044863" y="3364847"/>
            <a:ext cx="261825" cy="244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542178" y="3958214"/>
            <a:ext cx="412005" cy="15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9"/>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584520" y="4418972"/>
            <a:ext cx="531624" cy="10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34264" y="4062318"/>
            <a:ext cx="612992" cy="90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3"/>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917187" y="4272578"/>
            <a:ext cx="619876" cy="108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descr="C:\Users\Comarch\Desktop\pobrane.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325820" y="4384217"/>
            <a:ext cx="285930" cy="28593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70514" y="3468887"/>
            <a:ext cx="444139" cy="17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6"/>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7664612" y="4834209"/>
            <a:ext cx="311386" cy="14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786918" y="2487322"/>
            <a:ext cx="517408" cy="11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8"/>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735875" y="2728440"/>
            <a:ext cx="258342" cy="80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063158" y="4703365"/>
            <a:ext cx="392805" cy="18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198511" y="3819907"/>
            <a:ext cx="602777" cy="107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descr="C:\Users\Comarch\Desktop\Dubai_International_Airport_logo.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346343" y="3029907"/>
            <a:ext cx="478844" cy="173295"/>
          </a:xfrm>
          <a:prstGeom prst="rect">
            <a:avLst/>
          </a:prstGeom>
          <a:noFill/>
          <a:extLst>
            <a:ext uri="{909E8E84-426E-40DD-AFC4-6F175D3DCCD1}">
              <a14:hiddenFill xmlns:a14="http://schemas.microsoft.com/office/drawing/2010/main">
                <a:solidFill>
                  <a:srgbClr val="FFFFFF"/>
                </a:solidFill>
              </a14:hiddenFill>
            </a:ext>
          </a:extLst>
        </p:spPr>
      </p:pic>
      <p:pic>
        <p:nvPicPr>
          <p:cNvPr id="146" name="Obraz 14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079131" y="2656292"/>
            <a:ext cx="294135" cy="193985"/>
          </a:xfrm>
          <a:prstGeom prst="rect">
            <a:avLst/>
          </a:prstGeom>
        </p:spPr>
      </p:pic>
      <p:pic>
        <p:nvPicPr>
          <p:cNvPr id="147" name="Obraz 14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270436" y="4664921"/>
            <a:ext cx="257739" cy="246141"/>
          </a:xfrm>
          <a:prstGeom prst="rect">
            <a:avLst/>
          </a:prstGeom>
        </p:spPr>
      </p:pic>
      <p:pic>
        <p:nvPicPr>
          <p:cNvPr id="149" name="Obraz 14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377876" y="3257133"/>
            <a:ext cx="383337" cy="148223"/>
          </a:xfrm>
          <a:prstGeom prst="rect">
            <a:avLst/>
          </a:prstGeom>
        </p:spPr>
      </p:pic>
      <p:pic>
        <p:nvPicPr>
          <p:cNvPr id="150" name="Obraz 14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632506" y="4223319"/>
            <a:ext cx="219288" cy="219288"/>
          </a:xfrm>
          <a:prstGeom prst="rect">
            <a:avLst/>
          </a:prstGeom>
        </p:spPr>
      </p:pic>
      <p:pic>
        <p:nvPicPr>
          <p:cNvPr id="151" name="Obraz 15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740811" y="4661062"/>
            <a:ext cx="510213" cy="125427"/>
          </a:xfrm>
          <a:prstGeom prst="rect">
            <a:avLst/>
          </a:prstGeom>
        </p:spPr>
      </p:pic>
      <p:pic>
        <p:nvPicPr>
          <p:cNvPr id="152" name="Obraz 151"/>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038277" y="3954227"/>
            <a:ext cx="212747" cy="210620"/>
          </a:xfrm>
          <a:prstGeom prst="rect">
            <a:avLst/>
          </a:prstGeom>
        </p:spPr>
      </p:pic>
      <p:pic>
        <p:nvPicPr>
          <p:cNvPr id="153" name="Obraz 15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275298" y="4326817"/>
            <a:ext cx="256001" cy="210709"/>
          </a:xfrm>
          <a:prstGeom prst="rect">
            <a:avLst/>
          </a:prstGeom>
        </p:spPr>
      </p:pic>
      <p:pic>
        <p:nvPicPr>
          <p:cNvPr id="54" name="Obraz 5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5865046" y="2904653"/>
            <a:ext cx="361153" cy="157474"/>
          </a:xfrm>
          <a:prstGeom prst="rect">
            <a:avLst/>
          </a:prstGeom>
        </p:spPr>
      </p:pic>
      <p:pic>
        <p:nvPicPr>
          <p:cNvPr id="6" name="Obraz 5"/>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1393100" y="3381130"/>
            <a:ext cx="468044" cy="87757"/>
          </a:xfrm>
          <a:prstGeom prst="rect">
            <a:avLst/>
          </a:prstGeom>
        </p:spPr>
      </p:pic>
      <p:pic>
        <p:nvPicPr>
          <p:cNvPr id="7" name="Obraz 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103041" y="3797498"/>
            <a:ext cx="461695" cy="96107"/>
          </a:xfrm>
          <a:prstGeom prst="rect">
            <a:avLst/>
          </a:prstGeom>
        </p:spPr>
      </p:pic>
      <p:pic>
        <p:nvPicPr>
          <p:cNvPr id="8" name="Obraz 7"/>
          <p:cNvPicPr>
            <a:picLocks noChangeAspect="1"/>
          </p:cNvPicPr>
          <p:nvPr/>
        </p:nvPicPr>
        <p:blipFill rotWithShape="1">
          <a:blip r:embed="rId42">
            <a:extLst>
              <a:ext uri="{28A0092B-C50C-407E-A947-70E740481C1C}">
                <a14:useLocalDpi xmlns:a14="http://schemas.microsoft.com/office/drawing/2010/main" val="0"/>
              </a:ext>
            </a:extLst>
          </a:blip>
          <a:srcRect l="9776" t="22641" r="9526" b="22154"/>
          <a:stretch/>
        </p:blipFill>
        <p:spPr>
          <a:xfrm>
            <a:off x="1862450" y="4220991"/>
            <a:ext cx="431724" cy="101582"/>
          </a:xfrm>
          <a:prstGeom prst="rect">
            <a:avLst/>
          </a:prstGeom>
        </p:spPr>
      </p:pic>
      <p:pic>
        <p:nvPicPr>
          <p:cNvPr id="59"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0112" y="4207378"/>
            <a:ext cx="245830" cy="2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Obraz 55">
            <a:extLst>
              <a:ext uri="{FF2B5EF4-FFF2-40B4-BE49-F238E27FC236}">
                <a16:creationId xmlns:a16="http://schemas.microsoft.com/office/drawing/2014/main" id="{5D3EB234-2899-4896-BF63-72E10A1D9BA8}"/>
              </a:ext>
            </a:extLst>
          </p:cNvPr>
          <p:cNvPicPr>
            <a:picLocks noChangeAspect="1"/>
          </p:cNvPicPr>
          <p:nvPr/>
        </p:nvPicPr>
        <p:blipFill>
          <a:blip r:embed="rId43"/>
          <a:stretch>
            <a:fillRect/>
          </a:stretch>
        </p:blipFill>
        <p:spPr>
          <a:xfrm>
            <a:off x="7424043" y="3519013"/>
            <a:ext cx="660032" cy="198009"/>
          </a:xfrm>
          <a:prstGeom prst="rect">
            <a:avLst/>
          </a:prstGeom>
        </p:spPr>
      </p:pic>
      <p:pic>
        <p:nvPicPr>
          <p:cNvPr id="57" name="Picture 11">
            <a:extLst>
              <a:ext uri="{FF2B5EF4-FFF2-40B4-BE49-F238E27FC236}">
                <a16:creationId xmlns:a16="http://schemas.microsoft.com/office/drawing/2014/main" id="{BA4A7093-81B8-4A0D-9A38-A103D23F322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556900" y="3744085"/>
            <a:ext cx="505967" cy="11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Obraz 9">
            <a:extLst>
              <a:ext uri="{FF2B5EF4-FFF2-40B4-BE49-F238E27FC236}">
                <a16:creationId xmlns:a16="http://schemas.microsoft.com/office/drawing/2014/main" id="{A15B4BBA-60B2-4158-B519-E75C5A3EBA00}"/>
              </a:ext>
            </a:extLst>
          </p:cNvPr>
          <p:cNvPicPr>
            <a:picLocks noChangeAspect="1"/>
          </p:cNvPicPr>
          <p:nvPr/>
        </p:nvPicPr>
        <p:blipFill>
          <a:blip r:embed="rId45"/>
          <a:stretch>
            <a:fillRect/>
          </a:stretch>
        </p:blipFill>
        <p:spPr>
          <a:xfrm>
            <a:off x="5041097" y="4481442"/>
            <a:ext cx="423860" cy="188705"/>
          </a:xfrm>
          <a:prstGeom prst="rect">
            <a:avLst/>
          </a:prstGeom>
        </p:spPr>
      </p:pic>
      <p:pic>
        <p:nvPicPr>
          <p:cNvPr id="5" name="Obraz 4">
            <a:extLst>
              <a:ext uri="{FF2B5EF4-FFF2-40B4-BE49-F238E27FC236}">
                <a16:creationId xmlns:a16="http://schemas.microsoft.com/office/drawing/2014/main" id="{5BDC4D39-3DF2-4568-9E95-000DC5823AD4}"/>
              </a:ext>
            </a:extLst>
          </p:cNvPr>
          <p:cNvPicPr>
            <a:picLocks noChangeAspect="1"/>
          </p:cNvPicPr>
          <p:nvPr/>
        </p:nvPicPr>
        <p:blipFill>
          <a:blip r:embed="rId46"/>
          <a:stretch>
            <a:fillRect/>
          </a:stretch>
        </p:blipFill>
        <p:spPr>
          <a:xfrm>
            <a:off x="7937770" y="4259858"/>
            <a:ext cx="322132" cy="217737"/>
          </a:xfrm>
          <a:prstGeom prst="rect">
            <a:avLst/>
          </a:prstGeom>
        </p:spPr>
      </p:pic>
      <p:pic>
        <p:nvPicPr>
          <p:cNvPr id="9" name="Obraz 8">
            <a:extLst>
              <a:ext uri="{FF2B5EF4-FFF2-40B4-BE49-F238E27FC236}">
                <a16:creationId xmlns:a16="http://schemas.microsoft.com/office/drawing/2014/main" id="{32F8DFE8-EF4A-4752-A2AC-D5BC385EFA9B}"/>
              </a:ext>
            </a:extLst>
          </p:cNvPr>
          <p:cNvPicPr>
            <a:picLocks noChangeAspect="1"/>
          </p:cNvPicPr>
          <p:nvPr/>
        </p:nvPicPr>
        <p:blipFill>
          <a:blip r:embed="rId47"/>
          <a:stretch>
            <a:fillRect/>
          </a:stretch>
        </p:blipFill>
        <p:spPr>
          <a:xfrm>
            <a:off x="6997413" y="4502024"/>
            <a:ext cx="689059" cy="95472"/>
          </a:xfrm>
          <a:prstGeom prst="rect">
            <a:avLst/>
          </a:prstGeom>
        </p:spPr>
      </p:pic>
    </p:spTree>
    <p:extLst>
      <p:ext uri="{BB962C8B-B14F-4D97-AF65-F5344CB8AC3E}">
        <p14:creationId xmlns:p14="http://schemas.microsoft.com/office/powerpoint/2010/main" val="17251173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46566"/>
            <a:ext cx="3107826" cy="1188039"/>
          </a:xfrm>
        </p:spPr>
        <p:txBody>
          <a:bodyPr/>
          <a:lstStyle/>
          <a:p>
            <a:r>
              <a:rPr lang="pl-PL" dirty="0"/>
              <a:t>TARGET RIGHT CUSTOMERS</a:t>
            </a:r>
          </a:p>
        </p:txBody>
      </p:sp>
      <p:sp>
        <p:nvSpPr>
          <p:cNvPr id="3" name="Symbol zastępczy tekstu 2"/>
          <p:cNvSpPr>
            <a:spLocks noGrp="1"/>
          </p:cNvSpPr>
          <p:nvPr>
            <p:ph type="body" sz="quarter" idx="18"/>
          </p:nvPr>
        </p:nvSpPr>
        <p:spPr>
          <a:xfrm>
            <a:off x="1205070" y="1234605"/>
            <a:ext cx="2966561" cy="2773762"/>
          </a:xfrm>
        </p:spPr>
        <p:txBody>
          <a:bodyPr/>
          <a:lstStyle/>
          <a:p>
            <a:pPr marL="285750" indent="-285750" algn="l">
              <a:lnSpc>
                <a:spcPct val="150000"/>
              </a:lnSpc>
              <a:buFont typeface="Wingdings" panose="05000000000000000000" pitchFamily="2" charset="2"/>
              <a:buChar char="§"/>
            </a:pPr>
            <a:r>
              <a:rPr lang="en-US" sz="1400" dirty="0"/>
              <a:t>rapid targeting through an easy-to-use </a:t>
            </a:r>
            <a:r>
              <a:rPr lang="pl-PL" sz="1400" dirty="0" err="1"/>
              <a:t>graphical</a:t>
            </a:r>
            <a:r>
              <a:rPr lang="pl-PL" sz="1400" dirty="0"/>
              <a:t> </a:t>
            </a:r>
            <a:r>
              <a:rPr lang="en-US" sz="1400" dirty="0"/>
              <a:t>wizard</a:t>
            </a:r>
          </a:p>
          <a:p>
            <a:pPr marL="285750" indent="-285750" algn="l">
              <a:lnSpc>
                <a:spcPct val="150000"/>
              </a:lnSpc>
              <a:buFont typeface="Wingdings" panose="05000000000000000000" pitchFamily="2" charset="2"/>
              <a:buChar char="§"/>
            </a:pPr>
            <a:r>
              <a:rPr lang="pl-PL" sz="1400" dirty="0"/>
              <a:t>automatic segment </a:t>
            </a:r>
            <a:r>
              <a:rPr lang="pl-PL" sz="1400" dirty="0" err="1"/>
              <a:t>refreshment</a:t>
            </a:r>
            <a:endParaRPr lang="pl-PL" sz="1400" dirty="0"/>
          </a:p>
          <a:p>
            <a:pPr marL="285750" indent="-285750" algn="l">
              <a:lnSpc>
                <a:spcPct val="150000"/>
              </a:lnSpc>
              <a:buFont typeface="Wingdings" panose="05000000000000000000" pitchFamily="2" charset="2"/>
              <a:buChar char="§"/>
            </a:pPr>
            <a:r>
              <a:rPr lang="pl-PL" sz="1400" dirty="0"/>
              <a:t>f</a:t>
            </a:r>
            <a:r>
              <a:rPr lang="en-US" sz="1400" dirty="0" err="1"/>
              <a:t>lexible</a:t>
            </a:r>
            <a:r>
              <a:rPr lang="en-US" sz="1400" dirty="0"/>
              <a:t> import &amp; export of target group</a:t>
            </a:r>
            <a:endParaRPr lang="pl-PL" sz="1400" dirty="0"/>
          </a:p>
          <a:p>
            <a:pPr marL="285750" indent="-285750" algn="l">
              <a:lnSpc>
                <a:spcPct val="150000"/>
              </a:lnSpc>
              <a:buFont typeface="Wingdings" panose="05000000000000000000" pitchFamily="2" charset="2"/>
              <a:buChar char="§"/>
            </a:pPr>
            <a:r>
              <a:rPr lang="en-US" sz="1400" dirty="0"/>
              <a:t>contact strategy configuration &amp; execution</a:t>
            </a:r>
          </a:p>
          <a:p>
            <a:pPr marL="285750" indent="-285750" algn="l">
              <a:lnSpc>
                <a:spcPct val="150000"/>
              </a:lnSpc>
              <a:buFont typeface="Wingdings" panose="05000000000000000000" pitchFamily="2" charset="2"/>
              <a:buChar char="§"/>
            </a:pPr>
            <a:r>
              <a:rPr lang="pl-PL" sz="1400" dirty="0"/>
              <a:t>a</a:t>
            </a:r>
            <a:r>
              <a:rPr lang="en-US" sz="1400" dirty="0" err="1"/>
              <a:t>utomatic</a:t>
            </a:r>
            <a:r>
              <a:rPr lang="en-US" sz="1400" dirty="0"/>
              <a:t> contact deduplication</a:t>
            </a:r>
            <a:endParaRPr lang="pl-PL" sz="1400" dirty="0"/>
          </a:p>
          <a:p>
            <a:pPr marL="285750" indent="-285750" algn="l">
              <a:lnSpc>
                <a:spcPct val="150000"/>
              </a:lnSpc>
              <a:buFont typeface="Wingdings" panose="05000000000000000000" pitchFamily="2" charset="2"/>
              <a:buChar char="§"/>
            </a:pPr>
            <a:endParaRPr lang="en-US" sz="1400" dirty="0"/>
          </a:p>
          <a:p>
            <a:pPr marL="171450" indent="-171450" algn="l">
              <a:spcBef>
                <a:spcPts val="600"/>
              </a:spcBef>
              <a:spcAft>
                <a:spcPts val="600"/>
              </a:spcAft>
              <a:buFont typeface="Wingdings" panose="05000000000000000000" pitchFamily="2" charset="2"/>
              <a:buChar char="§"/>
            </a:pPr>
            <a:endParaRPr lang="en-US" sz="1400" dirty="0"/>
          </a:p>
        </p:txBody>
      </p:sp>
      <p:pic>
        <p:nvPicPr>
          <p:cNvPr id="14" name="Obraz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5" name="Dowolny kształt 4"/>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6" name="Dowolny kształt 5"/>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7" name="Dowolny kształt 6"/>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8" name="Dowolny kształt 7"/>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9" name="Dowolny kształt 8"/>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10" name="Dowolny kształt 9"/>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11" name="Dowolny kształt 10"/>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12" name="Dowolny kształt 11"/>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spTree>
    <p:extLst>
      <p:ext uri="{BB962C8B-B14F-4D97-AF65-F5344CB8AC3E}">
        <p14:creationId xmlns:p14="http://schemas.microsoft.com/office/powerpoint/2010/main" val="864463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ymbol zastępczy tekstu 14"/>
          <p:cNvSpPr>
            <a:spLocks noGrp="1"/>
          </p:cNvSpPr>
          <p:nvPr>
            <p:ph type="body" sz="quarter" idx="29"/>
          </p:nvPr>
        </p:nvSpPr>
        <p:spPr/>
        <p:txBody>
          <a:bodyPr/>
          <a:lstStyle/>
          <a:p>
            <a:r>
              <a:rPr lang="pl-PL" dirty="0"/>
              <a:t>TEST PREPARED CAMPAIGN</a:t>
            </a:r>
          </a:p>
        </p:txBody>
      </p:sp>
      <p:pic>
        <p:nvPicPr>
          <p:cNvPr id="4" name="Symbol zastępczy obrazu 3"/>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1941" b="1941"/>
          <a:stretch>
            <a:fillRect/>
          </a:stretch>
        </p:blipFill>
        <p:spPr/>
      </p:pic>
      <p:sp>
        <p:nvSpPr>
          <p:cNvPr id="10" name="pole tekstowe 9"/>
          <p:cNvSpPr txBox="1"/>
          <p:nvPr/>
        </p:nvSpPr>
        <p:spPr>
          <a:xfrm>
            <a:off x="1213891" y="1351778"/>
            <a:ext cx="2629447" cy="38745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t">
            <a:noAutofit/>
          </a:bodyPr>
          <a:lstStyle/>
          <a:p>
            <a:pPr>
              <a:spcBef>
                <a:spcPts val="1200"/>
              </a:spcBef>
              <a:spcAft>
                <a:spcPts val="1200"/>
              </a:spcAft>
              <a:buClr>
                <a:srgbClr val="183E75"/>
              </a:buClr>
            </a:pPr>
            <a:r>
              <a:rPr lang="pl-PL" sz="1500" dirty="0">
                <a:solidFill>
                  <a:srgbClr val="183E75"/>
                </a:solidFill>
              </a:rPr>
              <a:t>D</a:t>
            </a:r>
            <a:r>
              <a:rPr lang="en-US" sz="1500" dirty="0" err="1">
                <a:solidFill>
                  <a:srgbClr val="183E75"/>
                </a:solidFill>
              </a:rPr>
              <a:t>efinition</a:t>
            </a:r>
            <a:r>
              <a:rPr lang="en-US" sz="1500" dirty="0">
                <a:solidFill>
                  <a:srgbClr val="183E75"/>
                </a:solidFill>
              </a:rPr>
              <a:t> of </a:t>
            </a:r>
            <a:r>
              <a:rPr lang="pl-PL" sz="1500" dirty="0">
                <a:solidFill>
                  <a:srgbClr val="183E75"/>
                </a:solidFill>
              </a:rPr>
              <a:t>T</a:t>
            </a:r>
            <a:r>
              <a:rPr lang="en-US" sz="1500" dirty="0" err="1">
                <a:solidFill>
                  <a:srgbClr val="183E75"/>
                </a:solidFill>
              </a:rPr>
              <a:t>est</a:t>
            </a:r>
            <a:r>
              <a:rPr lang="en-US" sz="1500" dirty="0">
                <a:solidFill>
                  <a:srgbClr val="183E75"/>
                </a:solidFill>
              </a:rPr>
              <a:t> </a:t>
            </a:r>
            <a:r>
              <a:rPr lang="pl-PL" sz="1500" dirty="0">
                <a:solidFill>
                  <a:srgbClr val="183E75"/>
                </a:solidFill>
              </a:rPr>
              <a:t>G</a:t>
            </a:r>
            <a:r>
              <a:rPr lang="en-US" sz="1500" dirty="0" err="1">
                <a:solidFill>
                  <a:srgbClr val="183E75"/>
                </a:solidFill>
              </a:rPr>
              <a:t>roups</a:t>
            </a:r>
            <a:r>
              <a:rPr lang="en-US" sz="1500" dirty="0">
                <a:solidFill>
                  <a:srgbClr val="183E75"/>
                </a:solidFill>
              </a:rPr>
              <a:t> </a:t>
            </a:r>
            <a:br>
              <a:rPr lang="pl-PL" sz="1500" dirty="0">
                <a:solidFill>
                  <a:srgbClr val="183E75"/>
                </a:solidFill>
              </a:rPr>
            </a:br>
            <a:endParaRPr lang="pl-PL" sz="1500" dirty="0">
              <a:solidFill>
                <a:srgbClr val="183E75"/>
              </a:solidFill>
            </a:endParaRPr>
          </a:p>
          <a:p>
            <a:pPr>
              <a:spcBef>
                <a:spcPts val="1200"/>
              </a:spcBef>
              <a:spcAft>
                <a:spcPts val="1200"/>
              </a:spcAft>
              <a:buClr>
                <a:srgbClr val="183E75"/>
              </a:buClr>
            </a:pPr>
            <a:r>
              <a:rPr lang="en-US" sz="1500" dirty="0">
                <a:solidFill>
                  <a:srgbClr val="183E75"/>
                </a:solidFill>
              </a:rPr>
              <a:t>A/B tests </a:t>
            </a:r>
            <a:endParaRPr lang="pl-PL" sz="1500" dirty="0">
              <a:solidFill>
                <a:srgbClr val="183E75"/>
              </a:solidFill>
            </a:endParaRPr>
          </a:p>
          <a:p>
            <a:pPr>
              <a:spcBef>
                <a:spcPts val="1200"/>
              </a:spcBef>
              <a:spcAft>
                <a:spcPts val="1200"/>
              </a:spcAft>
              <a:buClr>
                <a:srgbClr val="183E75"/>
              </a:buClr>
            </a:pPr>
            <a:br>
              <a:rPr lang="pl-PL" sz="1500" dirty="0">
                <a:solidFill>
                  <a:srgbClr val="183E75"/>
                </a:solidFill>
              </a:rPr>
            </a:br>
            <a:r>
              <a:rPr lang="pl-PL" sz="1500" dirty="0">
                <a:solidFill>
                  <a:srgbClr val="183E75"/>
                </a:solidFill>
              </a:rPr>
              <a:t>Control </a:t>
            </a:r>
            <a:r>
              <a:rPr lang="pl-PL" sz="1500" dirty="0" err="1">
                <a:solidFill>
                  <a:srgbClr val="183E75"/>
                </a:solidFill>
              </a:rPr>
              <a:t>Group</a:t>
            </a:r>
            <a:r>
              <a:rPr lang="pl-PL" sz="1500" dirty="0">
                <a:solidFill>
                  <a:srgbClr val="183E75"/>
                </a:solidFill>
              </a:rPr>
              <a:t> Setup</a:t>
            </a:r>
            <a:endParaRPr lang="en-US" sz="1500" dirty="0">
              <a:solidFill>
                <a:srgbClr val="183E75"/>
              </a:solidFill>
            </a:endParaRPr>
          </a:p>
          <a:p>
            <a:pPr>
              <a:spcBef>
                <a:spcPts val="1200"/>
              </a:spcBef>
              <a:spcAft>
                <a:spcPts val="1200"/>
              </a:spcAft>
              <a:buClr>
                <a:srgbClr val="183E75"/>
              </a:buClr>
            </a:pPr>
            <a:br>
              <a:rPr lang="pl-PL" sz="1500" dirty="0">
                <a:solidFill>
                  <a:srgbClr val="183E75"/>
                </a:solidFill>
              </a:rPr>
            </a:br>
            <a:r>
              <a:rPr lang="pl-PL" sz="1500" dirty="0">
                <a:solidFill>
                  <a:srgbClr val="183E75"/>
                </a:solidFill>
              </a:rPr>
              <a:t>M</a:t>
            </a:r>
            <a:r>
              <a:rPr lang="en-US" sz="1500" dirty="0" err="1">
                <a:solidFill>
                  <a:srgbClr val="183E75"/>
                </a:solidFill>
              </a:rPr>
              <a:t>essage</a:t>
            </a:r>
            <a:r>
              <a:rPr lang="en-US" sz="1500" dirty="0">
                <a:solidFill>
                  <a:srgbClr val="183E75"/>
                </a:solidFill>
              </a:rPr>
              <a:t> </a:t>
            </a:r>
            <a:r>
              <a:rPr lang="pl-PL" sz="1500" dirty="0">
                <a:solidFill>
                  <a:srgbClr val="183E75"/>
                </a:solidFill>
              </a:rPr>
              <a:t>C</a:t>
            </a:r>
            <a:r>
              <a:rPr lang="en-US" sz="1500" dirty="0" err="1">
                <a:solidFill>
                  <a:srgbClr val="183E75"/>
                </a:solidFill>
              </a:rPr>
              <a:t>ontent</a:t>
            </a:r>
            <a:r>
              <a:rPr lang="en-US" sz="1500" dirty="0">
                <a:solidFill>
                  <a:srgbClr val="183E75"/>
                </a:solidFill>
              </a:rPr>
              <a:t> </a:t>
            </a:r>
            <a:r>
              <a:rPr lang="pl-PL" sz="1500" dirty="0">
                <a:solidFill>
                  <a:srgbClr val="183E75"/>
                </a:solidFill>
              </a:rPr>
              <a:t>P</a:t>
            </a:r>
            <a:r>
              <a:rPr lang="en-US" sz="1500" dirty="0">
                <a:solidFill>
                  <a:srgbClr val="183E75"/>
                </a:solidFill>
              </a:rPr>
              <a:t>review</a:t>
            </a:r>
          </a:p>
          <a:p>
            <a:pPr>
              <a:spcBef>
                <a:spcPts val="1200"/>
              </a:spcBef>
              <a:spcAft>
                <a:spcPts val="1200"/>
              </a:spcAft>
              <a:buClr>
                <a:srgbClr val="183E75"/>
              </a:buClr>
            </a:pPr>
            <a:r>
              <a:rPr lang="pl-PL" sz="1500" dirty="0">
                <a:solidFill>
                  <a:srgbClr val="183E75"/>
                </a:solidFill>
              </a:rPr>
              <a:t>M</a:t>
            </a:r>
            <a:r>
              <a:rPr lang="en-US" sz="1500" dirty="0" err="1">
                <a:solidFill>
                  <a:srgbClr val="183E75"/>
                </a:solidFill>
              </a:rPr>
              <a:t>ulti</a:t>
            </a:r>
            <a:r>
              <a:rPr lang="en-US" sz="1500" dirty="0">
                <a:solidFill>
                  <a:srgbClr val="183E75"/>
                </a:solidFill>
              </a:rPr>
              <a:t> </a:t>
            </a:r>
            <a:r>
              <a:rPr lang="pl-PL" sz="1500" dirty="0">
                <a:solidFill>
                  <a:srgbClr val="183E75"/>
                </a:solidFill>
              </a:rPr>
              <a:t>P</a:t>
            </a:r>
            <a:r>
              <a:rPr lang="en-US" sz="1500" dirty="0">
                <a:solidFill>
                  <a:srgbClr val="183E75"/>
                </a:solidFill>
              </a:rPr>
              <a:t>review &amp; </a:t>
            </a:r>
            <a:r>
              <a:rPr lang="pl-PL" sz="1500" dirty="0">
                <a:solidFill>
                  <a:srgbClr val="183E75"/>
                </a:solidFill>
              </a:rPr>
              <a:t>A</a:t>
            </a:r>
            <a:r>
              <a:rPr lang="en-US" sz="1500" dirty="0" err="1">
                <a:solidFill>
                  <a:srgbClr val="183E75"/>
                </a:solidFill>
              </a:rPr>
              <a:t>nti</a:t>
            </a:r>
            <a:r>
              <a:rPr lang="en-US" sz="1500" dirty="0">
                <a:solidFill>
                  <a:srgbClr val="183E75"/>
                </a:solidFill>
              </a:rPr>
              <a:t>-spam </a:t>
            </a:r>
            <a:r>
              <a:rPr lang="pl-PL" sz="1500" dirty="0">
                <a:solidFill>
                  <a:srgbClr val="183E75"/>
                </a:solidFill>
              </a:rPr>
              <a:t>T</a:t>
            </a:r>
            <a:r>
              <a:rPr lang="en-US" sz="1500" dirty="0" err="1">
                <a:solidFill>
                  <a:srgbClr val="183E75"/>
                </a:solidFill>
              </a:rPr>
              <a:t>ests</a:t>
            </a:r>
            <a:r>
              <a:rPr lang="en-US" sz="1500" dirty="0">
                <a:solidFill>
                  <a:srgbClr val="183E75"/>
                </a:solidFill>
              </a:rPr>
              <a:t> (</a:t>
            </a:r>
            <a:r>
              <a:rPr lang="pl-PL" sz="1500" dirty="0">
                <a:solidFill>
                  <a:srgbClr val="183E75"/>
                </a:solidFill>
              </a:rPr>
              <a:t>I</a:t>
            </a:r>
            <a:r>
              <a:rPr lang="en-US" sz="1500" dirty="0" err="1">
                <a:solidFill>
                  <a:srgbClr val="183E75"/>
                </a:solidFill>
              </a:rPr>
              <a:t>ntegration</a:t>
            </a:r>
            <a:r>
              <a:rPr lang="en-US" sz="1500" dirty="0">
                <a:solidFill>
                  <a:srgbClr val="183E75"/>
                </a:solidFill>
              </a:rPr>
              <a:t> with </a:t>
            </a:r>
            <a:r>
              <a:rPr lang="pl-PL" sz="1500" dirty="0">
                <a:solidFill>
                  <a:srgbClr val="183E75"/>
                </a:solidFill>
              </a:rPr>
              <a:t>E</a:t>
            </a:r>
            <a:r>
              <a:rPr lang="en-US" sz="1500" dirty="0" err="1">
                <a:solidFill>
                  <a:srgbClr val="183E75"/>
                </a:solidFill>
              </a:rPr>
              <a:t>xternal</a:t>
            </a:r>
            <a:r>
              <a:rPr lang="en-US" sz="1500" dirty="0">
                <a:solidFill>
                  <a:srgbClr val="183E75"/>
                </a:solidFill>
              </a:rPr>
              <a:t> </a:t>
            </a:r>
            <a:r>
              <a:rPr lang="pl-PL" sz="1500" dirty="0">
                <a:solidFill>
                  <a:srgbClr val="183E75"/>
                </a:solidFill>
              </a:rPr>
              <a:t>T</a:t>
            </a:r>
            <a:r>
              <a:rPr lang="en-US" sz="1500" dirty="0" err="1">
                <a:solidFill>
                  <a:srgbClr val="183E75"/>
                </a:solidFill>
              </a:rPr>
              <a:t>ools</a:t>
            </a:r>
            <a:r>
              <a:rPr lang="en-US" sz="1500" dirty="0">
                <a:solidFill>
                  <a:srgbClr val="183E75"/>
                </a:solidFill>
              </a:rPr>
              <a:t>)</a:t>
            </a:r>
          </a:p>
        </p:txBody>
      </p:sp>
      <p:sp>
        <p:nvSpPr>
          <p:cNvPr id="17" name="Elipsa 16"/>
          <p:cNvSpPr/>
          <p:nvPr/>
        </p:nvSpPr>
        <p:spPr>
          <a:xfrm>
            <a:off x="479445" y="1155253"/>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Elipsa 17"/>
          <p:cNvSpPr/>
          <p:nvPr/>
        </p:nvSpPr>
        <p:spPr>
          <a:xfrm>
            <a:off x="479445" y="1962655"/>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Elipsa 18"/>
          <p:cNvSpPr/>
          <p:nvPr/>
        </p:nvSpPr>
        <p:spPr>
          <a:xfrm>
            <a:off x="479445" y="2701477"/>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Elipsa 19"/>
          <p:cNvSpPr/>
          <p:nvPr/>
        </p:nvSpPr>
        <p:spPr>
          <a:xfrm>
            <a:off x="479445" y="3364100"/>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 name="Elipsa 7"/>
          <p:cNvSpPr/>
          <p:nvPr/>
        </p:nvSpPr>
        <p:spPr>
          <a:xfrm>
            <a:off x="473050" y="4075103"/>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 name="Obraz 2"/>
          <p:cNvPicPr>
            <a:picLocks noChangeAspect="1"/>
          </p:cNvPicPr>
          <p:nvPr/>
        </p:nvPicPr>
        <p:blipFill>
          <a:blip r:embed="rId4"/>
          <a:stretch>
            <a:fillRect/>
          </a:stretch>
        </p:blipFill>
        <p:spPr>
          <a:xfrm>
            <a:off x="660038" y="3572775"/>
            <a:ext cx="232641" cy="189267"/>
          </a:xfrm>
          <a:prstGeom prst="rect">
            <a:avLst/>
          </a:prstGeom>
        </p:spPr>
      </p:pic>
      <p:pic>
        <p:nvPicPr>
          <p:cNvPr id="5" name="Obraz 4"/>
          <p:cNvPicPr>
            <a:picLocks noChangeAspect="1"/>
          </p:cNvPicPr>
          <p:nvPr/>
        </p:nvPicPr>
        <p:blipFill>
          <a:blip r:embed="rId5"/>
          <a:stretch>
            <a:fillRect/>
          </a:stretch>
        </p:blipFill>
        <p:spPr>
          <a:xfrm>
            <a:off x="652689" y="2869911"/>
            <a:ext cx="247336" cy="247336"/>
          </a:xfrm>
          <a:prstGeom prst="rect">
            <a:avLst/>
          </a:prstGeom>
        </p:spPr>
      </p:pic>
      <p:pic>
        <p:nvPicPr>
          <p:cNvPr id="6" name="Obraz 5"/>
          <p:cNvPicPr>
            <a:picLocks noChangeAspect="1"/>
          </p:cNvPicPr>
          <p:nvPr/>
        </p:nvPicPr>
        <p:blipFill>
          <a:blip r:embed="rId6"/>
          <a:stretch>
            <a:fillRect/>
          </a:stretch>
        </p:blipFill>
        <p:spPr>
          <a:xfrm>
            <a:off x="647553" y="2110931"/>
            <a:ext cx="293899" cy="267659"/>
          </a:xfrm>
          <a:prstGeom prst="rect">
            <a:avLst/>
          </a:prstGeom>
        </p:spPr>
      </p:pic>
      <p:pic>
        <p:nvPicPr>
          <p:cNvPr id="7" name="Obraz 6"/>
          <p:cNvPicPr>
            <a:picLocks noChangeAspect="1"/>
          </p:cNvPicPr>
          <p:nvPr/>
        </p:nvPicPr>
        <p:blipFill>
          <a:blip r:embed="rId7"/>
          <a:stretch>
            <a:fillRect/>
          </a:stretch>
        </p:blipFill>
        <p:spPr>
          <a:xfrm>
            <a:off x="669709" y="1288075"/>
            <a:ext cx="213298" cy="314023"/>
          </a:xfrm>
          <a:prstGeom prst="rect">
            <a:avLst/>
          </a:prstGeom>
        </p:spPr>
      </p:pic>
      <p:pic>
        <p:nvPicPr>
          <p:cNvPr id="8" name="Obraz 7"/>
          <p:cNvPicPr>
            <a:picLocks noChangeAspect="1"/>
          </p:cNvPicPr>
          <p:nvPr/>
        </p:nvPicPr>
        <p:blipFill>
          <a:blip r:embed="rId8"/>
          <a:stretch>
            <a:fillRect/>
          </a:stretch>
        </p:blipFill>
        <p:spPr>
          <a:xfrm>
            <a:off x="657389" y="4247693"/>
            <a:ext cx="239691" cy="242385"/>
          </a:xfrm>
          <a:prstGeom prst="rect">
            <a:avLst/>
          </a:prstGeom>
        </p:spPr>
      </p:pic>
      <p:pic>
        <p:nvPicPr>
          <p:cNvPr id="27" name="Obraz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190619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Obraz 21" descr="mackbook_whi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198" y="2065878"/>
            <a:ext cx="4103475" cy="2446945"/>
          </a:xfrm>
          <a:prstGeom prst="rect">
            <a:avLst/>
          </a:prstGeom>
        </p:spPr>
      </p:pic>
      <p:sp>
        <p:nvSpPr>
          <p:cNvPr id="2" name="Symbol zastępczy tekstu 1"/>
          <p:cNvSpPr>
            <a:spLocks noGrp="1"/>
          </p:cNvSpPr>
          <p:nvPr>
            <p:ph type="body" sz="quarter" idx="25"/>
          </p:nvPr>
        </p:nvSpPr>
        <p:spPr/>
        <p:txBody>
          <a:bodyPr/>
          <a:lstStyle/>
          <a:p>
            <a:r>
              <a:rPr lang="pl-PL" dirty="0"/>
              <a:t>RUN OMNI-CHANNEL COMMUNICATION</a:t>
            </a:r>
          </a:p>
        </p:txBody>
      </p:sp>
      <p:sp>
        <p:nvSpPr>
          <p:cNvPr id="24" name="Symbol zastępczy tekstu 1"/>
          <p:cNvSpPr txBox="1">
            <a:spLocks/>
          </p:cNvSpPr>
          <p:nvPr/>
        </p:nvSpPr>
        <p:spPr>
          <a:xfrm>
            <a:off x="742307" y="1932192"/>
            <a:ext cx="1536191" cy="420728"/>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Powerful</a:t>
            </a:r>
            <a:r>
              <a:rPr lang="pl-PL" sz="1200" dirty="0">
                <a:solidFill>
                  <a:srgbClr val="26437E"/>
                </a:solidFill>
              </a:rPr>
              <a:t> HTML Message Designer</a:t>
            </a:r>
            <a:endParaRPr lang="en-US" sz="1200" dirty="0">
              <a:solidFill>
                <a:srgbClr val="26437E"/>
              </a:solidFill>
            </a:endParaRPr>
          </a:p>
        </p:txBody>
      </p:sp>
      <p:sp>
        <p:nvSpPr>
          <p:cNvPr id="25" name="Symbol zastępczy tekstu 4"/>
          <p:cNvSpPr txBox="1">
            <a:spLocks/>
          </p:cNvSpPr>
          <p:nvPr/>
        </p:nvSpPr>
        <p:spPr>
          <a:xfrm>
            <a:off x="742308" y="2541078"/>
            <a:ext cx="1552505" cy="42594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Dynamic</a:t>
            </a:r>
            <a:r>
              <a:rPr lang="pl-PL" sz="1200" dirty="0">
                <a:solidFill>
                  <a:srgbClr val="26437E"/>
                </a:solidFill>
              </a:rPr>
              <a:t> Content </a:t>
            </a:r>
            <a:r>
              <a:rPr lang="pl-PL" sz="1200" dirty="0" err="1">
                <a:solidFill>
                  <a:srgbClr val="26437E"/>
                </a:solidFill>
              </a:rPr>
              <a:t>Generation</a:t>
            </a:r>
            <a:endParaRPr lang="pl-PL" sz="1200" dirty="0">
              <a:solidFill>
                <a:srgbClr val="26437E"/>
              </a:solidFill>
            </a:endParaRPr>
          </a:p>
        </p:txBody>
      </p:sp>
      <p:sp>
        <p:nvSpPr>
          <p:cNvPr id="26" name="Symbol zastępczy tekstu 15"/>
          <p:cNvSpPr txBox="1">
            <a:spLocks/>
          </p:cNvSpPr>
          <p:nvPr/>
        </p:nvSpPr>
        <p:spPr>
          <a:xfrm>
            <a:off x="742308" y="3197035"/>
            <a:ext cx="1246089" cy="316099"/>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E</a:t>
            </a:r>
            <a:r>
              <a:rPr lang="en-US" sz="1200" dirty="0">
                <a:solidFill>
                  <a:srgbClr val="26437E"/>
                </a:solidFill>
              </a:rPr>
              <a:t>vent-triggered Messages</a:t>
            </a:r>
          </a:p>
        </p:txBody>
      </p:sp>
      <p:sp>
        <p:nvSpPr>
          <p:cNvPr id="27" name="Symbol zastępczy tekstu 17"/>
          <p:cNvSpPr txBox="1">
            <a:spLocks/>
          </p:cNvSpPr>
          <p:nvPr/>
        </p:nvSpPr>
        <p:spPr>
          <a:xfrm>
            <a:off x="742308" y="3759423"/>
            <a:ext cx="1346166" cy="41851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Online </a:t>
            </a:r>
            <a:r>
              <a:rPr lang="pl-PL" sz="1200" dirty="0" err="1">
                <a:solidFill>
                  <a:srgbClr val="26437E"/>
                </a:solidFill>
              </a:rPr>
              <a:t>Surveys</a:t>
            </a:r>
            <a:endParaRPr lang="pl-PL" sz="1200" dirty="0">
              <a:solidFill>
                <a:srgbClr val="26437E"/>
              </a:solidFill>
            </a:endParaRPr>
          </a:p>
        </p:txBody>
      </p:sp>
      <p:sp>
        <p:nvSpPr>
          <p:cNvPr id="77" name="Symbol zastępczy tekstu 1"/>
          <p:cNvSpPr txBox="1">
            <a:spLocks/>
          </p:cNvSpPr>
          <p:nvPr/>
        </p:nvSpPr>
        <p:spPr>
          <a:xfrm>
            <a:off x="6359457" y="1898113"/>
            <a:ext cx="1430665" cy="45545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Coupons</a:t>
            </a:r>
            <a:r>
              <a:rPr lang="pl-PL" sz="1200" dirty="0">
                <a:solidFill>
                  <a:srgbClr val="26437E"/>
                </a:solidFill>
              </a:rPr>
              <a:t> Setup</a:t>
            </a:r>
          </a:p>
        </p:txBody>
      </p:sp>
      <p:sp>
        <p:nvSpPr>
          <p:cNvPr id="78" name="Symbol zastępczy tekstu 4"/>
          <p:cNvSpPr txBox="1">
            <a:spLocks/>
          </p:cNvSpPr>
          <p:nvPr/>
        </p:nvSpPr>
        <p:spPr>
          <a:xfrm>
            <a:off x="6359456" y="2546639"/>
            <a:ext cx="1351397" cy="41379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Facebook </a:t>
            </a:r>
            <a:r>
              <a:rPr lang="pl-PL" sz="1200" dirty="0" err="1">
                <a:solidFill>
                  <a:srgbClr val="26437E"/>
                </a:solidFill>
              </a:rPr>
              <a:t>Posts</a:t>
            </a:r>
            <a:r>
              <a:rPr lang="pl-PL" sz="1200" dirty="0">
                <a:solidFill>
                  <a:srgbClr val="26437E"/>
                </a:solidFill>
              </a:rPr>
              <a:t> </a:t>
            </a:r>
            <a:r>
              <a:rPr lang="pl-PL" sz="1200" dirty="0" err="1">
                <a:solidFill>
                  <a:srgbClr val="26437E"/>
                </a:solidFill>
              </a:rPr>
              <a:t>Scheduling</a:t>
            </a:r>
            <a:r>
              <a:rPr lang="pl-PL" sz="1200" dirty="0">
                <a:solidFill>
                  <a:srgbClr val="26437E"/>
                </a:solidFill>
              </a:rPr>
              <a:t> &amp; </a:t>
            </a:r>
            <a:r>
              <a:rPr lang="pl-PL" sz="1200" dirty="0" err="1">
                <a:solidFill>
                  <a:srgbClr val="26437E"/>
                </a:solidFill>
              </a:rPr>
              <a:t>Publication</a:t>
            </a:r>
            <a:endParaRPr lang="pl-PL" sz="1200" dirty="0">
              <a:solidFill>
                <a:srgbClr val="26437E"/>
              </a:solidFill>
            </a:endParaRPr>
          </a:p>
        </p:txBody>
      </p:sp>
      <p:sp>
        <p:nvSpPr>
          <p:cNvPr id="79" name="Symbol zastępczy tekstu 15"/>
          <p:cNvSpPr txBox="1">
            <a:spLocks/>
          </p:cNvSpPr>
          <p:nvPr/>
        </p:nvSpPr>
        <p:spPr>
          <a:xfrm>
            <a:off x="6359458" y="3190591"/>
            <a:ext cx="1543040" cy="39204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26437E"/>
                </a:solidFill>
              </a:rPr>
              <a:t>Contact Rules </a:t>
            </a:r>
            <a:r>
              <a:rPr lang="pl-PL" sz="1200" dirty="0">
                <a:solidFill>
                  <a:srgbClr val="26437E"/>
                </a:solidFill>
              </a:rPr>
              <a:t>f</a:t>
            </a:r>
            <a:r>
              <a:rPr lang="en-US" sz="1200" dirty="0">
                <a:solidFill>
                  <a:srgbClr val="26437E"/>
                </a:solidFill>
              </a:rPr>
              <a:t>or Every Channel</a:t>
            </a:r>
            <a:endParaRPr lang="pl-PL" sz="1200" dirty="0">
              <a:solidFill>
                <a:srgbClr val="26437E"/>
              </a:solidFill>
            </a:endParaRPr>
          </a:p>
        </p:txBody>
      </p:sp>
      <p:sp>
        <p:nvSpPr>
          <p:cNvPr id="80" name="Symbol zastępczy tekstu 17"/>
          <p:cNvSpPr txBox="1">
            <a:spLocks/>
          </p:cNvSpPr>
          <p:nvPr/>
        </p:nvSpPr>
        <p:spPr>
          <a:xfrm>
            <a:off x="6359457" y="3768401"/>
            <a:ext cx="1448413" cy="46460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Communication</a:t>
            </a:r>
            <a:r>
              <a:rPr lang="pl-PL" sz="1200" dirty="0">
                <a:solidFill>
                  <a:srgbClr val="26437E"/>
                </a:solidFill>
              </a:rPr>
              <a:t> </a:t>
            </a:r>
            <a:r>
              <a:rPr lang="pl-PL" sz="1200" dirty="0" err="1">
                <a:solidFill>
                  <a:srgbClr val="26437E"/>
                </a:solidFill>
              </a:rPr>
              <a:t>Permissions</a:t>
            </a:r>
            <a:r>
              <a:rPr lang="pl-PL" sz="1200" dirty="0">
                <a:solidFill>
                  <a:srgbClr val="26437E"/>
                </a:solidFill>
              </a:rPr>
              <a:t> </a:t>
            </a:r>
            <a:r>
              <a:rPr lang="pl-PL" sz="1200" dirty="0" err="1">
                <a:solidFill>
                  <a:srgbClr val="26437E"/>
                </a:solidFill>
              </a:rPr>
              <a:t>Validation</a:t>
            </a:r>
            <a:endParaRPr lang="pl-PL" sz="1200" dirty="0">
              <a:solidFill>
                <a:srgbClr val="26437E"/>
              </a:solidFill>
            </a:endParaRPr>
          </a:p>
        </p:txBody>
      </p:sp>
      <p:sp>
        <p:nvSpPr>
          <p:cNvPr id="31" name="Owal 1"/>
          <p:cNvSpPr/>
          <p:nvPr/>
        </p:nvSpPr>
        <p:spPr>
          <a:xfrm>
            <a:off x="275719" y="2516227"/>
            <a:ext cx="476251" cy="476251"/>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32" name="Owal 1"/>
          <p:cNvSpPr/>
          <p:nvPr/>
        </p:nvSpPr>
        <p:spPr>
          <a:xfrm>
            <a:off x="275719" y="3120403"/>
            <a:ext cx="476251" cy="476251"/>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dirty="0"/>
          </a:p>
        </p:txBody>
      </p:sp>
      <p:sp>
        <p:nvSpPr>
          <p:cNvPr id="33" name="Owal 1"/>
          <p:cNvSpPr/>
          <p:nvPr/>
        </p:nvSpPr>
        <p:spPr>
          <a:xfrm>
            <a:off x="275719" y="3724579"/>
            <a:ext cx="476251" cy="476251"/>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6" name="Owal 1"/>
          <p:cNvSpPr/>
          <p:nvPr/>
        </p:nvSpPr>
        <p:spPr>
          <a:xfrm>
            <a:off x="5899718" y="1912051"/>
            <a:ext cx="476251" cy="476251"/>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82" name="Owal 1"/>
          <p:cNvSpPr/>
          <p:nvPr/>
        </p:nvSpPr>
        <p:spPr>
          <a:xfrm>
            <a:off x="5899718" y="3123791"/>
            <a:ext cx="476251" cy="476251"/>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81" name="Owal 1"/>
          <p:cNvSpPr/>
          <p:nvPr/>
        </p:nvSpPr>
        <p:spPr>
          <a:xfrm>
            <a:off x="5899718" y="2517921"/>
            <a:ext cx="476251" cy="476251"/>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83" name="Owal 1"/>
          <p:cNvSpPr/>
          <p:nvPr/>
        </p:nvSpPr>
        <p:spPr>
          <a:xfrm>
            <a:off x="5899718" y="3729661"/>
            <a:ext cx="476251" cy="476251"/>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3" name="Owal 1"/>
          <p:cNvSpPr/>
          <p:nvPr/>
        </p:nvSpPr>
        <p:spPr>
          <a:xfrm>
            <a:off x="275719" y="1912051"/>
            <a:ext cx="476251" cy="476251"/>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17" name="Obraz 1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5"/>
          <a:stretch>
            <a:fillRect/>
          </a:stretch>
        </p:blipFill>
        <p:spPr>
          <a:xfrm>
            <a:off x="6009519" y="2625848"/>
            <a:ext cx="262411" cy="262411"/>
          </a:xfrm>
          <a:prstGeom prst="rect">
            <a:avLst/>
          </a:prstGeom>
        </p:spPr>
      </p:pic>
      <p:pic>
        <p:nvPicPr>
          <p:cNvPr id="4" name="Obraz 3"/>
          <p:cNvPicPr>
            <a:picLocks noChangeAspect="1"/>
          </p:cNvPicPr>
          <p:nvPr/>
        </p:nvPicPr>
        <p:blipFill>
          <a:blip r:embed="rId6"/>
          <a:stretch>
            <a:fillRect/>
          </a:stretch>
        </p:blipFill>
        <p:spPr>
          <a:xfrm>
            <a:off x="393627" y="3241395"/>
            <a:ext cx="241313" cy="222262"/>
          </a:xfrm>
          <a:prstGeom prst="rect">
            <a:avLst/>
          </a:prstGeom>
        </p:spPr>
      </p:pic>
      <p:pic>
        <p:nvPicPr>
          <p:cNvPr id="5" name="Obraz 4"/>
          <p:cNvPicPr>
            <a:picLocks noChangeAspect="1"/>
          </p:cNvPicPr>
          <p:nvPr/>
        </p:nvPicPr>
        <p:blipFill>
          <a:blip r:embed="rId7"/>
          <a:stretch>
            <a:fillRect/>
          </a:stretch>
        </p:blipFill>
        <p:spPr>
          <a:xfrm>
            <a:off x="381701" y="2048570"/>
            <a:ext cx="254625" cy="203212"/>
          </a:xfrm>
          <a:prstGeom prst="rect">
            <a:avLst/>
          </a:prstGeom>
        </p:spPr>
      </p:pic>
      <p:pic>
        <p:nvPicPr>
          <p:cNvPr id="15" name="Obraz 14"/>
          <p:cNvPicPr>
            <a:picLocks noChangeAspect="1"/>
          </p:cNvPicPr>
          <p:nvPr/>
        </p:nvPicPr>
        <p:blipFill>
          <a:blip r:embed="rId8"/>
          <a:stretch>
            <a:fillRect/>
          </a:stretch>
        </p:blipFill>
        <p:spPr>
          <a:xfrm>
            <a:off x="6001393" y="3221320"/>
            <a:ext cx="272906" cy="262411"/>
          </a:xfrm>
          <a:prstGeom prst="rect">
            <a:avLst/>
          </a:prstGeom>
        </p:spPr>
      </p:pic>
      <p:pic>
        <p:nvPicPr>
          <p:cNvPr id="17" name="Obraz 16"/>
          <p:cNvPicPr>
            <a:picLocks noChangeAspect="1"/>
          </p:cNvPicPr>
          <p:nvPr/>
        </p:nvPicPr>
        <p:blipFill>
          <a:blip r:embed="rId9"/>
          <a:stretch>
            <a:fillRect/>
          </a:stretch>
        </p:blipFill>
        <p:spPr>
          <a:xfrm>
            <a:off x="392053" y="3834751"/>
            <a:ext cx="255905" cy="255905"/>
          </a:xfrm>
          <a:prstGeom prst="rect">
            <a:avLst/>
          </a:prstGeom>
        </p:spPr>
      </p:pic>
      <p:pic>
        <p:nvPicPr>
          <p:cNvPr id="18" name="Obraz 17"/>
          <p:cNvPicPr>
            <a:picLocks noChangeAspect="1"/>
          </p:cNvPicPr>
          <p:nvPr/>
        </p:nvPicPr>
        <p:blipFill>
          <a:blip r:embed="rId10"/>
          <a:stretch>
            <a:fillRect/>
          </a:stretch>
        </p:blipFill>
        <p:spPr>
          <a:xfrm>
            <a:off x="6022502" y="2030421"/>
            <a:ext cx="278155" cy="257162"/>
          </a:xfrm>
          <a:prstGeom prst="rect">
            <a:avLst/>
          </a:prstGeom>
        </p:spPr>
      </p:pic>
      <p:pic>
        <p:nvPicPr>
          <p:cNvPr id="19" name="Obraz 18"/>
          <p:cNvPicPr>
            <a:picLocks noChangeAspect="1"/>
          </p:cNvPicPr>
          <p:nvPr/>
        </p:nvPicPr>
        <p:blipFill>
          <a:blip r:embed="rId11"/>
          <a:stretch>
            <a:fillRect/>
          </a:stretch>
        </p:blipFill>
        <p:spPr>
          <a:xfrm>
            <a:off x="403484" y="2638536"/>
            <a:ext cx="233784" cy="233784"/>
          </a:xfrm>
          <a:prstGeom prst="rect">
            <a:avLst/>
          </a:prstGeom>
        </p:spPr>
      </p:pic>
      <p:pic>
        <p:nvPicPr>
          <p:cNvPr id="20" name="Obraz 19"/>
          <p:cNvPicPr>
            <a:picLocks noChangeAspect="1"/>
          </p:cNvPicPr>
          <p:nvPr/>
        </p:nvPicPr>
        <p:blipFill>
          <a:blip r:embed="rId12"/>
          <a:stretch>
            <a:fillRect/>
          </a:stretch>
        </p:blipFill>
        <p:spPr>
          <a:xfrm>
            <a:off x="5999835" y="3873705"/>
            <a:ext cx="276014" cy="208982"/>
          </a:xfrm>
          <a:prstGeom prst="rect">
            <a:avLst/>
          </a:prstGeom>
        </p:spPr>
      </p:pic>
      <p:sp>
        <p:nvSpPr>
          <p:cNvPr id="37" name="Dowolny kształt 36"/>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38" name="Dowolny kształt 3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39" name="Dowolny kształt 38"/>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40" name="Dowolny kształt 39"/>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41" name="Dowolny kształt 40"/>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42" name="Dowolny kształt 41"/>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43" name="Dowolny kształt 42"/>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44" name="Dowolny kształt 43"/>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pic>
        <p:nvPicPr>
          <p:cNvPr id="6" name="Obraz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4403" y="2232237"/>
            <a:ext cx="3089618" cy="1940060"/>
          </a:xfrm>
          <a:prstGeom prst="rect">
            <a:avLst/>
          </a:prstGeom>
        </p:spPr>
      </p:pic>
    </p:spTree>
    <p:extLst>
      <p:ext uri="{BB962C8B-B14F-4D97-AF65-F5344CB8AC3E}">
        <p14:creationId xmlns:p14="http://schemas.microsoft.com/office/powerpoint/2010/main" val="39194062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ymbol zastępczy tekstu 14"/>
          <p:cNvSpPr>
            <a:spLocks noGrp="1"/>
          </p:cNvSpPr>
          <p:nvPr>
            <p:ph type="body" sz="quarter" idx="25"/>
          </p:nvPr>
        </p:nvSpPr>
        <p:spPr/>
        <p:txBody>
          <a:bodyPr/>
          <a:lstStyle/>
          <a:p>
            <a:r>
              <a:rPr lang="pl-PL" dirty="0"/>
              <a:t>MONITOR &amp; TRACK CAMPAIGN PROGRESS</a:t>
            </a:r>
          </a:p>
        </p:txBody>
      </p:sp>
      <p:sp>
        <p:nvSpPr>
          <p:cNvPr id="14" name="Prostokąt 13"/>
          <p:cNvSpPr/>
          <p:nvPr/>
        </p:nvSpPr>
        <p:spPr>
          <a:xfrm>
            <a:off x="314325" y="1490157"/>
            <a:ext cx="3815465" cy="3000821"/>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400" dirty="0"/>
              <a:t>Dynamic Dashboard –  all necessary information about campaigns at a glance</a:t>
            </a:r>
          </a:p>
          <a:p>
            <a:pPr marL="285750" indent="-285750">
              <a:lnSpc>
                <a:spcPct val="150000"/>
              </a:lnSpc>
              <a:buFont typeface="Wingdings" panose="05000000000000000000" pitchFamily="2" charset="2"/>
              <a:buChar char="§"/>
            </a:pPr>
            <a:r>
              <a:rPr lang="en-US" sz="1400" dirty="0"/>
              <a:t>individual results tracking from a particular campaign</a:t>
            </a:r>
            <a:endParaRPr lang="pl-PL" sz="1400" dirty="0"/>
          </a:p>
          <a:p>
            <a:pPr marL="285750" indent="-285750">
              <a:lnSpc>
                <a:spcPct val="150000"/>
              </a:lnSpc>
              <a:buFont typeface="Wingdings" panose="05000000000000000000" pitchFamily="2" charset="2"/>
              <a:buChar char="§"/>
            </a:pPr>
            <a:r>
              <a:rPr lang="en-US" sz="1400" dirty="0"/>
              <a:t>real-time email response tracking </a:t>
            </a:r>
            <a:endParaRPr lang="pl-PL" sz="1400" dirty="0"/>
          </a:p>
          <a:p>
            <a:pPr marL="285750" indent="-285750">
              <a:lnSpc>
                <a:spcPct val="150000"/>
              </a:lnSpc>
              <a:buFont typeface="Wingdings" panose="05000000000000000000" pitchFamily="2" charset="2"/>
              <a:buChar char="§"/>
            </a:pPr>
            <a:r>
              <a:rPr lang="en-US" sz="1400" dirty="0"/>
              <a:t>opened emails and click-through responses</a:t>
            </a:r>
            <a:r>
              <a:rPr lang="pl-PL" sz="1400" dirty="0"/>
              <a:t> monitoring</a:t>
            </a:r>
            <a:endParaRPr lang="en-US" sz="1400" dirty="0"/>
          </a:p>
          <a:p>
            <a:pPr marL="285750" indent="-285750">
              <a:lnSpc>
                <a:spcPct val="150000"/>
              </a:lnSpc>
              <a:buFont typeface="Wingdings" panose="05000000000000000000" pitchFamily="2" charset="2"/>
              <a:buChar char="§"/>
            </a:pPr>
            <a:r>
              <a:rPr lang="en-US" sz="1400" dirty="0"/>
              <a:t>delivered and undelivered SMS</a:t>
            </a:r>
          </a:p>
          <a:p>
            <a:pPr marL="285750" indent="-285750">
              <a:lnSpc>
                <a:spcPct val="150000"/>
              </a:lnSpc>
              <a:buFont typeface="Wingdings" panose="05000000000000000000" pitchFamily="2" charset="2"/>
              <a:buChar char="§"/>
            </a:pPr>
            <a:r>
              <a:rPr lang="en-US" sz="1400" dirty="0"/>
              <a:t>individual customer activity tracking</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493" y="1352550"/>
            <a:ext cx="4218850" cy="2515488"/>
          </a:xfrm>
          <a:prstGeom prst="rect">
            <a:avLst/>
          </a:prstGeom>
        </p:spPr>
      </p:pic>
      <p:pic>
        <p:nvPicPr>
          <p:cNvPr id="10" name="Obraz 9" descr="D:\Documents\Desktop\Screeny CCM 2.0\Screenshots\Dashboard v2.png"/>
          <p:cNvPicPr/>
          <p:nvPr/>
        </p:nvPicPr>
        <p:blipFill rotWithShape="1">
          <a:blip r:embed="rId4">
            <a:extLst>
              <a:ext uri="{28A0092B-C50C-407E-A947-70E740481C1C}">
                <a14:useLocalDpi xmlns:a14="http://schemas.microsoft.com/office/drawing/2010/main" val="0"/>
              </a:ext>
            </a:extLst>
          </a:blip>
          <a:srcRect t="9856" b="5196"/>
          <a:stretch/>
        </p:blipFill>
        <p:spPr bwMode="auto">
          <a:xfrm>
            <a:off x="4764696" y="1525181"/>
            <a:ext cx="3196299" cy="1994022"/>
          </a:xfrm>
          <a:prstGeom prst="rect">
            <a:avLst/>
          </a:prstGeom>
          <a:noFill/>
          <a:ln>
            <a:noFill/>
          </a:ln>
        </p:spPr>
      </p:pic>
      <p:pic>
        <p:nvPicPr>
          <p:cNvPr id="19" name="Obraz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564" y="1964042"/>
            <a:ext cx="4218850" cy="2515488"/>
          </a:xfrm>
          <a:prstGeom prst="rect">
            <a:avLst/>
          </a:prstGeom>
        </p:spPr>
      </p:pic>
      <p:pic>
        <p:nvPicPr>
          <p:cNvPr id="20" name="Obraz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8" name="Obraz 7"/>
          <p:cNvPicPr/>
          <p:nvPr/>
        </p:nvPicPr>
        <p:blipFill rotWithShape="1">
          <a:blip r:embed="rId6"/>
          <a:srcRect l="10541" r="11005"/>
          <a:stretch/>
        </p:blipFill>
        <p:spPr bwMode="auto">
          <a:xfrm>
            <a:off x="6164653" y="2136757"/>
            <a:ext cx="3332116" cy="20622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4569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REPORT &amp; ANALYZE CAMPAIGN RESULTS</a:t>
            </a:r>
          </a:p>
        </p:txBody>
      </p:sp>
      <p:pic>
        <p:nvPicPr>
          <p:cNvPr id="9" name="Obraz 8"/>
          <p:cNvPicPr>
            <a:picLocks noChangeAspect="1"/>
          </p:cNvPicPr>
          <p:nvPr/>
        </p:nvPicPr>
        <p:blipFill>
          <a:blip r:embed="rId2"/>
          <a:stretch>
            <a:fillRect/>
          </a:stretch>
        </p:blipFill>
        <p:spPr>
          <a:xfrm>
            <a:off x="7402415" y="233916"/>
            <a:ext cx="332390" cy="428735"/>
          </a:xfrm>
          <a:prstGeom prst="rect">
            <a:avLst/>
          </a:prstGeom>
        </p:spPr>
      </p:pic>
      <p:pic>
        <p:nvPicPr>
          <p:cNvPr id="16" name="Obraz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3" name="Prostokąt 2"/>
          <p:cNvSpPr/>
          <p:nvPr/>
        </p:nvSpPr>
        <p:spPr>
          <a:xfrm>
            <a:off x="457200" y="1114268"/>
            <a:ext cx="7076114" cy="3431097"/>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Prostokąt 3"/>
          <p:cNvSpPr/>
          <p:nvPr/>
        </p:nvSpPr>
        <p:spPr>
          <a:xfrm>
            <a:off x="666964" y="1251839"/>
            <a:ext cx="2880000" cy="144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b" anchorCtr="1"/>
          <a:lstStyle/>
          <a:p>
            <a:pPr algn="ctr"/>
            <a:r>
              <a:rPr lang="en-US" sz="1400" dirty="0">
                <a:solidFill>
                  <a:schemeClr val="tx1"/>
                </a:solidFill>
              </a:rPr>
              <a:t>standard report templates across key marketing elements </a:t>
            </a:r>
          </a:p>
        </p:txBody>
      </p:sp>
      <p:sp>
        <p:nvSpPr>
          <p:cNvPr id="17" name="Prostokąt 16"/>
          <p:cNvSpPr/>
          <p:nvPr/>
        </p:nvSpPr>
        <p:spPr>
          <a:xfrm>
            <a:off x="4293327" y="1234913"/>
            <a:ext cx="2880000" cy="144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b" anchorCtr="1"/>
          <a:lstStyle/>
          <a:p>
            <a:pPr algn="ctr"/>
            <a:r>
              <a:rPr lang="en-US" sz="1400" dirty="0">
                <a:solidFill>
                  <a:schemeClr val="tx1"/>
                </a:solidFill>
              </a:rPr>
              <a:t>report templates in different file formats (e.g. PDF, XLS, CSV)</a:t>
            </a:r>
          </a:p>
        </p:txBody>
      </p:sp>
      <p:sp>
        <p:nvSpPr>
          <p:cNvPr id="18" name="Prostokąt 17"/>
          <p:cNvSpPr/>
          <p:nvPr/>
        </p:nvSpPr>
        <p:spPr>
          <a:xfrm>
            <a:off x="4290791" y="2957882"/>
            <a:ext cx="2880000" cy="144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b" anchorCtr="1"/>
          <a:lstStyle/>
          <a:p>
            <a:pPr algn="ctr"/>
            <a:r>
              <a:rPr lang="en-US" sz="1400" dirty="0">
                <a:solidFill>
                  <a:schemeClr val="tx1"/>
                </a:solidFill>
              </a:rPr>
              <a:t>enhanced </a:t>
            </a:r>
            <a:r>
              <a:rPr lang="pl-PL" sz="1400" dirty="0" err="1">
                <a:solidFill>
                  <a:schemeClr val="tx1"/>
                </a:solidFill>
              </a:rPr>
              <a:t>reports</a:t>
            </a:r>
            <a:r>
              <a:rPr lang="pl-PL" sz="1400" dirty="0">
                <a:solidFill>
                  <a:schemeClr val="tx1"/>
                </a:solidFill>
              </a:rPr>
              <a:t> &amp; </a:t>
            </a:r>
            <a:r>
              <a:rPr lang="en-US" sz="1400" dirty="0" err="1">
                <a:solidFill>
                  <a:schemeClr val="tx1"/>
                </a:solidFill>
              </a:rPr>
              <a:t>analy</a:t>
            </a:r>
            <a:r>
              <a:rPr lang="pl-PL" sz="1400" dirty="0" err="1">
                <a:solidFill>
                  <a:schemeClr val="tx1"/>
                </a:solidFill>
              </a:rPr>
              <a:t>zes</a:t>
            </a:r>
            <a:r>
              <a:rPr lang="en-US" sz="1400" dirty="0">
                <a:solidFill>
                  <a:schemeClr val="tx1"/>
                </a:solidFill>
              </a:rPr>
              <a:t> provided with </a:t>
            </a:r>
            <a:br>
              <a:rPr lang="en-US" sz="1400" dirty="0">
                <a:solidFill>
                  <a:schemeClr val="tx1"/>
                </a:solidFill>
              </a:rPr>
            </a:br>
            <a:r>
              <a:rPr lang="en-US" sz="1400" dirty="0">
                <a:solidFill>
                  <a:schemeClr val="tx1"/>
                </a:solidFill>
              </a:rPr>
              <a:t>the </a:t>
            </a:r>
            <a:r>
              <a:rPr lang="en-US" sz="1400" dirty="0" err="1">
                <a:solidFill>
                  <a:schemeClr val="tx1"/>
                </a:solidFill>
              </a:rPr>
              <a:t>Comarch</a:t>
            </a:r>
            <a:r>
              <a:rPr lang="en-US" sz="1400" dirty="0">
                <a:solidFill>
                  <a:schemeClr val="tx1"/>
                </a:solidFill>
              </a:rPr>
              <a:t> BI solution</a:t>
            </a:r>
          </a:p>
        </p:txBody>
      </p:sp>
      <p:sp>
        <p:nvSpPr>
          <p:cNvPr id="19" name="Prostokąt 18"/>
          <p:cNvSpPr/>
          <p:nvPr/>
        </p:nvSpPr>
        <p:spPr>
          <a:xfrm>
            <a:off x="666964" y="2957882"/>
            <a:ext cx="2880000" cy="144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b" anchorCtr="1"/>
          <a:lstStyle/>
          <a:p>
            <a:pPr algn="ctr"/>
            <a:r>
              <a:rPr lang="en-US" sz="1400" dirty="0">
                <a:solidFill>
                  <a:schemeClr val="tx1"/>
                </a:solidFill>
              </a:rPr>
              <a:t>reports can be scheduled, bookmarked, exported and shared across the company</a:t>
            </a:r>
          </a:p>
        </p:txBody>
      </p:sp>
      <p:sp>
        <p:nvSpPr>
          <p:cNvPr id="20" name="Dowolny kształt 19"/>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PLANNING</a:t>
            </a:r>
            <a:endParaRPr lang="en-US" sz="900" b="1" kern="1200" dirty="0">
              <a:effectLst/>
            </a:endParaRPr>
          </a:p>
        </p:txBody>
      </p:sp>
      <p:sp>
        <p:nvSpPr>
          <p:cNvPr id="21" name="Dowolny kształt 20"/>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DESIGN</a:t>
            </a:r>
            <a:endParaRPr lang="en-US" sz="900" b="1" kern="1200" dirty="0">
              <a:effectLst/>
            </a:endParaRPr>
          </a:p>
        </p:txBody>
      </p:sp>
      <p:sp>
        <p:nvSpPr>
          <p:cNvPr id="22" name="Dowolny kształt 21"/>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BUDGETING </a:t>
            </a:r>
            <a:endParaRPr lang="en-US" sz="900" b="1" kern="1200" dirty="0">
              <a:effectLst/>
            </a:endParaRPr>
          </a:p>
        </p:txBody>
      </p:sp>
      <p:sp>
        <p:nvSpPr>
          <p:cNvPr id="23" name="Dowolny kształt 22"/>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CUSTOMER TARGETING</a:t>
            </a:r>
            <a:endParaRPr lang="en-US" sz="900" b="1" kern="1200" dirty="0">
              <a:effectLst/>
            </a:endParaRPr>
          </a:p>
        </p:txBody>
      </p:sp>
      <p:sp>
        <p:nvSpPr>
          <p:cNvPr id="24" name="Dowolny kształt 23"/>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WORKFLOW</a:t>
            </a:r>
            <a:endParaRPr lang="en-US" sz="900" b="1" kern="1200" dirty="0">
              <a:effectLst/>
            </a:endParaRPr>
          </a:p>
        </p:txBody>
      </p:sp>
      <p:sp>
        <p:nvSpPr>
          <p:cNvPr id="25" name="Dowolny kształt 24"/>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MULTI-CHANNEL COMMUNICATION</a:t>
            </a:r>
            <a:endParaRPr lang="en-US" sz="900" b="1" kern="1200" dirty="0">
              <a:effectLst/>
            </a:endParaRPr>
          </a:p>
        </p:txBody>
      </p:sp>
      <p:sp>
        <p:nvSpPr>
          <p:cNvPr id="26" name="Dowolny kształt 25"/>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CAMPAIGN TESTING</a:t>
            </a:r>
            <a:endParaRPr lang="en-US" sz="900" b="1" kern="1200" dirty="0">
              <a:effectLst/>
            </a:endParaRPr>
          </a:p>
        </p:txBody>
      </p:sp>
      <p:sp>
        <p:nvSpPr>
          <p:cNvPr id="27" name="Dowolny kształt 26"/>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RESPONSE MONITORING &amp; REPORTING</a:t>
            </a:r>
            <a:endParaRPr lang="en-US" sz="900" b="1" kern="1200" dirty="0">
              <a:effectLst/>
            </a:endParaRPr>
          </a:p>
        </p:txBody>
      </p:sp>
      <p:pic>
        <p:nvPicPr>
          <p:cNvPr id="5" name="Obraz 4"/>
          <p:cNvPicPr>
            <a:picLocks noChangeAspect="1"/>
          </p:cNvPicPr>
          <p:nvPr/>
        </p:nvPicPr>
        <p:blipFill>
          <a:blip r:embed="rId4"/>
          <a:stretch>
            <a:fillRect/>
          </a:stretch>
        </p:blipFill>
        <p:spPr>
          <a:xfrm>
            <a:off x="1850015" y="1521278"/>
            <a:ext cx="513899" cy="513899"/>
          </a:xfrm>
          <a:prstGeom prst="rect">
            <a:avLst/>
          </a:prstGeom>
        </p:spPr>
      </p:pic>
      <p:pic>
        <p:nvPicPr>
          <p:cNvPr id="6" name="Obraz 5"/>
          <p:cNvPicPr>
            <a:picLocks noChangeAspect="1"/>
          </p:cNvPicPr>
          <p:nvPr/>
        </p:nvPicPr>
        <p:blipFill>
          <a:blip r:embed="rId5"/>
          <a:stretch>
            <a:fillRect/>
          </a:stretch>
        </p:blipFill>
        <p:spPr>
          <a:xfrm>
            <a:off x="5510705" y="1482870"/>
            <a:ext cx="513899" cy="513899"/>
          </a:xfrm>
          <a:prstGeom prst="rect">
            <a:avLst/>
          </a:prstGeom>
        </p:spPr>
      </p:pic>
      <p:pic>
        <p:nvPicPr>
          <p:cNvPr id="28" name="Obraz 27"/>
          <p:cNvPicPr>
            <a:picLocks noChangeAspect="1"/>
          </p:cNvPicPr>
          <p:nvPr/>
        </p:nvPicPr>
        <p:blipFill>
          <a:blip r:embed="rId6"/>
          <a:stretch>
            <a:fillRect/>
          </a:stretch>
        </p:blipFill>
        <p:spPr>
          <a:xfrm>
            <a:off x="1878720" y="3105617"/>
            <a:ext cx="513899" cy="513899"/>
          </a:xfrm>
          <a:prstGeom prst="rect">
            <a:avLst/>
          </a:prstGeom>
        </p:spPr>
      </p:pic>
      <p:pic>
        <p:nvPicPr>
          <p:cNvPr id="29" name="Obraz 28"/>
          <p:cNvPicPr>
            <a:picLocks noChangeAspect="1"/>
          </p:cNvPicPr>
          <p:nvPr/>
        </p:nvPicPr>
        <p:blipFill>
          <a:blip r:embed="rId7"/>
          <a:stretch>
            <a:fillRect/>
          </a:stretch>
        </p:blipFill>
        <p:spPr>
          <a:xfrm>
            <a:off x="5476223" y="3140355"/>
            <a:ext cx="667765" cy="467181"/>
          </a:xfrm>
          <a:prstGeom prst="rect">
            <a:avLst/>
          </a:prstGeom>
        </p:spPr>
      </p:pic>
    </p:spTree>
    <p:extLst>
      <p:ext uri="{BB962C8B-B14F-4D97-AF65-F5344CB8AC3E}">
        <p14:creationId xmlns:p14="http://schemas.microsoft.com/office/powerpoint/2010/main" val="7357485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ymbol zastępczy tekstu 14"/>
          <p:cNvSpPr>
            <a:spLocks noGrp="1"/>
          </p:cNvSpPr>
          <p:nvPr>
            <p:ph type="body" sz="quarter" idx="25"/>
          </p:nvPr>
        </p:nvSpPr>
        <p:spPr/>
        <p:txBody>
          <a:bodyPr/>
          <a:lstStyle/>
          <a:p>
            <a:r>
              <a:rPr lang="pl-PL" dirty="0"/>
              <a:t>ADMINISTER &amp; CONFIGURE THE SYSTEM</a:t>
            </a:r>
          </a:p>
        </p:txBody>
      </p:sp>
      <p:sp>
        <p:nvSpPr>
          <p:cNvPr id="3" name="Symbol zastępczy tekstu 2"/>
          <p:cNvSpPr>
            <a:spLocks noGrp="1"/>
          </p:cNvSpPr>
          <p:nvPr>
            <p:ph type="body" sz="quarter" idx="27"/>
          </p:nvPr>
        </p:nvSpPr>
        <p:spPr>
          <a:xfrm>
            <a:off x="944880" y="1461216"/>
            <a:ext cx="3444240" cy="3448089"/>
          </a:xfrm>
        </p:spPr>
        <p:txBody>
          <a:bodyPr/>
          <a:lstStyle/>
          <a:p>
            <a:pPr marL="0" indent="0">
              <a:spcBef>
                <a:spcPts val="1000"/>
              </a:spcBef>
              <a:spcAft>
                <a:spcPts val="1000"/>
              </a:spcAft>
              <a:buNone/>
            </a:pPr>
            <a:r>
              <a:rPr lang="pl-PL" dirty="0"/>
              <a:t>U</a:t>
            </a:r>
            <a:r>
              <a:rPr lang="en-US" dirty="0" err="1"/>
              <a:t>ser</a:t>
            </a:r>
            <a:r>
              <a:rPr lang="en-US" dirty="0"/>
              <a:t> </a:t>
            </a:r>
            <a:r>
              <a:rPr lang="pl-PL" dirty="0"/>
              <a:t>P</a:t>
            </a:r>
            <a:r>
              <a:rPr lang="en-US" dirty="0" err="1"/>
              <a:t>rofiles</a:t>
            </a:r>
            <a:r>
              <a:rPr lang="en-US" dirty="0"/>
              <a:t> &amp; </a:t>
            </a:r>
            <a:r>
              <a:rPr lang="pl-PL" dirty="0"/>
              <a:t>P</a:t>
            </a:r>
            <a:r>
              <a:rPr lang="en-US" dirty="0" err="1"/>
              <a:t>ermissions</a:t>
            </a:r>
            <a:r>
              <a:rPr lang="en-US" dirty="0"/>
              <a:t> </a:t>
            </a:r>
            <a:r>
              <a:rPr lang="pl-PL" dirty="0"/>
              <a:t>M</a:t>
            </a:r>
            <a:r>
              <a:rPr lang="en-US" dirty="0" err="1"/>
              <a:t>anagement</a:t>
            </a:r>
            <a:endParaRPr lang="en-US" dirty="0"/>
          </a:p>
          <a:p>
            <a:pPr marL="0" indent="0">
              <a:spcBef>
                <a:spcPts val="1000"/>
              </a:spcBef>
              <a:spcAft>
                <a:spcPts val="1000"/>
              </a:spcAft>
              <a:buNone/>
            </a:pPr>
            <a:r>
              <a:rPr lang="pl-PL" dirty="0"/>
              <a:t>D</a:t>
            </a:r>
            <a:r>
              <a:rPr lang="en-US" dirty="0" err="1"/>
              <a:t>ictionary</a:t>
            </a:r>
            <a:r>
              <a:rPr lang="en-US" dirty="0"/>
              <a:t> </a:t>
            </a:r>
            <a:r>
              <a:rPr lang="pl-PL" dirty="0"/>
              <a:t>o</a:t>
            </a:r>
            <a:r>
              <a:rPr lang="en-US" dirty="0"/>
              <a:t>f Fixed &amp; Variable Costs</a:t>
            </a:r>
          </a:p>
          <a:p>
            <a:pPr marL="0" indent="0">
              <a:spcBef>
                <a:spcPts val="1000"/>
              </a:spcBef>
              <a:spcAft>
                <a:spcPts val="1000"/>
              </a:spcAft>
              <a:buNone/>
            </a:pPr>
            <a:r>
              <a:rPr lang="pl-PL" dirty="0"/>
              <a:t>L</a:t>
            </a:r>
            <a:r>
              <a:rPr lang="en-US" dirty="0" err="1"/>
              <a:t>ist</a:t>
            </a:r>
            <a:r>
              <a:rPr lang="en-US" dirty="0"/>
              <a:t> of </a:t>
            </a:r>
            <a:r>
              <a:rPr lang="pl-PL" dirty="0"/>
              <a:t>P</a:t>
            </a:r>
            <a:r>
              <a:rPr lang="en-US" dirty="0" err="1"/>
              <a:t>roducts</a:t>
            </a:r>
            <a:r>
              <a:rPr lang="en-US" dirty="0"/>
              <a:t> and </a:t>
            </a:r>
            <a:r>
              <a:rPr lang="pl-PL" dirty="0"/>
              <a:t>L</a:t>
            </a:r>
            <a:r>
              <a:rPr lang="en-US" dirty="0" err="1"/>
              <a:t>ocations</a:t>
            </a:r>
            <a:endParaRPr lang="en-US" dirty="0"/>
          </a:p>
          <a:p>
            <a:pPr marL="0" indent="0">
              <a:spcBef>
                <a:spcPts val="1000"/>
              </a:spcBef>
              <a:spcAft>
                <a:spcPts val="1000"/>
              </a:spcAft>
              <a:buNone/>
            </a:pPr>
            <a:r>
              <a:rPr lang="pl-PL" dirty="0"/>
              <a:t>C</a:t>
            </a:r>
            <a:r>
              <a:rPr lang="en-US" dirty="0" err="1"/>
              <a:t>ampaign</a:t>
            </a:r>
            <a:r>
              <a:rPr lang="en-US" dirty="0"/>
              <a:t> </a:t>
            </a:r>
            <a:r>
              <a:rPr lang="pl-PL" dirty="0"/>
              <a:t>T</a:t>
            </a:r>
            <a:r>
              <a:rPr lang="en-US" dirty="0" err="1"/>
              <a:t>ypes</a:t>
            </a:r>
            <a:endParaRPr lang="pl-PL" dirty="0"/>
          </a:p>
        </p:txBody>
      </p:sp>
      <p:sp>
        <p:nvSpPr>
          <p:cNvPr id="10" name="Symbol zastępczy tekstu 2"/>
          <p:cNvSpPr txBox="1">
            <a:spLocks/>
          </p:cNvSpPr>
          <p:nvPr/>
        </p:nvSpPr>
        <p:spPr>
          <a:xfrm>
            <a:off x="5486400" y="1461216"/>
            <a:ext cx="3192780" cy="34480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None/>
            </a:pPr>
            <a:r>
              <a:rPr lang="pl-PL" dirty="0"/>
              <a:t>T</a:t>
            </a:r>
            <a:r>
              <a:rPr lang="en-US" dirty="0"/>
              <a:t>ask </a:t>
            </a:r>
            <a:r>
              <a:rPr lang="pl-PL" dirty="0"/>
              <a:t>T</a:t>
            </a:r>
            <a:r>
              <a:rPr lang="en-US" dirty="0" err="1"/>
              <a:t>ypes</a:t>
            </a:r>
            <a:r>
              <a:rPr lang="en-US" dirty="0"/>
              <a:t> </a:t>
            </a:r>
            <a:r>
              <a:rPr lang="pl-PL" dirty="0"/>
              <a:t>D</a:t>
            </a:r>
            <a:r>
              <a:rPr lang="en-US" dirty="0" err="1"/>
              <a:t>efinition</a:t>
            </a:r>
            <a:endParaRPr lang="en-US" dirty="0"/>
          </a:p>
          <a:p>
            <a:pPr marL="0" indent="0">
              <a:spcBef>
                <a:spcPts val="1000"/>
              </a:spcBef>
              <a:spcAft>
                <a:spcPts val="1000"/>
              </a:spcAft>
              <a:buNone/>
            </a:pPr>
            <a:r>
              <a:rPr lang="pl-PL" dirty="0"/>
              <a:t>S</a:t>
            </a:r>
            <a:r>
              <a:rPr lang="en-US" dirty="0" err="1"/>
              <a:t>ponsor</a:t>
            </a:r>
            <a:r>
              <a:rPr lang="en-US" dirty="0"/>
              <a:t> </a:t>
            </a:r>
            <a:r>
              <a:rPr lang="pl-PL" dirty="0"/>
              <a:t>and</a:t>
            </a:r>
            <a:r>
              <a:rPr lang="en-US" dirty="0"/>
              <a:t> </a:t>
            </a:r>
            <a:r>
              <a:rPr lang="pl-PL" dirty="0"/>
              <a:t>C</a:t>
            </a:r>
            <a:r>
              <a:rPr lang="en-US" dirty="0" err="1"/>
              <a:t>ost</a:t>
            </a:r>
            <a:r>
              <a:rPr lang="en-US" dirty="0"/>
              <a:t> </a:t>
            </a:r>
            <a:r>
              <a:rPr lang="pl-PL" dirty="0"/>
              <a:t>C</a:t>
            </a:r>
            <a:r>
              <a:rPr lang="en-US" dirty="0"/>
              <a:t>enter </a:t>
            </a:r>
            <a:r>
              <a:rPr lang="pl-PL" dirty="0"/>
              <a:t>A</a:t>
            </a:r>
            <a:r>
              <a:rPr lang="en-US" dirty="0" err="1"/>
              <a:t>dministration</a:t>
            </a:r>
            <a:endParaRPr lang="en-US" dirty="0"/>
          </a:p>
          <a:p>
            <a:pPr marL="0" indent="0">
              <a:spcBef>
                <a:spcPts val="1000"/>
              </a:spcBef>
              <a:spcAft>
                <a:spcPts val="1000"/>
              </a:spcAft>
              <a:buNone/>
            </a:pPr>
            <a:r>
              <a:rPr lang="en-US" dirty="0"/>
              <a:t>Partner Management</a:t>
            </a:r>
          </a:p>
          <a:p>
            <a:pPr marL="0" indent="0">
              <a:spcBef>
                <a:spcPts val="1000"/>
              </a:spcBef>
              <a:spcAft>
                <a:spcPts val="1000"/>
              </a:spcAft>
              <a:buNone/>
            </a:pPr>
            <a:r>
              <a:rPr lang="pl-PL" dirty="0"/>
              <a:t>C</a:t>
            </a:r>
            <a:r>
              <a:rPr lang="en-US" dirty="0" err="1"/>
              <a:t>ampaign</a:t>
            </a:r>
            <a:r>
              <a:rPr lang="en-US" dirty="0"/>
              <a:t> K</a:t>
            </a:r>
            <a:r>
              <a:rPr lang="pl-PL" dirty="0"/>
              <a:t>PI</a:t>
            </a:r>
            <a:r>
              <a:rPr lang="en-US" dirty="0"/>
              <a:t>s Definition</a:t>
            </a:r>
          </a:p>
          <a:p>
            <a:pPr marL="0" indent="0">
              <a:spcBef>
                <a:spcPts val="1000"/>
              </a:spcBef>
              <a:spcAft>
                <a:spcPts val="1000"/>
              </a:spcAft>
              <a:buNone/>
            </a:pPr>
            <a:r>
              <a:rPr lang="en-US" dirty="0"/>
              <a:t>System Notifications Setup</a:t>
            </a:r>
          </a:p>
          <a:p>
            <a:pPr marL="0" indent="0">
              <a:spcBef>
                <a:spcPts val="1000"/>
              </a:spcBef>
              <a:spcAft>
                <a:spcPts val="1000"/>
              </a:spcAft>
              <a:buNone/>
            </a:pPr>
            <a:endParaRPr lang="en-US" dirty="0"/>
          </a:p>
        </p:txBody>
      </p:sp>
      <p:pic>
        <p:nvPicPr>
          <p:cNvPr id="4" name="Obraz 3"/>
          <p:cNvPicPr>
            <a:picLocks noChangeAspect="1"/>
          </p:cNvPicPr>
          <p:nvPr/>
        </p:nvPicPr>
        <p:blipFill>
          <a:blip r:embed="rId3"/>
          <a:stretch>
            <a:fillRect/>
          </a:stretch>
        </p:blipFill>
        <p:spPr>
          <a:xfrm>
            <a:off x="521431" y="1599734"/>
            <a:ext cx="370224" cy="370224"/>
          </a:xfrm>
          <a:prstGeom prst="rect">
            <a:avLst/>
          </a:prstGeom>
        </p:spPr>
      </p:pic>
      <p:pic>
        <p:nvPicPr>
          <p:cNvPr id="6" name="Obraz 5"/>
          <p:cNvPicPr>
            <a:picLocks noChangeAspect="1"/>
          </p:cNvPicPr>
          <p:nvPr/>
        </p:nvPicPr>
        <p:blipFill>
          <a:blip r:embed="rId4"/>
          <a:stretch>
            <a:fillRect/>
          </a:stretch>
        </p:blipFill>
        <p:spPr>
          <a:xfrm>
            <a:off x="545784" y="2383623"/>
            <a:ext cx="291037" cy="357832"/>
          </a:xfrm>
          <a:prstGeom prst="rect">
            <a:avLst/>
          </a:prstGeom>
        </p:spPr>
      </p:pic>
      <p:pic>
        <p:nvPicPr>
          <p:cNvPr id="8" name="Obraz 7"/>
          <p:cNvPicPr>
            <a:picLocks noChangeAspect="1"/>
          </p:cNvPicPr>
          <p:nvPr/>
        </p:nvPicPr>
        <p:blipFill>
          <a:blip r:embed="rId5"/>
          <a:stretch>
            <a:fillRect/>
          </a:stretch>
        </p:blipFill>
        <p:spPr>
          <a:xfrm>
            <a:off x="535460" y="3061688"/>
            <a:ext cx="342166" cy="342166"/>
          </a:xfrm>
          <a:prstGeom prst="rect">
            <a:avLst/>
          </a:prstGeom>
        </p:spPr>
      </p:pic>
      <p:pic>
        <p:nvPicPr>
          <p:cNvPr id="9" name="Obraz 8"/>
          <p:cNvPicPr>
            <a:picLocks noChangeAspect="1"/>
          </p:cNvPicPr>
          <p:nvPr/>
        </p:nvPicPr>
        <p:blipFill>
          <a:blip r:embed="rId6"/>
          <a:stretch>
            <a:fillRect/>
          </a:stretch>
        </p:blipFill>
        <p:spPr>
          <a:xfrm>
            <a:off x="545950" y="3659993"/>
            <a:ext cx="321186" cy="295831"/>
          </a:xfrm>
          <a:prstGeom prst="rect">
            <a:avLst/>
          </a:prstGeom>
        </p:spPr>
      </p:pic>
      <p:pic>
        <p:nvPicPr>
          <p:cNvPr id="23" name="Obraz 22"/>
          <p:cNvPicPr>
            <a:picLocks noChangeAspect="1"/>
          </p:cNvPicPr>
          <p:nvPr/>
        </p:nvPicPr>
        <p:blipFill>
          <a:blip r:embed="rId7"/>
          <a:stretch>
            <a:fillRect/>
          </a:stretch>
        </p:blipFill>
        <p:spPr>
          <a:xfrm>
            <a:off x="5021179" y="1509159"/>
            <a:ext cx="363239" cy="349268"/>
          </a:xfrm>
          <a:prstGeom prst="rect">
            <a:avLst/>
          </a:prstGeom>
        </p:spPr>
      </p:pic>
      <p:pic>
        <p:nvPicPr>
          <p:cNvPr id="24" name="Obraz 23"/>
          <p:cNvPicPr>
            <a:picLocks noChangeAspect="1"/>
          </p:cNvPicPr>
          <p:nvPr/>
        </p:nvPicPr>
        <p:blipFill>
          <a:blip r:embed="rId8"/>
          <a:stretch>
            <a:fillRect/>
          </a:stretch>
        </p:blipFill>
        <p:spPr>
          <a:xfrm>
            <a:off x="5032287" y="2154612"/>
            <a:ext cx="400773" cy="391229"/>
          </a:xfrm>
          <a:prstGeom prst="rect">
            <a:avLst/>
          </a:prstGeom>
        </p:spPr>
      </p:pic>
      <p:pic>
        <p:nvPicPr>
          <p:cNvPr id="25" name="Obraz 24"/>
          <p:cNvPicPr>
            <a:picLocks noChangeAspect="1"/>
          </p:cNvPicPr>
          <p:nvPr/>
        </p:nvPicPr>
        <p:blipFill>
          <a:blip r:embed="rId9"/>
          <a:stretch>
            <a:fillRect/>
          </a:stretch>
        </p:blipFill>
        <p:spPr>
          <a:xfrm>
            <a:off x="5030616" y="2848261"/>
            <a:ext cx="404112" cy="277105"/>
          </a:xfrm>
          <a:prstGeom prst="rect">
            <a:avLst/>
          </a:prstGeom>
        </p:spPr>
      </p:pic>
      <p:pic>
        <p:nvPicPr>
          <p:cNvPr id="26" name="Obraz 25"/>
          <p:cNvPicPr>
            <a:picLocks noChangeAspect="1"/>
          </p:cNvPicPr>
          <p:nvPr/>
        </p:nvPicPr>
        <p:blipFill>
          <a:blip r:embed="rId10"/>
          <a:stretch>
            <a:fillRect/>
          </a:stretch>
        </p:blipFill>
        <p:spPr>
          <a:xfrm>
            <a:off x="5075421" y="3356910"/>
            <a:ext cx="340608" cy="288651"/>
          </a:xfrm>
          <a:prstGeom prst="rect">
            <a:avLst/>
          </a:prstGeom>
        </p:spPr>
      </p:pic>
      <p:pic>
        <p:nvPicPr>
          <p:cNvPr id="27" name="Obraz 26"/>
          <p:cNvPicPr>
            <a:picLocks noChangeAspect="1"/>
          </p:cNvPicPr>
          <p:nvPr/>
        </p:nvPicPr>
        <p:blipFill>
          <a:blip r:embed="rId11"/>
          <a:stretch>
            <a:fillRect/>
          </a:stretch>
        </p:blipFill>
        <p:spPr>
          <a:xfrm>
            <a:off x="5092649" y="3912229"/>
            <a:ext cx="329205" cy="329205"/>
          </a:xfrm>
          <a:prstGeom prst="rect">
            <a:avLst/>
          </a:prstGeom>
        </p:spPr>
      </p:pic>
      <p:pic>
        <p:nvPicPr>
          <p:cNvPr id="28" name="Obraz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721257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205071" y="145537"/>
            <a:ext cx="2825296" cy="1188039"/>
          </a:xfrm>
        </p:spPr>
        <p:txBody>
          <a:bodyPr/>
          <a:lstStyle/>
          <a:p>
            <a:r>
              <a:rPr lang="pl-PL" dirty="0"/>
              <a:t>KEY BENEFITS</a:t>
            </a:r>
            <a:endParaRPr lang="en-US" dirty="0"/>
          </a:p>
        </p:txBody>
      </p:sp>
      <p:sp>
        <p:nvSpPr>
          <p:cNvPr id="4" name="Symbol zastępczy tekstu 3"/>
          <p:cNvSpPr>
            <a:spLocks noGrp="1"/>
          </p:cNvSpPr>
          <p:nvPr>
            <p:ph type="body" sz="quarter" idx="18"/>
          </p:nvPr>
        </p:nvSpPr>
        <p:spPr>
          <a:xfrm>
            <a:off x="1205071" y="1508836"/>
            <a:ext cx="2825296" cy="3169844"/>
          </a:xfrm>
        </p:spPr>
        <p:txBody>
          <a:bodyPr/>
          <a:lstStyle/>
          <a:p>
            <a:pPr marL="171450" indent="-171450" algn="l">
              <a:spcBef>
                <a:spcPts val="600"/>
              </a:spcBef>
              <a:spcAft>
                <a:spcPts val="600"/>
              </a:spcAft>
              <a:buFont typeface="Wingdings" panose="05000000000000000000" pitchFamily="2" charset="2"/>
              <a:buChar char="§"/>
            </a:pPr>
            <a:r>
              <a:rPr lang="en-US" sz="1400" dirty="0"/>
              <a:t>easy handling and management of a large </a:t>
            </a:r>
            <a:r>
              <a:rPr lang="en-US" sz="1400" dirty="0" err="1"/>
              <a:t>num</a:t>
            </a:r>
            <a:r>
              <a:rPr lang="pl-PL" sz="1400" dirty="0"/>
              <a:t>b</a:t>
            </a:r>
            <a:r>
              <a:rPr lang="en-US" sz="1400" dirty="0" err="1"/>
              <a:t>er</a:t>
            </a:r>
            <a:r>
              <a:rPr lang="en-US" sz="1400" dirty="0"/>
              <a:t> of multistage campaigns -&gt; </a:t>
            </a:r>
            <a:r>
              <a:rPr lang="en-US" sz="1400" b="1" dirty="0"/>
              <a:t>faster time-to-market</a:t>
            </a:r>
          </a:p>
          <a:p>
            <a:pPr marL="171450" indent="-171450" algn="l">
              <a:spcBef>
                <a:spcPts val="600"/>
              </a:spcBef>
              <a:spcAft>
                <a:spcPts val="600"/>
              </a:spcAft>
              <a:buFont typeface="Wingdings" panose="05000000000000000000" pitchFamily="2" charset="2"/>
              <a:buChar char="§"/>
            </a:pPr>
            <a:r>
              <a:rPr lang="en-US" sz="1400" dirty="0"/>
              <a:t>simplified planning &amp; unified collaboration across the entire marketing team -&gt; </a:t>
            </a:r>
            <a:r>
              <a:rPr lang="en-US" sz="1400" b="1" dirty="0"/>
              <a:t>coordination of employee work &amp; optimization of resources and efforts</a:t>
            </a:r>
          </a:p>
          <a:p>
            <a:pPr marL="171450" indent="-171450" algn="l">
              <a:spcBef>
                <a:spcPts val="600"/>
              </a:spcBef>
              <a:spcAft>
                <a:spcPts val="600"/>
              </a:spcAft>
              <a:buFont typeface="Wingdings" panose="05000000000000000000" pitchFamily="2" charset="2"/>
              <a:buChar char="§"/>
            </a:pPr>
            <a:r>
              <a:rPr lang="en-US" sz="1400" dirty="0"/>
              <a:t>automation of personalized campaigns -&gt; </a:t>
            </a:r>
            <a:r>
              <a:rPr lang="en-US" sz="1400" b="1" dirty="0"/>
              <a:t>increased revenue and business performance</a:t>
            </a:r>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915612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205071" y="145537"/>
            <a:ext cx="2825296" cy="1188039"/>
          </a:xfrm>
        </p:spPr>
        <p:txBody>
          <a:bodyPr/>
          <a:lstStyle/>
          <a:p>
            <a:r>
              <a:rPr lang="pl-PL" dirty="0"/>
              <a:t>KEY BENEFITS</a:t>
            </a:r>
            <a:endParaRPr lang="en-US" dirty="0"/>
          </a:p>
        </p:txBody>
      </p:sp>
      <p:sp>
        <p:nvSpPr>
          <p:cNvPr id="4" name="Symbol zastępczy tekstu 3"/>
          <p:cNvSpPr>
            <a:spLocks noGrp="1"/>
          </p:cNvSpPr>
          <p:nvPr>
            <p:ph type="body" sz="quarter" idx="18"/>
          </p:nvPr>
        </p:nvSpPr>
        <p:spPr>
          <a:xfrm>
            <a:off x="1205071" y="1508836"/>
            <a:ext cx="2825296" cy="3169844"/>
          </a:xfrm>
        </p:spPr>
        <p:txBody>
          <a:bodyPr/>
          <a:lstStyle/>
          <a:p>
            <a:pPr marL="171450" indent="-171450" algn="l">
              <a:spcBef>
                <a:spcPts val="600"/>
              </a:spcBef>
              <a:spcAft>
                <a:spcPts val="600"/>
              </a:spcAft>
              <a:buFont typeface="Wingdings" panose="05000000000000000000" pitchFamily="2" charset="2"/>
              <a:buChar char="§"/>
            </a:pPr>
            <a:r>
              <a:rPr lang="en-US" sz="1400" dirty="0"/>
              <a:t>visual orchestration of various communication channels-&gt; </a:t>
            </a:r>
            <a:r>
              <a:rPr lang="en-US" sz="1400" b="1" dirty="0"/>
              <a:t>delivery of great customer experiences</a:t>
            </a:r>
          </a:p>
          <a:p>
            <a:pPr marL="171450" indent="-171450" algn="l">
              <a:spcBef>
                <a:spcPts val="600"/>
              </a:spcBef>
              <a:spcAft>
                <a:spcPts val="600"/>
              </a:spcAft>
              <a:buFont typeface="Wingdings" panose="05000000000000000000" pitchFamily="2" charset="2"/>
              <a:buChar char="§"/>
            </a:pPr>
            <a:r>
              <a:rPr lang="en-US" sz="1400" dirty="0"/>
              <a:t>advertising offers tailored to customer needs -&gt; </a:t>
            </a:r>
            <a:r>
              <a:rPr lang="en-US" sz="1400" b="1" dirty="0"/>
              <a:t>higher response rates, increased retention and customer lifetime value</a:t>
            </a:r>
          </a:p>
          <a:p>
            <a:pPr marL="171450" indent="-171450" algn="l">
              <a:spcBef>
                <a:spcPts val="600"/>
              </a:spcBef>
              <a:spcAft>
                <a:spcPts val="600"/>
              </a:spcAft>
              <a:buFont typeface="Wingdings" panose="05000000000000000000" pitchFamily="2" charset="2"/>
              <a:buChar char="§"/>
            </a:pPr>
            <a:r>
              <a:rPr lang="en-US" sz="1400" dirty="0"/>
              <a:t>open &amp; flexible architecture -&gt; </a:t>
            </a:r>
            <a:r>
              <a:rPr lang="en-US" sz="1400" b="1" dirty="0"/>
              <a:t>painless integration with data sources and system customization</a:t>
            </a:r>
          </a:p>
        </p:txBody>
      </p:sp>
      <p:pic>
        <p:nvPicPr>
          <p:cNvPr id="5" name="Obraz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472340376"/>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Łącznik prosty 17"/>
          <p:cNvCxnSpPr/>
          <p:nvPr/>
        </p:nvCxnSpPr>
        <p:spPr>
          <a:xfrm>
            <a:off x="6813727" y="2878049"/>
            <a:ext cx="0" cy="999562"/>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53" name="Elipsa 52"/>
          <p:cNvSpPr/>
          <p:nvPr/>
        </p:nvSpPr>
        <p:spPr>
          <a:xfrm>
            <a:off x="6256866" y="3492216"/>
            <a:ext cx="1099608" cy="1099608"/>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cxnSp>
        <p:nvCxnSpPr>
          <p:cNvPr id="13" name="Łącznik prosty 12"/>
          <p:cNvCxnSpPr/>
          <p:nvPr/>
        </p:nvCxnSpPr>
        <p:spPr>
          <a:xfrm>
            <a:off x="4999305" y="193738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51" name="Elipsa 50"/>
          <p:cNvSpPr/>
          <p:nvPr/>
        </p:nvSpPr>
        <p:spPr>
          <a:xfrm>
            <a:off x="4443739" y="1122396"/>
            <a:ext cx="1099608" cy="1099608"/>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3" name="Symbol zastępczy tekstu 2"/>
          <p:cNvSpPr>
            <a:spLocks noGrp="1"/>
          </p:cNvSpPr>
          <p:nvPr>
            <p:ph type="body" sz="quarter" idx="25"/>
          </p:nvPr>
        </p:nvSpPr>
        <p:spPr/>
        <p:txBody>
          <a:bodyPr/>
          <a:lstStyle/>
          <a:p>
            <a:r>
              <a:rPr lang="en-US" dirty="0"/>
              <a:t>REFERENCES &amp; CURRENT PROJECTS</a:t>
            </a:r>
          </a:p>
        </p:txBody>
      </p:sp>
      <p:cxnSp>
        <p:nvCxnSpPr>
          <p:cNvPr id="4" name="Łącznik prosty 3"/>
          <p:cNvCxnSpPr/>
          <p:nvPr/>
        </p:nvCxnSpPr>
        <p:spPr>
          <a:xfrm>
            <a:off x="0" y="2855069"/>
            <a:ext cx="9144000"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5" name="Łącznik prosty 4"/>
          <p:cNvCxnSpPr/>
          <p:nvPr/>
        </p:nvCxnSpPr>
        <p:spPr>
          <a:xfrm>
            <a:off x="1374809" y="2122944"/>
            <a:ext cx="1" cy="72576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6" name="Elipsa 5"/>
          <p:cNvSpPr/>
          <p:nvPr/>
        </p:nvSpPr>
        <p:spPr>
          <a:xfrm>
            <a:off x="825005" y="1122396"/>
            <a:ext cx="1099608" cy="1099608"/>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7" name="pole tekstowe 6"/>
          <p:cNvSpPr txBox="1"/>
          <p:nvPr/>
        </p:nvSpPr>
        <p:spPr>
          <a:xfrm>
            <a:off x="2639764" y="2520762"/>
            <a:ext cx="1099608" cy="323167"/>
          </a:xfrm>
          <a:prstGeom prst="rect">
            <a:avLst/>
          </a:prstGeom>
        </p:spPr>
        <p:txBody>
          <a:bodyPr vert="horz" wrap="square" lIns="91440" tIns="45720" rIns="91440" bIns="45720" rtlCol="0" anchor="ctr">
            <a:normAutofit/>
          </a:bodyPr>
          <a:lstStyle/>
          <a:p>
            <a:pPr algn="ctr"/>
            <a:r>
              <a:rPr lang="pl-PL" sz="1200" b="1" dirty="0">
                <a:solidFill>
                  <a:srgbClr val="163F74"/>
                </a:solidFill>
              </a:rPr>
              <a:t>2013/2014</a:t>
            </a:r>
          </a:p>
        </p:txBody>
      </p:sp>
      <p:cxnSp>
        <p:nvCxnSpPr>
          <p:cNvPr id="12" name="Łącznik prosty 11"/>
          <p:cNvCxnSpPr/>
          <p:nvPr/>
        </p:nvCxnSpPr>
        <p:spPr>
          <a:xfrm>
            <a:off x="3191865" y="2932197"/>
            <a:ext cx="2808" cy="1648927"/>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8" name="Elipsa 7"/>
          <p:cNvSpPr/>
          <p:nvPr/>
        </p:nvSpPr>
        <p:spPr>
          <a:xfrm>
            <a:off x="3112795" y="278077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11" name="Elipsa 10"/>
          <p:cNvSpPr/>
          <p:nvPr/>
        </p:nvSpPr>
        <p:spPr>
          <a:xfrm>
            <a:off x="1295475" y="278077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2" name="Elipsa 21"/>
          <p:cNvSpPr/>
          <p:nvPr/>
        </p:nvSpPr>
        <p:spPr>
          <a:xfrm>
            <a:off x="4930115" y="278077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3" name="Elipsa 22"/>
          <p:cNvSpPr/>
          <p:nvPr/>
        </p:nvSpPr>
        <p:spPr>
          <a:xfrm>
            <a:off x="6747435" y="278077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5" name="pole tekstowe 24"/>
          <p:cNvSpPr txBox="1"/>
          <p:nvPr/>
        </p:nvSpPr>
        <p:spPr>
          <a:xfrm>
            <a:off x="830670" y="2916149"/>
            <a:ext cx="1069892" cy="323167"/>
          </a:xfrm>
          <a:prstGeom prst="rect">
            <a:avLst/>
          </a:prstGeom>
        </p:spPr>
        <p:txBody>
          <a:bodyPr vert="horz" wrap="square" lIns="91440" tIns="45720" rIns="91440" bIns="45720" rtlCol="0" anchor="ctr">
            <a:noAutofit/>
          </a:bodyPr>
          <a:lstStyle/>
          <a:p>
            <a:pPr algn="ctr"/>
            <a:r>
              <a:rPr lang="pl-PL" sz="1200" b="1" dirty="0">
                <a:solidFill>
                  <a:srgbClr val="163F74"/>
                </a:solidFill>
              </a:rPr>
              <a:t>2010</a:t>
            </a:r>
          </a:p>
        </p:txBody>
      </p:sp>
      <p:sp>
        <p:nvSpPr>
          <p:cNvPr id="26" name="pole tekstowe 25"/>
          <p:cNvSpPr txBox="1"/>
          <p:nvPr/>
        </p:nvSpPr>
        <p:spPr>
          <a:xfrm>
            <a:off x="4659778" y="2916149"/>
            <a:ext cx="682770" cy="323167"/>
          </a:xfrm>
          <a:prstGeom prst="rect">
            <a:avLst/>
          </a:prstGeom>
        </p:spPr>
        <p:txBody>
          <a:bodyPr vert="horz" wrap="square" lIns="91440" tIns="45720" rIns="91440" bIns="45720" rtlCol="0" anchor="ctr">
            <a:normAutofit/>
          </a:bodyPr>
          <a:lstStyle/>
          <a:p>
            <a:pPr algn="ctr"/>
            <a:r>
              <a:rPr lang="pl-PL" sz="1200" b="1" dirty="0">
                <a:solidFill>
                  <a:srgbClr val="163F74"/>
                </a:solidFill>
              </a:rPr>
              <a:t>2015</a:t>
            </a:r>
          </a:p>
        </p:txBody>
      </p:sp>
      <p:sp>
        <p:nvSpPr>
          <p:cNvPr id="27" name="pole tekstowe 26"/>
          <p:cNvSpPr txBox="1"/>
          <p:nvPr/>
        </p:nvSpPr>
        <p:spPr>
          <a:xfrm>
            <a:off x="6465285" y="2507974"/>
            <a:ext cx="682770" cy="323167"/>
          </a:xfrm>
          <a:prstGeom prst="rect">
            <a:avLst/>
          </a:prstGeom>
        </p:spPr>
        <p:txBody>
          <a:bodyPr vert="horz" wrap="square" lIns="91440" tIns="45720" rIns="91440" bIns="45720" rtlCol="0" anchor="ctr">
            <a:normAutofit/>
          </a:bodyPr>
          <a:lstStyle/>
          <a:p>
            <a:pPr algn="ctr"/>
            <a:r>
              <a:rPr lang="pl-PL" sz="1200" b="1" dirty="0">
                <a:solidFill>
                  <a:srgbClr val="163F74"/>
                </a:solidFill>
              </a:rPr>
              <a:t>2016</a:t>
            </a:r>
          </a:p>
        </p:txBody>
      </p:sp>
      <p:sp>
        <p:nvSpPr>
          <p:cNvPr id="38" name="Prostokąt 37"/>
          <p:cNvSpPr/>
          <p:nvPr/>
        </p:nvSpPr>
        <p:spPr>
          <a:xfrm>
            <a:off x="1942457" y="1411377"/>
            <a:ext cx="1828344" cy="538609"/>
          </a:xfrm>
          <a:prstGeom prst="rect">
            <a:avLst/>
          </a:prstGeom>
        </p:spPr>
        <p:txBody>
          <a:bodyPr wrap="square" anchor="ctr">
            <a:spAutoFit/>
          </a:bodyPr>
          <a:lstStyle/>
          <a:p>
            <a:pPr marL="171450" indent="-171450">
              <a:spcBef>
                <a:spcPts val="300"/>
              </a:spcBef>
              <a:spcAft>
                <a:spcPts val="300"/>
              </a:spcAft>
              <a:buFont typeface="Wingdings" panose="05000000000000000000" pitchFamily="2" charset="2"/>
              <a:buChar char="§"/>
            </a:pPr>
            <a:r>
              <a:rPr lang="en-US" sz="1200" dirty="0"/>
              <a:t>Leroy Merlin Poland</a:t>
            </a:r>
          </a:p>
          <a:p>
            <a:pPr marL="171450" indent="-171450">
              <a:spcBef>
                <a:spcPts val="300"/>
              </a:spcBef>
              <a:spcAft>
                <a:spcPts val="300"/>
              </a:spcAft>
              <a:buFont typeface="Wingdings" panose="05000000000000000000" pitchFamily="2" charset="2"/>
              <a:buChar char="§"/>
            </a:pPr>
            <a:r>
              <a:rPr lang="en-US" sz="1200" dirty="0"/>
              <a:t>Comarch</a:t>
            </a:r>
          </a:p>
        </p:txBody>
      </p:sp>
      <p:pic>
        <p:nvPicPr>
          <p:cNvPr id="35" name="Obraz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43" name="Obraz 4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4919" y="1413937"/>
            <a:ext cx="576637" cy="485218"/>
          </a:xfrm>
          <a:prstGeom prst="rect">
            <a:avLst/>
          </a:prstGeom>
        </p:spPr>
      </p:pic>
      <p:sp>
        <p:nvSpPr>
          <p:cNvPr id="44" name="Prostokąt 43"/>
          <p:cNvSpPr/>
          <p:nvPr/>
        </p:nvSpPr>
        <p:spPr>
          <a:xfrm>
            <a:off x="3760893" y="3705363"/>
            <a:ext cx="1475042" cy="723275"/>
          </a:xfrm>
          <a:prstGeom prst="rect">
            <a:avLst/>
          </a:prstGeom>
        </p:spPr>
        <p:txBody>
          <a:bodyPr wrap="square" anchor="ctr">
            <a:spAutoFit/>
          </a:bodyPr>
          <a:lstStyle/>
          <a:p>
            <a:pPr marL="171450" indent="-171450">
              <a:spcBef>
                <a:spcPts val="300"/>
              </a:spcBef>
              <a:spcAft>
                <a:spcPts val="300"/>
              </a:spcAft>
              <a:buFont typeface="Wingdings" panose="05000000000000000000" pitchFamily="2" charset="2"/>
              <a:buChar char="§"/>
            </a:pPr>
            <a:r>
              <a:rPr lang="en-US" sz="1200" dirty="0"/>
              <a:t>L’Occitane Russia</a:t>
            </a:r>
          </a:p>
          <a:p>
            <a:pPr marL="171450" indent="-171450">
              <a:spcBef>
                <a:spcPts val="300"/>
              </a:spcBef>
              <a:spcAft>
                <a:spcPts val="300"/>
              </a:spcAft>
              <a:buFont typeface="Wingdings" panose="05000000000000000000" pitchFamily="2" charset="2"/>
              <a:buChar char="§"/>
            </a:pPr>
            <a:r>
              <a:rPr lang="en-US" sz="1200" dirty="0"/>
              <a:t>SMU Chile</a:t>
            </a:r>
          </a:p>
        </p:txBody>
      </p:sp>
      <p:sp>
        <p:nvSpPr>
          <p:cNvPr id="45" name="Prostokąt 44"/>
          <p:cNvSpPr/>
          <p:nvPr/>
        </p:nvSpPr>
        <p:spPr>
          <a:xfrm>
            <a:off x="5554872" y="1163942"/>
            <a:ext cx="2245508" cy="907941"/>
          </a:xfrm>
          <a:prstGeom prst="rect">
            <a:avLst/>
          </a:prstGeom>
        </p:spPr>
        <p:txBody>
          <a:bodyPr wrap="square" anchor="ctr">
            <a:spAutoFit/>
          </a:bodyPr>
          <a:lstStyle/>
          <a:p>
            <a:pPr marL="171450" indent="-171450">
              <a:spcBef>
                <a:spcPts val="300"/>
              </a:spcBef>
              <a:spcAft>
                <a:spcPts val="300"/>
              </a:spcAft>
              <a:buFont typeface="Wingdings" panose="05000000000000000000" pitchFamily="2" charset="2"/>
              <a:buChar char="§"/>
            </a:pPr>
            <a:r>
              <a:rPr lang="en-US" sz="1200" dirty="0"/>
              <a:t>EFR Group (former </a:t>
            </a:r>
            <a:r>
              <a:rPr lang="en-US" sz="1200" dirty="0" err="1"/>
              <a:t>Delek</a:t>
            </a:r>
            <a:r>
              <a:rPr lang="en-US" sz="1200" dirty="0"/>
              <a:t> France &amp; Benelux)</a:t>
            </a:r>
          </a:p>
          <a:p>
            <a:pPr marL="171450" indent="-171450">
              <a:spcBef>
                <a:spcPts val="300"/>
              </a:spcBef>
              <a:spcAft>
                <a:spcPts val="300"/>
              </a:spcAft>
              <a:buFont typeface="Wingdings" panose="05000000000000000000" pitchFamily="2" charset="2"/>
              <a:buChar char="§"/>
            </a:pPr>
            <a:r>
              <a:rPr lang="en-US" sz="1200" dirty="0"/>
              <a:t>Tobacco company in Russia</a:t>
            </a:r>
          </a:p>
        </p:txBody>
      </p:sp>
      <p:sp>
        <p:nvSpPr>
          <p:cNvPr id="46" name="Prostokąt 45"/>
          <p:cNvSpPr/>
          <p:nvPr/>
        </p:nvSpPr>
        <p:spPr>
          <a:xfrm>
            <a:off x="7372327" y="3779031"/>
            <a:ext cx="1466873" cy="646331"/>
          </a:xfrm>
          <a:prstGeom prst="rect">
            <a:avLst/>
          </a:prstGeom>
        </p:spPr>
        <p:txBody>
          <a:bodyPr wrap="square" anchor="ctr">
            <a:spAutoFit/>
          </a:bodyPr>
          <a:lstStyle/>
          <a:p>
            <a:pPr marL="171450" indent="-171450">
              <a:spcBef>
                <a:spcPts val="300"/>
              </a:spcBef>
              <a:spcAft>
                <a:spcPts val="300"/>
              </a:spcAft>
              <a:buFont typeface="Wingdings" panose="05000000000000000000" pitchFamily="2" charset="2"/>
              <a:buChar char="§"/>
            </a:pPr>
            <a:r>
              <a:rPr lang="pl-PL" sz="1200" dirty="0" err="1"/>
              <a:t>Large</a:t>
            </a:r>
            <a:r>
              <a:rPr lang="pl-PL" sz="1200" dirty="0"/>
              <a:t> </a:t>
            </a:r>
            <a:r>
              <a:rPr lang="en-US" sz="1200" dirty="0"/>
              <a:t>coffee shop chain in the UK</a:t>
            </a:r>
          </a:p>
        </p:txBody>
      </p:sp>
      <p:pic>
        <p:nvPicPr>
          <p:cNvPr id="47" name="Picture 2" descr="http://www.efr-group.com/images/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l="20573" t="6540" r="17873" b="21617"/>
          <a:stretch/>
        </p:blipFill>
        <p:spPr bwMode="auto">
          <a:xfrm>
            <a:off x="4622120" y="1302244"/>
            <a:ext cx="697620" cy="422876"/>
          </a:xfrm>
          <a:prstGeom prst="rect">
            <a:avLst/>
          </a:prstGeom>
          <a:noFill/>
          <a:extLst>
            <a:ext uri="{909E8E84-426E-40DD-AFC4-6F175D3DCCD1}">
              <a14:hiddenFill xmlns:a14="http://schemas.microsoft.com/office/drawing/2010/main">
                <a:solidFill>
                  <a:srgbClr val="FFFFFF"/>
                </a:solidFill>
              </a14:hiddenFill>
            </a:ext>
          </a:extLst>
        </p:spPr>
      </p:pic>
      <p:sp>
        <p:nvSpPr>
          <p:cNvPr id="52" name="Elipsa 51"/>
          <p:cNvSpPr/>
          <p:nvPr/>
        </p:nvSpPr>
        <p:spPr>
          <a:xfrm>
            <a:off x="2645697" y="3492216"/>
            <a:ext cx="1099608" cy="1099608"/>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pic>
        <p:nvPicPr>
          <p:cNvPr id="2" name="Obraz 1"/>
          <p:cNvPicPr>
            <a:picLocks noChangeAspect="1"/>
          </p:cNvPicPr>
          <p:nvPr/>
        </p:nvPicPr>
        <p:blipFill rotWithShape="1">
          <a:blip r:embed="rId6">
            <a:extLst>
              <a:ext uri="{28A0092B-C50C-407E-A947-70E740481C1C}">
                <a14:useLocalDpi xmlns:a14="http://schemas.microsoft.com/office/drawing/2010/main" val="0"/>
              </a:ext>
            </a:extLst>
          </a:blip>
          <a:srcRect l="15689" t="21374" r="15660" b="23370"/>
          <a:stretch/>
        </p:blipFill>
        <p:spPr>
          <a:xfrm>
            <a:off x="2970301" y="3670700"/>
            <a:ext cx="448745" cy="361186"/>
          </a:xfrm>
          <a:prstGeom prst="rect">
            <a:avLst/>
          </a:prstGeom>
        </p:spPr>
      </p:pic>
      <p:pic>
        <p:nvPicPr>
          <p:cNvPr id="9" name="Obraz 8"/>
          <p:cNvPicPr>
            <a:picLocks noChangeAspect="1"/>
          </p:cNvPicPr>
          <p:nvPr/>
        </p:nvPicPr>
        <p:blipFill rotWithShape="1">
          <a:blip r:embed="rId7">
            <a:extLst>
              <a:ext uri="{28A0092B-C50C-407E-A947-70E740481C1C}">
                <a14:useLocalDpi xmlns:a14="http://schemas.microsoft.com/office/drawing/2010/main" val="0"/>
              </a:ext>
            </a:extLst>
          </a:blip>
          <a:srcRect t="42741" b="39062"/>
          <a:stretch/>
        </p:blipFill>
        <p:spPr>
          <a:xfrm>
            <a:off x="2779415" y="4159771"/>
            <a:ext cx="830516" cy="151128"/>
          </a:xfrm>
          <a:prstGeom prst="rect">
            <a:avLst/>
          </a:prstGeom>
        </p:spPr>
      </p:pic>
      <p:pic>
        <p:nvPicPr>
          <p:cNvPr id="16" name="Obraz 15"/>
          <p:cNvPicPr>
            <a:picLocks noChangeAspect="1"/>
          </p:cNvPicPr>
          <p:nvPr/>
        </p:nvPicPr>
        <p:blipFill>
          <a:blip r:embed="rId8"/>
          <a:stretch>
            <a:fillRect/>
          </a:stretch>
        </p:blipFill>
        <p:spPr>
          <a:xfrm>
            <a:off x="6604729" y="3841533"/>
            <a:ext cx="419122" cy="400071"/>
          </a:xfrm>
          <a:prstGeom prst="rect">
            <a:avLst/>
          </a:prstGeom>
        </p:spPr>
      </p:pic>
    </p:spTree>
    <p:extLst>
      <p:ext uri="{BB962C8B-B14F-4D97-AF65-F5344CB8AC3E}">
        <p14:creationId xmlns:p14="http://schemas.microsoft.com/office/powerpoint/2010/main" val="22118169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normAutofit fontScale="92500" lnSpcReduction="20000"/>
          </a:bodyPr>
          <a:lstStyle/>
          <a:p>
            <a:r>
              <a:rPr lang="en-US" dirty="0"/>
              <a:t>COMARCH CUSTOMER ENGAGEMENT– SOLUTION OVERVIEW</a:t>
            </a:r>
          </a:p>
        </p:txBody>
      </p:sp>
      <p:pic>
        <p:nvPicPr>
          <p:cNvPr id="4" name="Obraz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48246319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ymbol zastępczy tekstu 3"/>
          <p:cNvSpPr>
            <a:spLocks noGrp="1"/>
          </p:cNvSpPr>
          <p:nvPr>
            <p:ph type="body" sz="quarter" idx="10"/>
          </p:nvPr>
        </p:nvSpPr>
        <p:spPr/>
        <p:txBody>
          <a:bodyPr/>
          <a:lstStyle/>
          <a:p>
            <a:r>
              <a:rPr lang="pl-PL" dirty="0">
                <a:solidFill>
                  <a:srgbClr val="34B4A1"/>
                </a:solidFill>
              </a:rPr>
              <a:t>SUCCESS STORIES</a:t>
            </a:r>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8275219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205071" y="29332"/>
            <a:ext cx="2825296" cy="1188039"/>
          </a:xfrm>
        </p:spPr>
        <p:txBody>
          <a:bodyPr/>
          <a:lstStyle/>
          <a:p>
            <a:r>
              <a:rPr lang="pl-PL" dirty="0"/>
              <a:t>MAIN GOALS</a:t>
            </a:r>
          </a:p>
        </p:txBody>
      </p:sp>
      <p:sp>
        <p:nvSpPr>
          <p:cNvPr id="3" name="Symbol zastępczy tekstu 2"/>
          <p:cNvSpPr>
            <a:spLocks noGrp="1"/>
          </p:cNvSpPr>
          <p:nvPr>
            <p:ph type="body" sz="quarter" idx="18"/>
          </p:nvPr>
        </p:nvSpPr>
        <p:spPr>
          <a:xfrm>
            <a:off x="1063806" y="1379296"/>
            <a:ext cx="3107826" cy="2926004"/>
          </a:xfrm>
        </p:spPr>
        <p:txBody>
          <a:bodyPr/>
          <a:lstStyle/>
          <a:p>
            <a:r>
              <a:rPr lang="en-US" sz="1400" b="1" dirty="0"/>
              <a:t>Gamification drives </a:t>
            </a:r>
            <a:br>
              <a:rPr lang="pl-PL" sz="1400" b="1" dirty="0"/>
            </a:br>
            <a:r>
              <a:rPr lang="en-US" sz="1400" b="1" dirty="0"/>
              <a:t>revenue by:</a:t>
            </a:r>
            <a:endParaRPr lang="pl-PL" sz="1400" b="1" dirty="0"/>
          </a:p>
          <a:p>
            <a:endParaRPr lang="en-US" sz="1400" b="1" dirty="0"/>
          </a:p>
          <a:p>
            <a:pPr marL="285750" indent="-285750" algn="l">
              <a:buFont typeface="Wingdings" panose="05000000000000000000" pitchFamily="2" charset="2"/>
              <a:buChar char="§"/>
            </a:pPr>
            <a:r>
              <a:rPr lang="en-US" sz="1400" dirty="0"/>
              <a:t>drawing customers into engaging dialogue with a brand</a:t>
            </a:r>
          </a:p>
          <a:p>
            <a:pPr marL="285750" indent="-285750" algn="l">
              <a:buFont typeface="Wingdings" panose="05000000000000000000" pitchFamily="2" charset="2"/>
              <a:buChar char="§"/>
            </a:pPr>
            <a:r>
              <a:rPr lang="en-US" sz="1400" dirty="0"/>
              <a:t>adding something extraordinary to regular activities </a:t>
            </a:r>
            <a:br>
              <a:rPr lang="pl-PL" sz="1400" dirty="0"/>
            </a:br>
            <a:r>
              <a:rPr lang="en-US" sz="1400" dirty="0"/>
              <a:t>(everyday shopping)</a:t>
            </a:r>
          </a:p>
          <a:p>
            <a:pPr marL="285750" indent="-285750" algn="l">
              <a:buFont typeface="Wingdings" panose="05000000000000000000" pitchFamily="2" charset="2"/>
              <a:buChar char="§"/>
            </a:pPr>
            <a:r>
              <a:rPr lang="en-US" sz="1400" dirty="0"/>
              <a:t>educating about a brand </a:t>
            </a:r>
            <a:br>
              <a:rPr lang="pl-PL" sz="1400" dirty="0"/>
            </a:br>
            <a:r>
              <a:rPr lang="en-US" sz="1400" dirty="0"/>
              <a:t>(brand awareness)</a:t>
            </a:r>
          </a:p>
          <a:p>
            <a:pPr marL="285750" indent="-285750" algn="l">
              <a:buFont typeface="Wingdings" panose="05000000000000000000" pitchFamily="2" charset="2"/>
              <a:buChar char="§"/>
            </a:pPr>
            <a:r>
              <a:rPr lang="en-US" sz="1400" dirty="0"/>
              <a:t>guiding customers (thanks to challenges that encourage them to interact with brand products)</a:t>
            </a:r>
          </a:p>
          <a:p>
            <a:pPr marL="285750" indent="-285750" algn="l">
              <a:buFont typeface="Wingdings" panose="05000000000000000000" pitchFamily="2" charset="2"/>
              <a:buChar char="§"/>
            </a:pPr>
            <a:r>
              <a:rPr lang="en-US" sz="1400" dirty="0"/>
              <a:t>giving instant feedback</a:t>
            </a:r>
          </a:p>
          <a:p>
            <a:pPr marL="285750" indent="-285750" algn="l">
              <a:buFont typeface="Wingdings" panose="05000000000000000000" pitchFamily="2" charset="2"/>
              <a:buChar char="§"/>
            </a:pPr>
            <a:endParaRPr lang="en-US" sz="1400" dirty="0"/>
          </a:p>
        </p:txBody>
      </p:sp>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2380664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COMARCH CUSTOMER ENGAGEMENT – SYSTEM OVERVIEW</a:t>
            </a:r>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8" y="958350"/>
            <a:ext cx="7096125" cy="4056242"/>
          </a:xfrm>
          <a:prstGeom prst="rect">
            <a:avLst/>
          </a:prstGeom>
        </p:spPr>
      </p:pic>
      <p:sp>
        <p:nvSpPr>
          <p:cNvPr id="4" name="Prostokąt 3"/>
          <p:cNvSpPr/>
          <p:nvPr/>
        </p:nvSpPr>
        <p:spPr>
          <a:xfrm>
            <a:off x="6705600" y="4724400"/>
            <a:ext cx="2076450"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12088343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ymbol zastępczy tekstu 14"/>
          <p:cNvSpPr>
            <a:spLocks noGrp="1"/>
          </p:cNvSpPr>
          <p:nvPr>
            <p:ph type="body" sz="quarter" idx="29"/>
          </p:nvPr>
        </p:nvSpPr>
        <p:spPr/>
        <p:txBody>
          <a:bodyPr/>
          <a:lstStyle/>
          <a:p>
            <a:r>
              <a:rPr lang="pl-PL" dirty="0"/>
              <a:t>TASKS &amp; CHALLENGES</a:t>
            </a:r>
          </a:p>
        </p:txBody>
      </p:sp>
      <p:sp>
        <p:nvSpPr>
          <p:cNvPr id="2" name="Symbol zastępczy obrazu 1"/>
          <p:cNvSpPr>
            <a:spLocks noGrp="1"/>
          </p:cNvSpPr>
          <p:nvPr>
            <p:ph type="pic" sz="quarter" idx="28"/>
          </p:nvPr>
        </p:nvSpPr>
        <p:spPr/>
      </p:sp>
      <p:sp>
        <p:nvSpPr>
          <p:cNvPr id="10" name="pole tekstowe 9"/>
          <p:cNvSpPr txBox="1"/>
          <p:nvPr/>
        </p:nvSpPr>
        <p:spPr>
          <a:xfrm>
            <a:off x="457200" y="1123108"/>
            <a:ext cx="3747544" cy="387453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t">
            <a:noAutofit/>
          </a:bodyPr>
          <a:lstStyle/>
          <a:p>
            <a:pPr>
              <a:spcBef>
                <a:spcPts val="1200"/>
              </a:spcBef>
              <a:buClr>
                <a:srgbClr val="183E75"/>
              </a:buClr>
            </a:pPr>
            <a:r>
              <a:rPr lang="pl-PL" sz="1400" b="1" dirty="0">
                <a:solidFill>
                  <a:srgbClr val="183E75"/>
                </a:solidFill>
              </a:rPr>
              <a:t>P</a:t>
            </a:r>
            <a:r>
              <a:rPr lang="en-US" sz="1400" b="1" dirty="0" err="1">
                <a:solidFill>
                  <a:srgbClr val="183E75"/>
                </a:solidFill>
              </a:rPr>
              <a:t>urpose</a:t>
            </a:r>
            <a:r>
              <a:rPr lang="en-US" sz="1400" b="1" dirty="0">
                <a:solidFill>
                  <a:srgbClr val="183E75"/>
                </a:solidFill>
              </a:rPr>
              <a:t> &amp; </a:t>
            </a:r>
            <a:r>
              <a:rPr lang="pl-PL" sz="1400" b="1" dirty="0">
                <a:solidFill>
                  <a:srgbClr val="183E75"/>
                </a:solidFill>
              </a:rPr>
              <a:t>S</a:t>
            </a:r>
            <a:r>
              <a:rPr lang="en-US" sz="1400" b="1" dirty="0" err="1">
                <a:solidFill>
                  <a:srgbClr val="183E75"/>
                </a:solidFill>
              </a:rPr>
              <a:t>trategic</a:t>
            </a:r>
            <a:r>
              <a:rPr lang="en-US" sz="1400" b="1" dirty="0">
                <a:solidFill>
                  <a:srgbClr val="183E75"/>
                </a:solidFill>
              </a:rPr>
              <a:t> </a:t>
            </a:r>
            <a:r>
              <a:rPr lang="pl-PL" sz="1400" b="1" dirty="0">
                <a:solidFill>
                  <a:srgbClr val="183E75"/>
                </a:solidFill>
              </a:rPr>
              <a:t>O</a:t>
            </a:r>
            <a:r>
              <a:rPr lang="en-US" sz="1400" b="1" dirty="0" err="1">
                <a:solidFill>
                  <a:srgbClr val="183E75"/>
                </a:solidFill>
              </a:rPr>
              <a:t>bjectives</a:t>
            </a:r>
            <a:r>
              <a:rPr lang="en-US" sz="1400" b="1" dirty="0">
                <a:solidFill>
                  <a:srgbClr val="183E75"/>
                </a:solidFill>
              </a:rPr>
              <a:t>: </a:t>
            </a:r>
            <a:endParaRPr lang="pl-PL" sz="1400" b="1" dirty="0">
              <a:solidFill>
                <a:srgbClr val="183E75"/>
              </a:solidFill>
            </a:endParaRPr>
          </a:p>
          <a:p>
            <a:pPr marL="285750" indent="-285750">
              <a:spcBef>
                <a:spcPts val="1200"/>
              </a:spcBef>
              <a:buClr>
                <a:srgbClr val="183E75"/>
              </a:buClr>
              <a:buFont typeface="Wingdings" panose="05000000000000000000" pitchFamily="2" charset="2"/>
              <a:buChar char="§"/>
            </a:pPr>
            <a:r>
              <a:rPr lang="pl-PL" sz="1400" dirty="0">
                <a:solidFill>
                  <a:srgbClr val="183E75"/>
                </a:solidFill>
              </a:rPr>
              <a:t>t</a:t>
            </a:r>
            <a:r>
              <a:rPr lang="en-US" sz="1400" dirty="0" err="1">
                <a:solidFill>
                  <a:srgbClr val="183E75"/>
                </a:solidFill>
              </a:rPr>
              <a:t>ranslate</a:t>
            </a:r>
            <a:r>
              <a:rPr lang="en-US" sz="1400" dirty="0">
                <a:solidFill>
                  <a:srgbClr val="183E75"/>
                </a:solidFill>
              </a:rPr>
              <a:t> company goals into actions </a:t>
            </a:r>
          </a:p>
          <a:p>
            <a:pPr marL="285750" indent="-285750">
              <a:spcBef>
                <a:spcPts val="1200"/>
              </a:spcBef>
              <a:spcAft>
                <a:spcPts val="1200"/>
              </a:spcAft>
              <a:buClr>
                <a:srgbClr val="183E75"/>
              </a:buClr>
              <a:buFont typeface="Wingdings" panose="05000000000000000000" pitchFamily="2" charset="2"/>
              <a:buChar char="§"/>
            </a:pPr>
            <a:r>
              <a:rPr lang="pl-PL" sz="1400" dirty="0">
                <a:solidFill>
                  <a:srgbClr val="183E75"/>
                </a:solidFill>
              </a:rPr>
              <a:t>c</a:t>
            </a:r>
            <a:r>
              <a:rPr lang="en-US" sz="1400" dirty="0">
                <a:solidFill>
                  <a:srgbClr val="183E75"/>
                </a:solidFill>
              </a:rPr>
              <a:t>an be individual or within teams </a:t>
            </a:r>
          </a:p>
          <a:p>
            <a:pPr marL="285750" indent="-285750">
              <a:spcBef>
                <a:spcPts val="1200"/>
              </a:spcBef>
              <a:spcAft>
                <a:spcPts val="1200"/>
              </a:spcAft>
              <a:buClr>
                <a:srgbClr val="183E75"/>
              </a:buClr>
              <a:buFont typeface="Wingdings" panose="05000000000000000000" pitchFamily="2" charset="2"/>
              <a:buChar char="§"/>
            </a:pPr>
            <a:r>
              <a:rPr lang="pl-PL" sz="1400" dirty="0">
                <a:solidFill>
                  <a:srgbClr val="183E75"/>
                </a:solidFill>
              </a:rPr>
              <a:t>e</a:t>
            </a:r>
            <a:r>
              <a:rPr lang="en-US" sz="1400" dirty="0" err="1">
                <a:solidFill>
                  <a:srgbClr val="183E75"/>
                </a:solidFill>
              </a:rPr>
              <a:t>ducational</a:t>
            </a:r>
            <a:r>
              <a:rPr lang="en-US" sz="1400" dirty="0">
                <a:solidFill>
                  <a:srgbClr val="183E75"/>
                </a:solidFill>
              </a:rPr>
              <a:t> tasks &amp; challenges (values, missions) </a:t>
            </a:r>
          </a:p>
          <a:p>
            <a:pPr marL="285750" indent="-285750">
              <a:spcBef>
                <a:spcPts val="1200"/>
              </a:spcBef>
              <a:spcAft>
                <a:spcPts val="1200"/>
              </a:spcAft>
              <a:buClr>
                <a:srgbClr val="183E75"/>
              </a:buClr>
              <a:buFont typeface="Wingdings" panose="05000000000000000000" pitchFamily="2" charset="2"/>
              <a:buChar char="§"/>
            </a:pPr>
            <a:r>
              <a:rPr lang="pl-PL" sz="1400" dirty="0">
                <a:solidFill>
                  <a:srgbClr val="183E75"/>
                </a:solidFill>
              </a:rPr>
              <a:t>s</a:t>
            </a:r>
            <a:r>
              <a:rPr lang="en-US" sz="1400" dirty="0" err="1">
                <a:solidFill>
                  <a:srgbClr val="183E75"/>
                </a:solidFill>
              </a:rPr>
              <a:t>ocial</a:t>
            </a:r>
            <a:r>
              <a:rPr lang="en-US" sz="1400" dirty="0">
                <a:solidFill>
                  <a:srgbClr val="183E75"/>
                </a:solidFill>
              </a:rPr>
              <a:t> tasks &amp; challenges (…)</a:t>
            </a:r>
          </a:p>
          <a:p>
            <a:pPr marL="285750" indent="-285750">
              <a:spcBef>
                <a:spcPts val="1200"/>
              </a:spcBef>
              <a:spcAft>
                <a:spcPts val="1200"/>
              </a:spcAft>
              <a:buClr>
                <a:srgbClr val="183E75"/>
              </a:buClr>
              <a:buFont typeface="Wingdings" panose="05000000000000000000" pitchFamily="2" charset="2"/>
              <a:buChar char="§"/>
            </a:pPr>
            <a:r>
              <a:rPr lang="pl-PL" sz="1400" dirty="0">
                <a:solidFill>
                  <a:srgbClr val="183E75"/>
                </a:solidFill>
              </a:rPr>
              <a:t>g</a:t>
            </a:r>
            <a:r>
              <a:rPr lang="en-US" sz="1400" dirty="0" err="1">
                <a:solidFill>
                  <a:srgbClr val="183E75"/>
                </a:solidFill>
              </a:rPr>
              <a:t>aming</a:t>
            </a:r>
            <a:r>
              <a:rPr lang="en-US" sz="1400" dirty="0">
                <a:solidFill>
                  <a:srgbClr val="183E75"/>
                </a:solidFill>
              </a:rPr>
              <a:t> tasks &amp; challenges </a:t>
            </a:r>
          </a:p>
          <a:p>
            <a:pPr marL="285750" indent="-285750">
              <a:spcBef>
                <a:spcPts val="1200"/>
              </a:spcBef>
              <a:spcAft>
                <a:spcPts val="1200"/>
              </a:spcAft>
              <a:buClr>
                <a:srgbClr val="183E75"/>
              </a:buClr>
              <a:buFont typeface="Wingdings" panose="05000000000000000000" pitchFamily="2" charset="2"/>
              <a:buChar char="§"/>
            </a:pPr>
            <a:r>
              <a:rPr lang="pl-PL" sz="1400" dirty="0">
                <a:solidFill>
                  <a:srgbClr val="183E75"/>
                </a:solidFill>
              </a:rPr>
              <a:t>t</a:t>
            </a:r>
            <a:r>
              <a:rPr lang="en-US" sz="1400" dirty="0">
                <a:solidFill>
                  <a:srgbClr val="183E75"/>
                </a:solidFill>
              </a:rPr>
              <a:t>asks fulfillment is rewarded and can have time limits. </a:t>
            </a:r>
          </a:p>
          <a:p>
            <a:pPr>
              <a:spcBef>
                <a:spcPts val="1200"/>
              </a:spcBef>
              <a:spcAft>
                <a:spcPts val="1200"/>
              </a:spcAft>
              <a:buClr>
                <a:srgbClr val="183E75"/>
              </a:buClr>
            </a:pPr>
            <a:endParaRPr lang="en-US" sz="1400" dirty="0">
              <a:solidFill>
                <a:srgbClr val="183E75"/>
              </a:solidFill>
            </a:endParaRPr>
          </a:p>
        </p:txBody>
      </p:sp>
      <p:pic>
        <p:nvPicPr>
          <p:cNvPr id="27" name="Obraz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4395" y="1593592"/>
            <a:ext cx="2138547" cy="1956315"/>
          </a:xfrm>
          <a:prstGeom prst="rect">
            <a:avLst/>
          </a:prstGeom>
        </p:spPr>
      </p:pic>
    </p:spTree>
    <p:extLst>
      <p:ext uri="{BB962C8B-B14F-4D97-AF65-F5344CB8AC3E}">
        <p14:creationId xmlns:p14="http://schemas.microsoft.com/office/powerpoint/2010/main" val="1198901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BABABA"/>
        </a:solidFill>
        <a:effectLst/>
      </p:bgPr>
    </p:bg>
    <p:spTree>
      <p:nvGrpSpPr>
        <p:cNvPr id="1" name=""/>
        <p:cNvGrpSpPr/>
        <p:nvPr/>
      </p:nvGrpSpPr>
      <p:grpSpPr>
        <a:xfrm>
          <a:off x="0" y="0"/>
          <a:ext cx="0" cy="0"/>
          <a:chOff x="0" y="0"/>
          <a:chExt cx="0" cy="0"/>
        </a:xfrm>
      </p:grpSpPr>
      <p:pic>
        <p:nvPicPr>
          <p:cNvPr id="3" name="Obraz 2"/>
          <p:cNvPicPr>
            <a:picLocks noChangeAspect="1"/>
          </p:cNvPicPr>
          <p:nvPr/>
        </p:nvPicPr>
        <p:blipFill rotWithShape="1">
          <a:blip r:embed="rId2">
            <a:extLst>
              <a:ext uri="{28A0092B-C50C-407E-A947-70E740481C1C}">
                <a14:useLocalDpi xmlns:a14="http://schemas.microsoft.com/office/drawing/2010/main" val="0"/>
              </a:ext>
            </a:extLst>
          </a:blip>
          <a:srcRect t="7361" b="9079"/>
          <a:stretch/>
        </p:blipFill>
        <p:spPr>
          <a:xfrm>
            <a:off x="4186409" y="0"/>
            <a:ext cx="4957591" cy="5143499"/>
          </a:xfrm>
          <a:prstGeom prst="rect">
            <a:avLst/>
          </a:prstGeom>
        </p:spPr>
      </p:pic>
      <p:sp>
        <p:nvSpPr>
          <p:cNvPr id="16" name="Symbol zastępczy tekstu 15"/>
          <p:cNvSpPr>
            <a:spLocks noGrp="1"/>
          </p:cNvSpPr>
          <p:nvPr>
            <p:ph type="body" sz="quarter" idx="16"/>
          </p:nvPr>
        </p:nvSpPr>
        <p:spPr>
          <a:xfrm>
            <a:off x="1205071" y="524632"/>
            <a:ext cx="2825296" cy="1188039"/>
          </a:xfrm>
        </p:spPr>
        <p:txBody>
          <a:bodyPr/>
          <a:lstStyle/>
          <a:p>
            <a:r>
              <a:rPr lang="pl-PL" dirty="0"/>
              <a:t>POINTS &amp; BADGES</a:t>
            </a:r>
          </a:p>
        </p:txBody>
      </p:sp>
      <p:sp>
        <p:nvSpPr>
          <p:cNvPr id="17" name="Symbol zastępczy tekstu 16"/>
          <p:cNvSpPr>
            <a:spLocks noGrp="1"/>
          </p:cNvSpPr>
          <p:nvPr>
            <p:ph type="body" sz="quarter" idx="18"/>
          </p:nvPr>
        </p:nvSpPr>
        <p:spPr>
          <a:xfrm>
            <a:off x="1233645" y="1826971"/>
            <a:ext cx="2909729" cy="3021254"/>
          </a:xfrm>
        </p:spPr>
        <p:txBody>
          <a:bodyPr/>
          <a:lstStyle/>
          <a:p>
            <a:pPr algn="l"/>
            <a:r>
              <a:rPr lang="pl-PL" sz="1800" dirty="0" err="1">
                <a:solidFill>
                  <a:schemeClr val="bg1"/>
                </a:solidFill>
              </a:rPr>
              <a:t>Purpose</a:t>
            </a:r>
            <a:r>
              <a:rPr lang="pl-PL" sz="1800" dirty="0">
                <a:solidFill>
                  <a:schemeClr val="bg1"/>
                </a:solidFill>
              </a:rPr>
              <a:t> &amp; Strategic </a:t>
            </a:r>
            <a:r>
              <a:rPr lang="pl-PL" sz="1800" dirty="0" err="1">
                <a:solidFill>
                  <a:schemeClr val="bg1"/>
                </a:solidFill>
              </a:rPr>
              <a:t>Objectives</a:t>
            </a:r>
            <a:r>
              <a:rPr lang="pl-PL" sz="1800" dirty="0">
                <a:solidFill>
                  <a:schemeClr val="bg1"/>
                </a:solidFill>
              </a:rPr>
              <a:t>: </a:t>
            </a:r>
          </a:p>
          <a:p>
            <a:pPr marL="171450" indent="-171450" algn="l">
              <a:buFont typeface="Wingdings" panose="05000000000000000000" pitchFamily="2" charset="2"/>
              <a:buChar char="§"/>
            </a:pPr>
            <a:r>
              <a:rPr lang="en-US" sz="1600" dirty="0">
                <a:solidFill>
                  <a:schemeClr val="bg1"/>
                </a:solidFill>
              </a:rPr>
              <a:t>a virtual / visual rewarding for defined behaviors </a:t>
            </a:r>
          </a:p>
          <a:p>
            <a:pPr marL="171450" indent="-171450" algn="l">
              <a:buFont typeface="Wingdings" panose="05000000000000000000" pitchFamily="2" charset="2"/>
              <a:buChar char="§"/>
            </a:pPr>
            <a:r>
              <a:rPr lang="pl-PL" sz="1600" dirty="0">
                <a:solidFill>
                  <a:schemeClr val="bg1"/>
                </a:solidFill>
              </a:rPr>
              <a:t>b</a:t>
            </a:r>
            <a:r>
              <a:rPr lang="en-US" sz="1600" dirty="0" err="1">
                <a:solidFill>
                  <a:schemeClr val="bg1"/>
                </a:solidFill>
              </a:rPr>
              <a:t>adge</a:t>
            </a:r>
            <a:r>
              <a:rPr lang="en-US" sz="1600" dirty="0">
                <a:solidFill>
                  <a:schemeClr val="bg1"/>
                </a:solidFill>
              </a:rPr>
              <a:t> = translation of expected behavior or attitude </a:t>
            </a:r>
          </a:p>
          <a:p>
            <a:pPr marL="171450" indent="-171450" algn="l">
              <a:buFont typeface="Wingdings" panose="05000000000000000000" pitchFamily="2" charset="2"/>
              <a:buChar char="§"/>
            </a:pPr>
            <a:r>
              <a:rPr lang="pl-PL" sz="1600" dirty="0">
                <a:solidFill>
                  <a:schemeClr val="bg1"/>
                </a:solidFill>
              </a:rPr>
              <a:t>major</a:t>
            </a:r>
            <a:r>
              <a:rPr lang="en-US" sz="1600" dirty="0">
                <a:solidFill>
                  <a:schemeClr val="bg1"/>
                </a:solidFill>
              </a:rPr>
              <a:t> impact on customer motivation </a:t>
            </a:r>
          </a:p>
          <a:p>
            <a:endParaRPr lang="pl-PL" dirty="0">
              <a:solidFill>
                <a:schemeClr val="bg1"/>
              </a:solidFill>
            </a:endParaRPr>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3780135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braz 30"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649" y="1587833"/>
            <a:ext cx="4965205" cy="2960802"/>
          </a:xfrm>
          <a:prstGeom prst="rect">
            <a:avLst/>
          </a:prstGeom>
        </p:spPr>
      </p:pic>
      <p:sp>
        <p:nvSpPr>
          <p:cNvPr id="2" name="Symbol zastępczy tekstu 1"/>
          <p:cNvSpPr>
            <a:spLocks noGrp="1"/>
          </p:cNvSpPr>
          <p:nvPr>
            <p:ph type="body" sz="quarter" idx="25"/>
          </p:nvPr>
        </p:nvSpPr>
        <p:spPr/>
        <p:txBody>
          <a:bodyPr/>
          <a:lstStyle/>
          <a:p>
            <a:r>
              <a:rPr lang="pl-PL" dirty="0"/>
              <a:t>LEADERBOARDS</a:t>
            </a:r>
          </a:p>
        </p:txBody>
      </p:sp>
      <p:pic>
        <p:nvPicPr>
          <p:cNvPr id="15" name="Obraz 14"/>
          <p:cNvPicPr>
            <a:picLocks noChangeAspect="1"/>
          </p:cNvPicPr>
          <p:nvPr/>
        </p:nvPicPr>
        <p:blipFill>
          <a:blip r:embed="rId3"/>
          <a:stretch>
            <a:fillRect/>
          </a:stretch>
        </p:blipFill>
        <p:spPr>
          <a:xfrm>
            <a:off x="917" y="2381"/>
            <a:ext cx="540000" cy="416250"/>
          </a:xfrm>
          <a:prstGeom prst="rect">
            <a:avLst/>
          </a:prstGeom>
        </p:spPr>
      </p:pic>
      <p:pic>
        <p:nvPicPr>
          <p:cNvPr id="35" name="Obraz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42" name="Dowolny kształt 41"/>
          <p:cNvSpPr/>
          <p:nvPr/>
        </p:nvSpPr>
        <p:spPr>
          <a:xfrm>
            <a:off x="7902498" y="430361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USER PROFILE</a:t>
            </a:r>
            <a:endParaRPr lang="en-US" sz="900" b="1" kern="1200" dirty="0">
              <a:effectLst/>
            </a:endParaRPr>
          </a:p>
        </p:txBody>
      </p:sp>
      <p:sp>
        <p:nvSpPr>
          <p:cNvPr id="52" name="Dowolny kształt 51"/>
          <p:cNvSpPr/>
          <p:nvPr/>
        </p:nvSpPr>
        <p:spPr>
          <a:xfrm>
            <a:off x="7902498" y="941792"/>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TASKS &amp; CHALLENGES</a:t>
            </a:r>
            <a:endParaRPr lang="en-US" sz="900" b="1" kern="1200" dirty="0">
              <a:effectLst/>
            </a:endParaRPr>
          </a:p>
        </p:txBody>
      </p:sp>
      <p:sp>
        <p:nvSpPr>
          <p:cNvPr id="53" name="Dowolny kształt 52"/>
          <p:cNvSpPr/>
          <p:nvPr/>
        </p:nvSpPr>
        <p:spPr>
          <a:xfrm>
            <a:off x="7902498" y="1420036"/>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POINTS &amp; BADGES</a:t>
            </a:r>
            <a:endParaRPr lang="en-US" sz="900" b="1" kern="1200" dirty="0">
              <a:effectLst/>
            </a:endParaRPr>
          </a:p>
        </p:txBody>
      </p:sp>
      <p:sp>
        <p:nvSpPr>
          <p:cNvPr id="54" name="Dowolny kształt 53"/>
          <p:cNvSpPr/>
          <p:nvPr/>
        </p:nvSpPr>
        <p:spPr>
          <a:xfrm>
            <a:off x="7902498" y="1898280"/>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LEADERBOARDS</a:t>
            </a:r>
            <a:endParaRPr lang="en-US" sz="900" b="1" kern="1200" dirty="0">
              <a:effectLst/>
            </a:endParaRPr>
          </a:p>
        </p:txBody>
      </p:sp>
      <p:sp>
        <p:nvSpPr>
          <p:cNvPr id="55" name="Dowolny kształt 54"/>
          <p:cNvSpPr/>
          <p:nvPr/>
        </p:nvSpPr>
        <p:spPr>
          <a:xfrm>
            <a:off x="7902498" y="2376524"/>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REWARDS &amp; AUCTIONS</a:t>
            </a:r>
            <a:endParaRPr lang="en-US" sz="900" b="1" kern="1200" dirty="0">
              <a:effectLst/>
            </a:endParaRPr>
          </a:p>
        </p:txBody>
      </p:sp>
      <p:sp>
        <p:nvSpPr>
          <p:cNvPr id="56" name="Dowolny kształt 55"/>
          <p:cNvSpPr/>
          <p:nvPr/>
        </p:nvSpPr>
        <p:spPr>
          <a:xfrm>
            <a:off x="7902498" y="2854768"/>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LEVELS &amp; TIERS</a:t>
            </a:r>
            <a:endParaRPr lang="en-US" sz="900" b="1" kern="1200" dirty="0">
              <a:effectLst/>
            </a:endParaRPr>
          </a:p>
        </p:txBody>
      </p:sp>
      <p:sp>
        <p:nvSpPr>
          <p:cNvPr id="57" name="Dowolny kształt 56"/>
          <p:cNvSpPr/>
          <p:nvPr/>
        </p:nvSpPr>
        <p:spPr>
          <a:xfrm>
            <a:off x="7902498" y="3333012"/>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dirty="0"/>
              <a:t>KNOWLEDGE BASE</a:t>
            </a:r>
            <a:endParaRPr lang="en-US" sz="900" b="1" kern="1200" dirty="0">
              <a:effectLst/>
            </a:endParaRPr>
          </a:p>
        </p:txBody>
      </p:sp>
      <p:sp>
        <p:nvSpPr>
          <p:cNvPr id="58" name="Dowolny kształt 57"/>
          <p:cNvSpPr/>
          <p:nvPr/>
        </p:nvSpPr>
        <p:spPr>
          <a:xfrm>
            <a:off x="7902498" y="3811258"/>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COMMUNITY</a:t>
            </a:r>
            <a:endParaRPr lang="en-US" sz="900" b="1" kern="1200" dirty="0">
              <a:effectLst/>
            </a:endParaRPr>
          </a:p>
        </p:txBody>
      </p:sp>
      <p:sp>
        <p:nvSpPr>
          <p:cNvPr id="5" name="Prostokąt 4"/>
          <p:cNvSpPr/>
          <p:nvPr/>
        </p:nvSpPr>
        <p:spPr>
          <a:xfrm>
            <a:off x="133806" y="1676507"/>
            <a:ext cx="2966448" cy="2523768"/>
          </a:xfrm>
          <a:prstGeom prst="rect">
            <a:avLst/>
          </a:prstGeom>
        </p:spPr>
        <p:txBody>
          <a:bodyPr wrap="square">
            <a:spAutoFit/>
          </a:bodyPr>
          <a:lstStyle/>
          <a:p>
            <a:r>
              <a:rPr lang="en-US" sz="1600" b="1" dirty="0"/>
              <a:t>Ranking Purpose &amp; Strategic Objectives: </a:t>
            </a:r>
          </a:p>
          <a:p>
            <a:pPr marL="285750" indent="-285750">
              <a:lnSpc>
                <a:spcPct val="150000"/>
              </a:lnSpc>
              <a:buFont typeface="Wingdings" panose="05000000000000000000" pitchFamily="2" charset="2"/>
              <a:buChar char="§"/>
            </a:pPr>
            <a:r>
              <a:rPr lang="pl-PL" sz="1400" dirty="0"/>
              <a:t>d</a:t>
            </a:r>
            <a:r>
              <a:rPr lang="en-US" sz="1400" dirty="0" err="1"/>
              <a:t>isplays</a:t>
            </a:r>
            <a:r>
              <a:rPr lang="en-US" sz="1400" dirty="0"/>
              <a:t> the ”player” position in comparison to the group </a:t>
            </a:r>
          </a:p>
          <a:p>
            <a:pPr marL="285750" indent="-285750">
              <a:lnSpc>
                <a:spcPct val="150000"/>
              </a:lnSpc>
              <a:buFont typeface="Wingdings" panose="05000000000000000000" pitchFamily="2" charset="2"/>
              <a:buChar char="§"/>
            </a:pPr>
            <a:r>
              <a:rPr lang="pl-PL" sz="1400" dirty="0"/>
              <a:t>r</a:t>
            </a:r>
            <a:r>
              <a:rPr lang="en-US" sz="1400" dirty="0" err="1"/>
              <a:t>anking</a:t>
            </a:r>
            <a:r>
              <a:rPr lang="en-US" sz="1400" dirty="0"/>
              <a:t> depends on the engagement in the project </a:t>
            </a:r>
          </a:p>
          <a:p>
            <a:pPr marL="285750" indent="-285750">
              <a:lnSpc>
                <a:spcPct val="150000"/>
              </a:lnSpc>
              <a:buFont typeface="Wingdings" panose="05000000000000000000" pitchFamily="2" charset="2"/>
              <a:buChar char="§"/>
            </a:pPr>
            <a:r>
              <a:rPr lang="pl-PL" sz="1400" dirty="0"/>
              <a:t>t</a:t>
            </a:r>
            <a:r>
              <a:rPr lang="en-US" sz="1400" dirty="0"/>
              <a:t>he Top X can receive special awards </a:t>
            </a:r>
          </a:p>
        </p:txBody>
      </p:sp>
      <p:pic>
        <p:nvPicPr>
          <p:cNvPr id="3" name="Obraz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662" y="1789270"/>
            <a:ext cx="3745451" cy="2349343"/>
          </a:xfrm>
          <a:prstGeom prst="rect">
            <a:avLst/>
          </a:prstGeom>
        </p:spPr>
      </p:pic>
    </p:spTree>
    <p:extLst>
      <p:ext uri="{BB962C8B-B14F-4D97-AF65-F5344CB8AC3E}">
        <p14:creationId xmlns:p14="http://schemas.microsoft.com/office/powerpoint/2010/main" val="27848965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31"/>
          </p:nvPr>
        </p:nvSpPr>
        <p:spPr>
          <a:xfrm>
            <a:off x="457199" y="1445823"/>
            <a:ext cx="3937001" cy="3222325"/>
          </a:xfrm>
        </p:spPr>
        <p:txBody>
          <a:bodyPr/>
          <a:lstStyle/>
          <a:p>
            <a:r>
              <a:rPr lang="en-US" sz="1600" b="1" dirty="0"/>
              <a:t>Rewards Catalogue Purpose &amp; Strategic Objectives: </a:t>
            </a:r>
          </a:p>
          <a:p>
            <a:pPr marL="285750" indent="-285750">
              <a:buFont typeface="Wingdings" panose="05000000000000000000" pitchFamily="2" charset="2"/>
              <a:buChar char="§"/>
            </a:pPr>
            <a:r>
              <a:rPr lang="pl-PL" sz="1600" dirty="0"/>
              <a:t>e</a:t>
            </a:r>
            <a:r>
              <a:rPr lang="en-US" sz="1600" dirty="0" err="1"/>
              <a:t>ven</a:t>
            </a:r>
            <a:r>
              <a:rPr lang="en-US" sz="1600" dirty="0"/>
              <a:t> if less important, physical rewards are motivating </a:t>
            </a:r>
          </a:p>
          <a:p>
            <a:pPr marL="285750" indent="-285750">
              <a:buFont typeface="Wingdings" panose="05000000000000000000" pitchFamily="2" charset="2"/>
              <a:buChar char="§"/>
            </a:pPr>
            <a:r>
              <a:rPr lang="pl-PL" sz="1600" dirty="0"/>
              <a:t>r</a:t>
            </a:r>
            <a:r>
              <a:rPr lang="en-US" sz="1600" dirty="0" err="1"/>
              <a:t>ewards</a:t>
            </a:r>
            <a:r>
              <a:rPr lang="en-US" sz="1600" dirty="0"/>
              <a:t> can be different for different actions </a:t>
            </a:r>
          </a:p>
          <a:p>
            <a:pPr marL="285750" indent="-285750">
              <a:buFont typeface="Wingdings" panose="05000000000000000000" pitchFamily="2" charset="2"/>
              <a:buChar char="§"/>
            </a:pPr>
            <a:r>
              <a:rPr lang="pl-PL" sz="1600" dirty="0"/>
              <a:t>r</a:t>
            </a:r>
            <a:r>
              <a:rPr lang="en-US" sz="1600" dirty="0" err="1"/>
              <a:t>ewards</a:t>
            </a:r>
            <a:r>
              <a:rPr lang="en-US" sz="1600" dirty="0"/>
              <a:t> can have time or quantity limits </a:t>
            </a:r>
          </a:p>
          <a:p>
            <a:pPr marL="285750" indent="-285750">
              <a:buFont typeface="Wingdings" panose="05000000000000000000" pitchFamily="2" charset="2"/>
              <a:buChar char="§"/>
            </a:pPr>
            <a:r>
              <a:rPr lang="pl-PL" sz="1600" dirty="0"/>
              <a:t>i</a:t>
            </a:r>
            <a:r>
              <a:rPr lang="en-US" sz="1600" dirty="0" err="1"/>
              <a:t>nteractive</a:t>
            </a:r>
            <a:r>
              <a:rPr lang="en-US" sz="1600" dirty="0"/>
              <a:t> catalogues will generate positive perception </a:t>
            </a:r>
          </a:p>
          <a:p>
            <a:endParaRPr lang="pl-PL" dirty="0"/>
          </a:p>
        </p:txBody>
      </p:sp>
      <p:sp>
        <p:nvSpPr>
          <p:cNvPr id="3" name="Symbol zastępczy tekstu 2"/>
          <p:cNvSpPr>
            <a:spLocks noGrp="1"/>
          </p:cNvSpPr>
          <p:nvPr>
            <p:ph type="body" sz="quarter" idx="25"/>
          </p:nvPr>
        </p:nvSpPr>
        <p:spPr/>
        <p:txBody>
          <a:bodyPr/>
          <a:lstStyle/>
          <a:p>
            <a:r>
              <a:rPr lang="pl-PL" dirty="0"/>
              <a:t>REWARDS &amp; AUCTIONS</a:t>
            </a:r>
          </a:p>
        </p:txBody>
      </p:sp>
      <p:pic>
        <p:nvPicPr>
          <p:cNvPr id="2" name="Symbol zastępczy obrazu 1"/>
          <p:cNvPicPr>
            <a:picLocks noGrp="1" noChangeAspect="1"/>
          </p:cNvPicPr>
          <p:nvPr>
            <p:ph type="pic" sz="quarter" idx="32"/>
          </p:nvPr>
        </p:nvPicPr>
        <p:blipFill>
          <a:blip r:embed="rId2">
            <a:extLst>
              <a:ext uri="{28A0092B-C50C-407E-A947-70E740481C1C}">
                <a14:useLocalDpi xmlns:a14="http://schemas.microsoft.com/office/drawing/2010/main" val="0"/>
              </a:ext>
            </a:extLst>
          </a:blip>
          <a:srcRect l="2480" r="2480"/>
          <a:stretch>
            <a:fillRect/>
          </a:stretch>
        </p:blipFill>
        <p:spPr/>
      </p:pic>
      <p:sp>
        <p:nvSpPr>
          <p:cNvPr id="7" name="Dowolny kształt 6"/>
          <p:cNvSpPr/>
          <p:nvPr/>
        </p:nvSpPr>
        <p:spPr>
          <a:xfrm>
            <a:off x="7902498" y="430361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USER PROFILE</a:t>
            </a:r>
            <a:endParaRPr lang="en-US" sz="900" b="1" kern="1200" dirty="0">
              <a:effectLst/>
            </a:endParaRPr>
          </a:p>
        </p:txBody>
      </p:sp>
      <p:sp>
        <p:nvSpPr>
          <p:cNvPr id="8" name="Dowolny kształt 7"/>
          <p:cNvSpPr/>
          <p:nvPr/>
        </p:nvSpPr>
        <p:spPr>
          <a:xfrm>
            <a:off x="7902498" y="941792"/>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TASKS &amp; CHALLENGES</a:t>
            </a:r>
            <a:endParaRPr lang="en-US" sz="900" b="1" kern="1200" dirty="0">
              <a:effectLst/>
            </a:endParaRPr>
          </a:p>
        </p:txBody>
      </p:sp>
      <p:sp>
        <p:nvSpPr>
          <p:cNvPr id="9" name="Dowolny kształt 8"/>
          <p:cNvSpPr/>
          <p:nvPr/>
        </p:nvSpPr>
        <p:spPr>
          <a:xfrm>
            <a:off x="7902498" y="1420036"/>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POINTS &amp; BADGES</a:t>
            </a:r>
            <a:endParaRPr lang="en-US" sz="900" b="1" kern="1200" dirty="0">
              <a:effectLst/>
            </a:endParaRPr>
          </a:p>
        </p:txBody>
      </p:sp>
      <p:sp>
        <p:nvSpPr>
          <p:cNvPr id="10" name="Dowolny kształt 9"/>
          <p:cNvSpPr/>
          <p:nvPr/>
        </p:nvSpPr>
        <p:spPr>
          <a:xfrm>
            <a:off x="7902498" y="1898280"/>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LEADERBOARDS</a:t>
            </a:r>
            <a:endParaRPr lang="en-US" sz="900" b="1" kern="1200" dirty="0">
              <a:effectLst/>
            </a:endParaRPr>
          </a:p>
        </p:txBody>
      </p:sp>
      <p:sp>
        <p:nvSpPr>
          <p:cNvPr id="11" name="Dowolny kształt 10"/>
          <p:cNvSpPr/>
          <p:nvPr/>
        </p:nvSpPr>
        <p:spPr>
          <a:xfrm>
            <a:off x="7902498" y="2376524"/>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REWARDS &amp; AUCTIONS</a:t>
            </a:r>
            <a:endParaRPr lang="en-US" sz="900" b="1" kern="1200" dirty="0">
              <a:effectLst/>
            </a:endParaRPr>
          </a:p>
        </p:txBody>
      </p:sp>
      <p:sp>
        <p:nvSpPr>
          <p:cNvPr id="12" name="Dowolny kształt 11"/>
          <p:cNvSpPr/>
          <p:nvPr/>
        </p:nvSpPr>
        <p:spPr>
          <a:xfrm>
            <a:off x="7902498" y="2854768"/>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bg1">
              <a:lumMod val="75000"/>
            </a:schemeClr>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LEVELS &amp; TIERS</a:t>
            </a:r>
            <a:endParaRPr lang="en-US" sz="900" b="1" kern="1200" dirty="0">
              <a:effectLst/>
            </a:endParaRPr>
          </a:p>
        </p:txBody>
      </p:sp>
      <p:sp>
        <p:nvSpPr>
          <p:cNvPr id="13" name="Dowolny kształt 12"/>
          <p:cNvSpPr/>
          <p:nvPr/>
        </p:nvSpPr>
        <p:spPr>
          <a:xfrm>
            <a:off x="7902498" y="3333012"/>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dirty="0"/>
              <a:t>KNOWLEDGE BASE</a:t>
            </a:r>
            <a:endParaRPr lang="en-US" sz="900" b="1" kern="1200" dirty="0">
              <a:effectLst/>
            </a:endParaRPr>
          </a:p>
        </p:txBody>
      </p:sp>
      <p:sp>
        <p:nvSpPr>
          <p:cNvPr id="14" name="Dowolny kształt 13"/>
          <p:cNvSpPr/>
          <p:nvPr/>
        </p:nvSpPr>
        <p:spPr>
          <a:xfrm>
            <a:off x="7902498" y="3811258"/>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COMMUNITY</a:t>
            </a:r>
            <a:endParaRPr lang="en-US" sz="900" b="1" kern="1200" dirty="0">
              <a:effectLst/>
            </a:endParaRPr>
          </a:p>
        </p:txBody>
      </p:sp>
      <p:pic>
        <p:nvPicPr>
          <p:cNvPr id="15" name="Obraz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689068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26437E"/>
        </a:solidFill>
        <a:effectLst/>
      </p:bgPr>
    </p:bg>
    <p:spTree>
      <p:nvGrpSpPr>
        <p:cNvPr id="1" name=""/>
        <p:cNvGrpSpPr/>
        <p:nvPr/>
      </p:nvGrpSpPr>
      <p:grpSpPr>
        <a:xfrm>
          <a:off x="0" y="0"/>
          <a:ext cx="0" cy="0"/>
          <a:chOff x="0" y="0"/>
          <a:chExt cx="0" cy="0"/>
        </a:xfrm>
      </p:grpSpPr>
      <p:sp>
        <p:nvSpPr>
          <p:cNvPr id="5" name="Symbol zastępczy tekstu 4"/>
          <p:cNvSpPr>
            <a:spLocks noGrp="1"/>
          </p:cNvSpPr>
          <p:nvPr>
            <p:ph type="body" sz="quarter" idx="16"/>
          </p:nvPr>
        </p:nvSpPr>
        <p:spPr>
          <a:xfrm>
            <a:off x="1205071" y="457957"/>
            <a:ext cx="2825296" cy="1188039"/>
          </a:xfrm>
        </p:spPr>
        <p:txBody>
          <a:bodyPr/>
          <a:lstStyle/>
          <a:p>
            <a:r>
              <a:rPr lang="pl-PL" dirty="0"/>
              <a:t>LEVELS &amp; TIERS</a:t>
            </a:r>
          </a:p>
        </p:txBody>
      </p:sp>
      <p:sp>
        <p:nvSpPr>
          <p:cNvPr id="6" name="Symbol zastępczy tekstu 5"/>
          <p:cNvSpPr>
            <a:spLocks noGrp="1"/>
          </p:cNvSpPr>
          <p:nvPr>
            <p:ph type="body" sz="quarter" idx="18"/>
          </p:nvPr>
        </p:nvSpPr>
        <p:spPr>
          <a:xfrm>
            <a:off x="1205071" y="1803400"/>
            <a:ext cx="2825296" cy="1313059"/>
          </a:xfrm>
        </p:spPr>
        <p:txBody>
          <a:bodyPr/>
          <a:lstStyle/>
          <a:p>
            <a:pPr algn="l"/>
            <a:r>
              <a:rPr lang="pl-PL" sz="1600" b="1" dirty="0"/>
              <a:t>P</a:t>
            </a:r>
            <a:r>
              <a:rPr lang="en-US" sz="1600" b="1" dirty="0" err="1"/>
              <a:t>urpose</a:t>
            </a:r>
            <a:r>
              <a:rPr lang="en-US" sz="1600" b="1" dirty="0"/>
              <a:t> &amp; Strategic Objectives: </a:t>
            </a:r>
          </a:p>
          <a:p>
            <a:pPr marL="171450" indent="-171450" algn="l">
              <a:buFont typeface="Wingdings" panose="05000000000000000000" pitchFamily="2" charset="2"/>
              <a:buChar char="§"/>
            </a:pPr>
            <a:r>
              <a:rPr lang="pl-PL" sz="1600" dirty="0"/>
              <a:t>e</a:t>
            </a:r>
            <a:r>
              <a:rPr lang="en-US" sz="1600" dirty="0" err="1"/>
              <a:t>ffective</a:t>
            </a:r>
            <a:r>
              <a:rPr lang="en-US" sz="1600" dirty="0"/>
              <a:t> way of appreciating the most active customers </a:t>
            </a:r>
          </a:p>
          <a:p>
            <a:pPr marL="171450" indent="-171450" algn="l">
              <a:buFont typeface="Wingdings" panose="05000000000000000000" pitchFamily="2" charset="2"/>
              <a:buChar char="§"/>
            </a:pPr>
            <a:r>
              <a:rPr lang="pl-PL" sz="1600" dirty="0"/>
              <a:t>g</a:t>
            </a:r>
            <a:r>
              <a:rPr lang="en-US" sz="1600" dirty="0" err="1"/>
              <a:t>ives</a:t>
            </a:r>
            <a:r>
              <a:rPr lang="en-US" sz="1600" dirty="0"/>
              <a:t> the opportunity to differentiate rewards </a:t>
            </a:r>
          </a:p>
          <a:p>
            <a:pPr marL="171450" indent="-171450" algn="l">
              <a:buFont typeface="Wingdings" panose="05000000000000000000" pitchFamily="2" charset="2"/>
              <a:buChar char="§"/>
            </a:pPr>
            <a:r>
              <a:rPr lang="pl-PL" sz="1600" dirty="0"/>
              <a:t>p</a:t>
            </a:r>
            <a:r>
              <a:rPr lang="en-US" sz="1600" dirty="0" err="1"/>
              <a:t>rovides</a:t>
            </a:r>
            <a:r>
              <a:rPr lang="en-US" sz="1600" dirty="0"/>
              <a:t> additional incentive for</a:t>
            </a:r>
            <a:r>
              <a:rPr lang="pl-PL" sz="1600" dirty="0"/>
              <a:t> </a:t>
            </a:r>
            <a:r>
              <a:rPr lang="en-US" sz="1600" dirty="0"/>
              <a:t>”lower level” customers </a:t>
            </a:r>
          </a:p>
          <a:p>
            <a:endParaRPr lang="pl-PL" dirty="0"/>
          </a:p>
        </p:txBody>
      </p:sp>
      <p:pic>
        <p:nvPicPr>
          <p:cNvPr id="9" name="Obraz 8"/>
          <p:cNvPicPr>
            <a:picLocks noChangeAspect="1"/>
          </p:cNvPicPr>
          <p:nvPr/>
        </p:nvPicPr>
        <p:blipFill>
          <a:blip r:embed="rId2"/>
          <a:stretch>
            <a:fillRect/>
          </a:stretch>
        </p:blipFill>
        <p:spPr>
          <a:xfrm>
            <a:off x="4690261" y="2011680"/>
            <a:ext cx="3742908" cy="2004060"/>
          </a:xfrm>
          <a:prstGeom prst="rect">
            <a:avLst/>
          </a:prstGeom>
        </p:spPr>
      </p:pic>
      <p:pic>
        <p:nvPicPr>
          <p:cNvPr id="10" name="Obraz 9"/>
          <p:cNvPicPr>
            <a:picLocks noChangeAspect="1"/>
          </p:cNvPicPr>
          <p:nvPr/>
        </p:nvPicPr>
        <p:blipFill>
          <a:blip r:embed="rId3"/>
          <a:stretch>
            <a:fillRect/>
          </a:stretch>
        </p:blipFill>
        <p:spPr>
          <a:xfrm>
            <a:off x="5197999" y="1407038"/>
            <a:ext cx="1533007" cy="431823"/>
          </a:xfrm>
          <a:prstGeom prst="rect">
            <a:avLst/>
          </a:prstGeom>
        </p:spPr>
      </p:pic>
      <p:sp>
        <p:nvSpPr>
          <p:cNvPr id="11" name="Symbol zastępczy tekstu 5"/>
          <p:cNvSpPr txBox="1">
            <a:spLocks/>
          </p:cNvSpPr>
          <p:nvPr/>
        </p:nvSpPr>
        <p:spPr>
          <a:xfrm>
            <a:off x="6606354" y="1477829"/>
            <a:ext cx="1898448" cy="378042"/>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pl-PL" sz="3200" kern="1200" dirty="0">
                <a:solidFill>
                  <a:srgbClr val="026088"/>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600"/>
              </a:lnSpc>
            </a:pPr>
            <a:r>
              <a:rPr sz="1600" i="1" dirty="0">
                <a:solidFill>
                  <a:schemeClr val="bg1"/>
                </a:solidFill>
              </a:rPr>
              <a:t>Make it difficult </a:t>
            </a:r>
            <a:br>
              <a:rPr sz="1600" i="1" dirty="0">
                <a:solidFill>
                  <a:schemeClr val="bg1"/>
                </a:solidFill>
              </a:rPr>
            </a:br>
            <a:r>
              <a:rPr sz="1600" i="1" dirty="0">
                <a:solidFill>
                  <a:schemeClr val="bg1"/>
                </a:solidFill>
              </a:rPr>
              <a:t>to master</a:t>
            </a:r>
          </a:p>
        </p:txBody>
      </p:sp>
      <p:sp>
        <p:nvSpPr>
          <p:cNvPr id="12" name="Symbol zastępczy tekstu 5"/>
          <p:cNvSpPr txBox="1">
            <a:spLocks/>
          </p:cNvSpPr>
          <p:nvPr/>
        </p:nvSpPr>
        <p:spPr>
          <a:xfrm>
            <a:off x="4600247" y="1872138"/>
            <a:ext cx="1402023" cy="378042"/>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lang="pl-PL" sz="3200" kern="1200" dirty="0">
                <a:solidFill>
                  <a:srgbClr val="026088"/>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1600"/>
              </a:lnSpc>
            </a:pPr>
            <a:r>
              <a:rPr sz="1600" i="1" dirty="0" err="1">
                <a:solidFill>
                  <a:schemeClr val="bg1"/>
                </a:solidFill>
              </a:rPr>
              <a:t>Make</a:t>
            </a:r>
            <a:r>
              <a:rPr sz="1600" i="1" dirty="0">
                <a:solidFill>
                  <a:schemeClr val="bg1"/>
                </a:solidFill>
              </a:rPr>
              <a:t> </a:t>
            </a:r>
            <a:r>
              <a:rPr sz="1600" i="1" dirty="0" err="1">
                <a:solidFill>
                  <a:schemeClr val="bg1"/>
                </a:solidFill>
              </a:rPr>
              <a:t>it</a:t>
            </a:r>
            <a:r>
              <a:rPr sz="1600" i="1" dirty="0">
                <a:solidFill>
                  <a:schemeClr val="bg1"/>
                </a:solidFill>
              </a:rPr>
              <a:t> </a:t>
            </a:r>
            <a:r>
              <a:rPr sz="1600" i="1" dirty="0" err="1">
                <a:solidFill>
                  <a:schemeClr val="bg1"/>
                </a:solidFill>
              </a:rPr>
              <a:t>easy</a:t>
            </a:r>
            <a:r>
              <a:rPr sz="1600" i="1" dirty="0">
                <a:solidFill>
                  <a:schemeClr val="bg1"/>
                </a:solidFill>
              </a:rPr>
              <a:t> </a:t>
            </a:r>
            <a:br>
              <a:rPr sz="1600" i="1" dirty="0">
                <a:solidFill>
                  <a:schemeClr val="bg1"/>
                </a:solidFill>
              </a:rPr>
            </a:br>
            <a:r>
              <a:rPr sz="1600" i="1" dirty="0">
                <a:solidFill>
                  <a:schemeClr val="bg1"/>
                </a:solidFill>
              </a:rPr>
              <a:t>to </a:t>
            </a:r>
            <a:r>
              <a:rPr sz="1600" i="1" dirty="0" err="1">
                <a:solidFill>
                  <a:schemeClr val="bg1"/>
                </a:solidFill>
              </a:rPr>
              <a:t>onboard</a:t>
            </a:r>
            <a:endParaRPr sz="1600" i="1" dirty="0">
              <a:solidFill>
                <a:schemeClr val="bg1"/>
              </a:solidFill>
            </a:endParaRPr>
          </a:p>
        </p:txBody>
      </p:sp>
      <p:pic>
        <p:nvPicPr>
          <p:cNvPr id="8" name="Obraz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0637391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normAutofit/>
          </a:bodyPr>
          <a:lstStyle/>
          <a:p>
            <a:r>
              <a:rPr lang="pl-PL" dirty="0"/>
              <a:t>KNOWLEDGE BASE</a:t>
            </a:r>
            <a:endParaRPr lang="en-US" dirty="0"/>
          </a:p>
        </p:txBody>
      </p:sp>
      <p:sp>
        <p:nvSpPr>
          <p:cNvPr id="3" name="Symbol zastępczy tekstu 2"/>
          <p:cNvSpPr>
            <a:spLocks noGrp="1"/>
          </p:cNvSpPr>
          <p:nvPr>
            <p:ph type="body" sz="quarter" idx="27"/>
          </p:nvPr>
        </p:nvSpPr>
        <p:spPr>
          <a:xfrm>
            <a:off x="225780" y="3379765"/>
            <a:ext cx="2159605" cy="2273186"/>
          </a:xfrm>
        </p:spPr>
        <p:txBody>
          <a:bodyPr anchor="t">
            <a:normAutofit/>
          </a:bodyPr>
          <a:lstStyle/>
          <a:p>
            <a:pPr marL="0" indent="0" algn="ctr">
              <a:buNone/>
            </a:pPr>
            <a:r>
              <a:rPr lang="en-US" sz="1600" b="1" dirty="0">
                <a:solidFill>
                  <a:srgbClr val="26437E"/>
                </a:solidFill>
              </a:rPr>
              <a:t>Company can deliver necessary information all in one place</a:t>
            </a:r>
          </a:p>
        </p:txBody>
      </p:sp>
      <p:pic>
        <p:nvPicPr>
          <p:cNvPr id="8" name="Obraz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9" name="Elipsa 8"/>
          <p:cNvSpPr/>
          <p:nvPr/>
        </p:nvSpPr>
        <p:spPr>
          <a:xfrm>
            <a:off x="753523" y="1873775"/>
            <a:ext cx="1110142" cy="1110142"/>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1" name="Elipsa 10"/>
          <p:cNvSpPr/>
          <p:nvPr/>
        </p:nvSpPr>
        <p:spPr>
          <a:xfrm>
            <a:off x="2952822" y="1908540"/>
            <a:ext cx="1110142" cy="1110142"/>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4" name="Elipsa 13"/>
          <p:cNvSpPr/>
          <p:nvPr/>
        </p:nvSpPr>
        <p:spPr>
          <a:xfrm>
            <a:off x="5123546" y="1873775"/>
            <a:ext cx="1110142" cy="1110142"/>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Elipsa 15"/>
          <p:cNvSpPr/>
          <p:nvPr/>
        </p:nvSpPr>
        <p:spPr>
          <a:xfrm>
            <a:off x="7322845" y="1815901"/>
            <a:ext cx="1110142" cy="1110142"/>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3" name="Symbol zastępczy tekstu 2"/>
          <p:cNvSpPr txBox="1">
            <a:spLocks/>
          </p:cNvSpPr>
          <p:nvPr/>
        </p:nvSpPr>
        <p:spPr>
          <a:xfrm>
            <a:off x="2510990" y="3379765"/>
            <a:ext cx="1963277" cy="181931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pl-PL" sz="1600" b="1" dirty="0">
                <a:solidFill>
                  <a:srgbClr val="26437E"/>
                </a:solidFill>
              </a:rPr>
              <a:t>K</a:t>
            </a:r>
            <a:r>
              <a:rPr lang="en-US" sz="1600" b="1" dirty="0" err="1">
                <a:solidFill>
                  <a:srgbClr val="26437E"/>
                </a:solidFill>
              </a:rPr>
              <a:t>nowledge</a:t>
            </a:r>
            <a:r>
              <a:rPr lang="en-US" sz="1600" b="1" dirty="0">
                <a:solidFill>
                  <a:srgbClr val="26437E"/>
                </a:solidFill>
              </a:rPr>
              <a:t> acquisition can be monitored </a:t>
            </a:r>
            <a:br>
              <a:rPr lang="pl-PL" sz="1600" b="1" dirty="0">
                <a:solidFill>
                  <a:srgbClr val="26437E"/>
                </a:solidFill>
              </a:rPr>
            </a:br>
            <a:r>
              <a:rPr lang="en-US" sz="1600" b="1" dirty="0">
                <a:solidFill>
                  <a:srgbClr val="26437E"/>
                </a:solidFill>
              </a:rPr>
              <a:t>&amp; tested </a:t>
            </a:r>
          </a:p>
        </p:txBody>
      </p:sp>
      <p:sp>
        <p:nvSpPr>
          <p:cNvPr id="19" name="Symbol zastępczy tekstu 2"/>
          <p:cNvSpPr txBox="1">
            <a:spLocks/>
          </p:cNvSpPr>
          <p:nvPr/>
        </p:nvSpPr>
        <p:spPr>
          <a:xfrm>
            <a:off x="4696978" y="3379765"/>
            <a:ext cx="1963277" cy="181931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pl-PL" sz="1600" b="1" dirty="0">
                <a:solidFill>
                  <a:srgbClr val="26437E"/>
                </a:solidFill>
              </a:rPr>
              <a:t>C</a:t>
            </a:r>
            <a:r>
              <a:rPr lang="en-US" sz="1600" b="1" dirty="0">
                <a:solidFill>
                  <a:srgbClr val="26437E"/>
                </a:solidFill>
              </a:rPr>
              <a:t>an be enriched by users posts, comments </a:t>
            </a:r>
            <a:br>
              <a:rPr lang="pl-PL" sz="1600" b="1" dirty="0">
                <a:solidFill>
                  <a:srgbClr val="26437E"/>
                </a:solidFill>
              </a:rPr>
            </a:br>
            <a:r>
              <a:rPr lang="en-US" sz="1600" b="1" dirty="0">
                <a:solidFill>
                  <a:srgbClr val="26437E"/>
                </a:solidFill>
              </a:rPr>
              <a:t>&amp; questions </a:t>
            </a:r>
            <a:endParaRPr lang="en-US" sz="1200" dirty="0">
              <a:solidFill>
                <a:srgbClr val="26437E"/>
              </a:solidFill>
            </a:endParaRPr>
          </a:p>
        </p:txBody>
      </p:sp>
      <p:sp>
        <p:nvSpPr>
          <p:cNvPr id="20" name="Symbol zastępczy tekstu 2"/>
          <p:cNvSpPr txBox="1">
            <a:spLocks/>
          </p:cNvSpPr>
          <p:nvPr/>
        </p:nvSpPr>
        <p:spPr>
          <a:xfrm>
            <a:off x="6982236" y="3379765"/>
            <a:ext cx="1784797" cy="1819319"/>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b="1" dirty="0">
                <a:solidFill>
                  <a:srgbClr val="26437E"/>
                </a:solidFill>
              </a:rPr>
              <a:t>Certificates can be issued as type</a:t>
            </a:r>
            <a:r>
              <a:rPr lang="pl-PL" sz="1600" b="1" dirty="0">
                <a:solidFill>
                  <a:srgbClr val="26437E"/>
                </a:solidFill>
              </a:rPr>
              <a:t>s</a:t>
            </a:r>
            <a:r>
              <a:rPr lang="en-US" sz="1600" b="1" dirty="0">
                <a:solidFill>
                  <a:srgbClr val="26437E"/>
                </a:solidFill>
              </a:rPr>
              <a:t> of achievements </a:t>
            </a:r>
          </a:p>
        </p:txBody>
      </p:sp>
      <p:sp>
        <p:nvSpPr>
          <p:cNvPr id="21" name="Prostokąt 20"/>
          <p:cNvSpPr/>
          <p:nvPr/>
        </p:nvSpPr>
        <p:spPr>
          <a:xfrm>
            <a:off x="1014908" y="3185277"/>
            <a:ext cx="575991" cy="31227"/>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2" name="Prostokąt 21"/>
          <p:cNvSpPr/>
          <p:nvPr/>
        </p:nvSpPr>
        <p:spPr>
          <a:xfrm>
            <a:off x="3214207" y="3185277"/>
            <a:ext cx="575991" cy="31227"/>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Prostokąt 22"/>
          <p:cNvSpPr/>
          <p:nvPr/>
        </p:nvSpPr>
        <p:spPr>
          <a:xfrm>
            <a:off x="5390622" y="3185277"/>
            <a:ext cx="575991" cy="31227"/>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4" name="Prostokąt 23"/>
          <p:cNvSpPr/>
          <p:nvPr/>
        </p:nvSpPr>
        <p:spPr>
          <a:xfrm>
            <a:off x="7586640" y="3185277"/>
            <a:ext cx="575991" cy="31227"/>
          </a:xfrm>
          <a:prstGeom prst="rect">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pole tekstowe 3"/>
          <p:cNvSpPr txBox="1"/>
          <p:nvPr/>
        </p:nvSpPr>
        <p:spPr>
          <a:xfrm>
            <a:off x="818606" y="1306286"/>
            <a:ext cx="7874544" cy="531223"/>
          </a:xfrm>
          <a:prstGeom prst="rect">
            <a:avLst/>
          </a:prstGeom>
        </p:spPr>
        <p:txBody>
          <a:bodyPr vert="horz" wrap="square" lIns="91440" tIns="45720" rIns="91440" bIns="45720" rtlCol="0">
            <a:normAutofit/>
          </a:bodyPr>
          <a:lstStyle/>
          <a:p>
            <a:pPr algn="ctr"/>
            <a:r>
              <a:rPr lang="pl-PL" b="1" dirty="0"/>
              <a:t>P</a:t>
            </a:r>
            <a:r>
              <a:rPr lang="en-US" b="1" dirty="0" err="1"/>
              <a:t>urpose</a:t>
            </a:r>
            <a:r>
              <a:rPr lang="en-US" b="1" dirty="0"/>
              <a:t> &amp; Strategic Objectives: </a:t>
            </a:r>
          </a:p>
          <a:p>
            <a:endParaRPr lang="pl-PL" dirty="0"/>
          </a:p>
        </p:txBody>
      </p:sp>
      <p:pic>
        <p:nvPicPr>
          <p:cNvPr id="6" name="Obraz 5"/>
          <p:cNvPicPr>
            <a:picLocks noChangeAspect="1"/>
          </p:cNvPicPr>
          <p:nvPr/>
        </p:nvPicPr>
        <p:blipFill>
          <a:blip r:embed="rId3"/>
          <a:stretch>
            <a:fillRect/>
          </a:stretch>
        </p:blipFill>
        <p:spPr>
          <a:xfrm>
            <a:off x="1014908" y="2149601"/>
            <a:ext cx="539497" cy="539497"/>
          </a:xfrm>
          <a:prstGeom prst="rect">
            <a:avLst/>
          </a:prstGeom>
        </p:spPr>
      </p:pic>
      <p:pic>
        <p:nvPicPr>
          <p:cNvPr id="7" name="Obraz 6"/>
          <p:cNvPicPr>
            <a:picLocks noChangeAspect="1"/>
          </p:cNvPicPr>
          <p:nvPr/>
        </p:nvPicPr>
        <p:blipFill>
          <a:blip r:embed="rId4"/>
          <a:stretch>
            <a:fillRect/>
          </a:stretch>
        </p:blipFill>
        <p:spPr>
          <a:xfrm>
            <a:off x="3250701" y="2198930"/>
            <a:ext cx="539497" cy="539497"/>
          </a:xfrm>
          <a:prstGeom prst="rect">
            <a:avLst/>
          </a:prstGeom>
        </p:spPr>
      </p:pic>
      <p:pic>
        <p:nvPicPr>
          <p:cNvPr id="17" name="Obraz 16"/>
          <p:cNvPicPr>
            <a:picLocks noChangeAspect="1"/>
          </p:cNvPicPr>
          <p:nvPr/>
        </p:nvPicPr>
        <p:blipFill>
          <a:blip r:embed="rId5"/>
          <a:stretch>
            <a:fillRect/>
          </a:stretch>
        </p:blipFill>
        <p:spPr>
          <a:xfrm>
            <a:off x="5427116" y="2198930"/>
            <a:ext cx="539497" cy="539497"/>
          </a:xfrm>
          <a:prstGeom prst="rect">
            <a:avLst/>
          </a:prstGeom>
        </p:spPr>
      </p:pic>
      <p:pic>
        <p:nvPicPr>
          <p:cNvPr id="25" name="Obraz 24"/>
          <p:cNvPicPr>
            <a:picLocks noChangeAspect="1"/>
          </p:cNvPicPr>
          <p:nvPr/>
        </p:nvPicPr>
        <p:blipFill>
          <a:blip r:embed="rId6"/>
          <a:stretch>
            <a:fillRect/>
          </a:stretch>
        </p:blipFill>
        <p:spPr>
          <a:xfrm>
            <a:off x="7623134" y="2149601"/>
            <a:ext cx="539497" cy="539497"/>
          </a:xfrm>
          <a:prstGeom prst="rect">
            <a:avLst/>
          </a:prstGeom>
        </p:spPr>
      </p:pic>
    </p:spTree>
    <p:extLst>
      <p:ext uri="{BB962C8B-B14F-4D97-AF65-F5344CB8AC3E}">
        <p14:creationId xmlns:p14="http://schemas.microsoft.com/office/powerpoint/2010/main" val="178879897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ymbol zastępczy obrazu 1"/>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7575" r="7575"/>
          <a:stretch>
            <a:fillRect/>
          </a:stretch>
        </p:blipFill>
        <p:spPr/>
      </p:pic>
      <p:pic>
        <p:nvPicPr>
          <p:cNvPr id="24" name="Symbol zastępczy obrazu 2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635" b="3635"/>
          <a:stretch>
            <a:fillRect/>
          </a:stretch>
        </p:blipFill>
        <p:spPr/>
      </p:pic>
      <p:sp>
        <p:nvSpPr>
          <p:cNvPr id="8" name="Symbol zastępczy tekstu 7"/>
          <p:cNvSpPr>
            <a:spLocks noGrp="1"/>
          </p:cNvSpPr>
          <p:nvPr>
            <p:ph type="body" sz="quarter" idx="17"/>
          </p:nvPr>
        </p:nvSpPr>
        <p:spPr>
          <a:xfrm>
            <a:off x="3793922" y="744170"/>
            <a:ext cx="3225187" cy="701453"/>
          </a:xfrm>
        </p:spPr>
        <p:txBody>
          <a:bodyPr>
            <a:noAutofit/>
          </a:bodyPr>
          <a:lstStyle/>
          <a:p>
            <a:r>
              <a:rPr lang="en-US" sz="1600" dirty="0"/>
              <a:t>GAMIFIED CROWDSOURCING – SHARING &amp; CREATION OF IDEAS </a:t>
            </a:r>
          </a:p>
          <a:p>
            <a:endParaRPr lang="pl-PL" sz="1100" dirty="0"/>
          </a:p>
        </p:txBody>
      </p:sp>
      <p:pic>
        <p:nvPicPr>
          <p:cNvPr id="10" name="Symbol zastępczy obrazu 9"/>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7576" r="7576"/>
          <a:stretch>
            <a:fillRect/>
          </a:stretch>
        </p:blipFill>
        <p:spPr/>
      </p:pic>
      <p:sp>
        <p:nvSpPr>
          <p:cNvPr id="11" name="Symbol zastępczy tekstu 10"/>
          <p:cNvSpPr>
            <a:spLocks noGrp="1"/>
          </p:cNvSpPr>
          <p:nvPr>
            <p:ph type="body" sz="quarter" idx="21"/>
          </p:nvPr>
        </p:nvSpPr>
        <p:spPr>
          <a:xfrm>
            <a:off x="59534" y="1919691"/>
            <a:ext cx="1617876" cy="1274514"/>
          </a:xfrm>
        </p:spPr>
        <p:txBody>
          <a:bodyPr vert="horz" lIns="91440" tIns="45720" rIns="91440" bIns="45720" rtlCol="0" anchor="b">
            <a:noAutofit/>
          </a:bodyPr>
          <a:lstStyle/>
          <a:p>
            <a:r>
              <a:rPr lang="en-US" sz="1600" dirty="0"/>
              <a:t>FEELING OF BEING PART OF AN ACTIVE COMMUNITY</a:t>
            </a:r>
          </a:p>
          <a:p>
            <a:endParaRPr lang="pl-PL" sz="1600" dirty="0"/>
          </a:p>
        </p:txBody>
      </p:sp>
      <p:sp>
        <p:nvSpPr>
          <p:cNvPr id="15" name="Symbol zastępczy tekstu 14"/>
          <p:cNvSpPr>
            <a:spLocks noGrp="1"/>
          </p:cNvSpPr>
          <p:nvPr>
            <p:ph type="body" sz="quarter" idx="25"/>
          </p:nvPr>
        </p:nvSpPr>
        <p:spPr>
          <a:xfrm>
            <a:off x="7522158" y="2071981"/>
            <a:ext cx="1617876" cy="342697"/>
          </a:xfrm>
        </p:spPr>
        <p:txBody>
          <a:bodyPr>
            <a:noAutofit/>
          </a:bodyPr>
          <a:lstStyle/>
          <a:p>
            <a:r>
              <a:rPr lang="pl-PL" sz="1600" dirty="0"/>
              <a:t>EDUCATION ABOUT PRODUCTS AND SERVICES </a:t>
            </a:r>
          </a:p>
          <a:p>
            <a:endParaRPr lang="pl-PL" sz="1600" dirty="0"/>
          </a:p>
        </p:txBody>
      </p:sp>
      <p:sp>
        <p:nvSpPr>
          <p:cNvPr id="17" name="Symbol zastępczy tekstu 16"/>
          <p:cNvSpPr>
            <a:spLocks noGrp="1"/>
          </p:cNvSpPr>
          <p:nvPr>
            <p:ph type="body" sz="quarter" idx="27"/>
          </p:nvPr>
        </p:nvSpPr>
        <p:spPr>
          <a:xfrm>
            <a:off x="1933072" y="2920931"/>
            <a:ext cx="1617876" cy="342697"/>
          </a:xfrm>
        </p:spPr>
        <p:txBody>
          <a:bodyPr vert="horz" lIns="91440" tIns="45720" rIns="91440" bIns="45720" rtlCol="0" anchor="b">
            <a:noAutofit/>
          </a:bodyPr>
          <a:lstStyle/>
          <a:p>
            <a:r>
              <a:rPr lang="pl-PL" sz="1600" dirty="0"/>
              <a:t>TRANSFER OF KNOWLEDGE, MENTORING </a:t>
            </a:r>
          </a:p>
          <a:p>
            <a:endParaRPr lang="pl-PL" sz="1600" dirty="0"/>
          </a:p>
        </p:txBody>
      </p:sp>
      <p:sp>
        <p:nvSpPr>
          <p:cNvPr id="19" name="Prostokąt 18"/>
          <p:cNvSpPr/>
          <p:nvPr/>
        </p:nvSpPr>
        <p:spPr>
          <a:xfrm>
            <a:off x="59534" y="501720"/>
            <a:ext cx="4572000" cy="707886"/>
          </a:xfrm>
          <a:prstGeom prst="rect">
            <a:avLst/>
          </a:prstGeom>
        </p:spPr>
        <p:txBody>
          <a:bodyPr>
            <a:spAutoFit/>
          </a:bodyPr>
          <a:lstStyle/>
          <a:p>
            <a:r>
              <a:rPr lang="pl-PL" sz="2000" b="1" dirty="0"/>
              <a:t>COMMUNITY PURPOSE &amp; STRATEGIC OBJECTIVES</a:t>
            </a:r>
            <a:endParaRPr lang="pl-PL" sz="2000" dirty="0"/>
          </a:p>
        </p:txBody>
      </p:sp>
      <p:pic>
        <p:nvPicPr>
          <p:cNvPr id="23" name="Symbol zastępczy obrazu 22"/>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3675" b="3675"/>
          <a:stretch>
            <a:fillRect/>
          </a:stretch>
        </p:blipFill>
        <p:spPr/>
      </p:pic>
      <p:pic>
        <p:nvPicPr>
          <p:cNvPr id="12" name="Obraz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42094909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1029457"/>
            <a:ext cx="3107826" cy="1188039"/>
          </a:xfrm>
        </p:spPr>
        <p:txBody>
          <a:bodyPr/>
          <a:lstStyle/>
          <a:p>
            <a:r>
              <a:rPr lang="pl-PL" dirty="0"/>
              <a:t>INTERACTIONS</a:t>
            </a:r>
          </a:p>
          <a:p>
            <a:endParaRPr lang="pl-PL" dirty="0"/>
          </a:p>
        </p:txBody>
      </p:sp>
      <p:sp>
        <p:nvSpPr>
          <p:cNvPr id="3" name="Symbol zastępczy tekstu 2"/>
          <p:cNvSpPr>
            <a:spLocks noGrp="1"/>
          </p:cNvSpPr>
          <p:nvPr>
            <p:ph type="body" sz="quarter" idx="18"/>
          </p:nvPr>
        </p:nvSpPr>
        <p:spPr>
          <a:xfrm>
            <a:off x="1205071" y="2095576"/>
            <a:ext cx="2825296" cy="2445944"/>
          </a:xfrm>
        </p:spPr>
        <p:txBody>
          <a:bodyPr/>
          <a:lstStyle/>
          <a:p>
            <a:pPr algn="l"/>
            <a:r>
              <a:rPr lang="pl-PL" sz="1600" b="1" dirty="0"/>
              <a:t>P</a:t>
            </a:r>
            <a:r>
              <a:rPr lang="en-US" sz="1600" b="1" dirty="0" err="1"/>
              <a:t>urpose</a:t>
            </a:r>
            <a:r>
              <a:rPr lang="en-US" sz="1600" b="1" dirty="0"/>
              <a:t> &amp; Strategic Objectives: </a:t>
            </a:r>
          </a:p>
          <a:p>
            <a:pPr marL="285750" indent="-285750" algn="l">
              <a:buFont typeface="Wingdings" panose="05000000000000000000" pitchFamily="2" charset="2"/>
              <a:buChar char="§"/>
            </a:pPr>
            <a:r>
              <a:rPr lang="pl-PL" sz="1600" dirty="0"/>
              <a:t>i</a:t>
            </a:r>
            <a:r>
              <a:rPr lang="en-US" sz="1600" dirty="0" err="1"/>
              <a:t>nteractions</a:t>
            </a:r>
            <a:r>
              <a:rPr lang="en-US" sz="1600" dirty="0"/>
              <a:t> between users are crucial </a:t>
            </a:r>
          </a:p>
          <a:p>
            <a:pPr marL="285750" indent="-285750" algn="l">
              <a:buFont typeface="Wingdings" panose="05000000000000000000" pitchFamily="2" charset="2"/>
              <a:buChar char="§"/>
            </a:pPr>
            <a:r>
              <a:rPr lang="pl-PL" sz="1600" dirty="0"/>
              <a:t>t</a:t>
            </a:r>
            <a:r>
              <a:rPr lang="en-US" sz="1600" dirty="0"/>
              <a:t>hey keep the program engaging and motivating </a:t>
            </a:r>
          </a:p>
          <a:p>
            <a:pPr marL="285750" indent="-285750" algn="l">
              <a:buFont typeface="Wingdings" panose="05000000000000000000" pitchFamily="2" charset="2"/>
              <a:buChar char="§"/>
            </a:pPr>
            <a:r>
              <a:rPr lang="pl-PL" sz="1600" dirty="0"/>
              <a:t>t</a:t>
            </a:r>
            <a:r>
              <a:rPr lang="en-US" sz="1600" dirty="0"/>
              <a:t>hey are treated as </a:t>
            </a:r>
            <a:br>
              <a:rPr lang="pl-PL" sz="1600" dirty="0"/>
            </a:br>
            <a:r>
              <a:rPr lang="en-US" sz="1600" dirty="0"/>
              <a:t>non-material reward </a:t>
            </a:r>
          </a:p>
          <a:p>
            <a:endParaRPr lang="en-US" sz="1600" dirty="0"/>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802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OIL&amp;GAS</a:t>
            </a: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230824600"/>
      </p:ext>
    </p:extLst>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CAD9D9"/>
        </a:solid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657982"/>
            <a:ext cx="3107826" cy="1188039"/>
          </a:xfrm>
        </p:spPr>
        <p:txBody>
          <a:bodyPr/>
          <a:lstStyle/>
          <a:p>
            <a:r>
              <a:rPr lang="pl-PL" dirty="0"/>
              <a:t>PROGRESS BARS</a:t>
            </a:r>
          </a:p>
        </p:txBody>
      </p:sp>
      <p:sp>
        <p:nvSpPr>
          <p:cNvPr id="4" name="Symbol zastępczy tekstu 3"/>
          <p:cNvSpPr>
            <a:spLocks noGrp="1"/>
          </p:cNvSpPr>
          <p:nvPr>
            <p:ph type="body" sz="quarter" idx="18"/>
          </p:nvPr>
        </p:nvSpPr>
        <p:spPr>
          <a:xfrm>
            <a:off x="1063806" y="1912696"/>
            <a:ext cx="3107826" cy="2545004"/>
          </a:xfrm>
        </p:spPr>
        <p:txBody>
          <a:bodyPr/>
          <a:lstStyle/>
          <a:p>
            <a:pPr algn="l"/>
            <a:r>
              <a:rPr lang="pl-PL" sz="1400" b="1" dirty="0"/>
              <a:t>P</a:t>
            </a:r>
            <a:r>
              <a:rPr lang="en-US" sz="1400" b="1" dirty="0" err="1"/>
              <a:t>urpose</a:t>
            </a:r>
            <a:r>
              <a:rPr lang="en-US" sz="1400" b="1" dirty="0"/>
              <a:t> &amp; Strategic Objectives: </a:t>
            </a:r>
          </a:p>
          <a:p>
            <a:pPr marL="171450" indent="-171450" algn="l">
              <a:buFont typeface="Wingdings" panose="05000000000000000000" pitchFamily="2" charset="2"/>
              <a:buChar char="§"/>
            </a:pPr>
            <a:r>
              <a:rPr lang="en-US" sz="1400" dirty="0"/>
              <a:t>progress bar is key in driving engagement &amp; commitment </a:t>
            </a:r>
          </a:p>
          <a:p>
            <a:pPr marL="171450" indent="-171450" algn="l">
              <a:buFont typeface="Wingdings" panose="05000000000000000000" pitchFamily="2" charset="2"/>
              <a:buChar char="§"/>
            </a:pPr>
            <a:r>
              <a:rPr lang="en-US" sz="1400" dirty="0"/>
              <a:t>displays progression and </a:t>
            </a:r>
            <a:r>
              <a:rPr lang="en-US" sz="1400" dirty="0" err="1"/>
              <a:t>achi</a:t>
            </a:r>
            <a:r>
              <a:rPr lang="pl-PL" sz="1400" dirty="0"/>
              <a:t>e</a:t>
            </a:r>
            <a:r>
              <a:rPr lang="en-US" sz="1400" dirty="0" err="1"/>
              <a:t>vements</a:t>
            </a:r>
            <a:endParaRPr lang="en-US" sz="1400" dirty="0"/>
          </a:p>
          <a:p>
            <a:pPr marL="171450" indent="-171450" algn="l">
              <a:buFont typeface="Wingdings" panose="05000000000000000000" pitchFamily="2" charset="2"/>
              <a:buChar char="§"/>
            </a:pPr>
            <a:r>
              <a:rPr lang="en-US" sz="1400" dirty="0"/>
              <a:t>displays tasks &amp; challenges to be performed </a:t>
            </a:r>
          </a:p>
          <a:p>
            <a:pPr marL="171450" indent="-171450" algn="l">
              <a:buFont typeface="Wingdings" panose="05000000000000000000" pitchFamily="2" charset="2"/>
              <a:buChar char="§"/>
            </a:pPr>
            <a:r>
              <a:rPr lang="en-US" sz="1400" dirty="0"/>
              <a:t>instant feedback is crucial </a:t>
            </a:r>
            <a:r>
              <a:rPr lang="pl-PL" sz="1400" dirty="0"/>
              <a:t>with</a:t>
            </a:r>
            <a:r>
              <a:rPr lang="en-US" sz="1400" dirty="0"/>
              <a:t> </a:t>
            </a:r>
            <a:r>
              <a:rPr lang="pl-PL" sz="1400" dirty="0" err="1"/>
              <a:t>continuous</a:t>
            </a:r>
            <a:r>
              <a:rPr lang="en-US" sz="1400" dirty="0"/>
              <a:t> engagement &amp; high motivation levels</a:t>
            </a:r>
          </a:p>
          <a:p>
            <a:pPr marL="171450" indent="-171450">
              <a:buFont typeface="Wingdings" panose="05000000000000000000" pitchFamily="2" charset="2"/>
              <a:buChar char="§"/>
            </a:pPr>
            <a:endParaRPr lang="pl-PL" sz="1400" dirty="0"/>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370" y="923925"/>
            <a:ext cx="3063100" cy="4219576"/>
          </a:xfrm>
          <a:prstGeom prst="rect">
            <a:avLst/>
          </a:prstGeom>
        </p:spPr>
      </p:pic>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7134127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525086"/>
            <a:ext cx="3107826" cy="1188039"/>
          </a:xfrm>
        </p:spPr>
        <p:txBody>
          <a:bodyPr/>
          <a:lstStyle/>
          <a:p>
            <a:r>
              <a:rPr lang="pl-PL" sz="2400" dirty="0"/>
              <a:t>KEY BENEFITS</a:t>
            </a:r>
            <a:endParaRPr lang="en-US" sz="2400" dirty="0"/>
          </a:p>
        </p:txBody>
      </p:sp>
      <p:sp>
        <p:nvSpPr>
          <p:cNvPr id="3" name="Symbol zastępczy tekstu 2"/>
          <p:cNvSpPr>
            <a:spLocks noGrp="1"/>
          </p:cNvSpPr>
          <p:nvPr>
            <p:ph type="body" sz="quarter" idx="18"/>
          </p:nvPr>
        </p:nvSpPr>
        <p:spPr>
          <a:xfrm>
            <a:off x="1205071" y="1982363"/>
            <a:ext cx="2825296" cy="2773762"/>
          </a:xfrm>
        </p:spPr>
        <p:txBody>
          <a:bodyPr/>
          <a:lstStyle/>
          <a:p>
            <a:pPr marL="285750" indent="-285750" algn="l">
              <a:lnSpc>
                <a:spcPts val="1600"/>
              </a:lnSpc>
              <a:spcBef>
                <a:spcPts val="400"/>
              </a:spcBef>
              <a:spcAft>
                <a:spcPts val="400"/>
              </a:spcAft>
              <a:buFont typeface="Wingdings" panose="05000000000000000000" pitchFamily="2" charset="2"/>
              <a:buChar char="§"/>
            </a:pPr>
            <a:r>
              <a:rPr lang="en-US" sz="1400" dirty="0"/>
              <a:t>fully-responsive gamified web platform that </a:t>
            </a:r>
            <a:r>
              <a:rPr lang="pl-PL" sz="1400" dirty="0" err="1"/>
              <a:t>is</a:t>
            </a:r>
            <a:r>
              <a:rPr lang="en-US" sz="1400" dirty="0"/>
              <a:t> easy to use on all kinds of devices — from desktop to smartphones</a:t>
            </a:r>
          </a:p>
          <a:p>
            <a:pPr marL="285750" indent="-285750" algn="l">
              <a:lnSpc>
                <a:spcPts val="1600"/>
              </a:lnSpc>
              <a:spcBef>
                <a:spcPts val="400"/>
              </a:spcBef>
              <a:spcAft>
                <a:spcPts val="400"/>
              </a:spcAft>
              <a:buFont typeface="Wingdings" panose="05000000000000000000" pitchFamily="2" charset="2"/>
              <a:buChar char="§"/>
            </a:pPr>
            <a:r>
              <a:rPr lang="en-US" sz="1400" dirty="0"/>
              <a:t>integrated with Social Media channels such as Facebook and Twitter</a:t>
            </a:r>
          </a:p>
          <a:p>
            <a:pPr marL="285750" indent="-285750" algn="l">
              <a:lnSpc>
                <a:spcPts val="1600"/>
              </a:lnSpc>
              <a:spcBef>
                <a:spcPts val="400"/>
              </a:spcBef>
              <a:spcAft>
                <a:spcPts val="400"/>
              </a:spcAft>
              <a:buFont typeface="Wingdings" panose="05000000000000000000" pitchFamily="2" charset="2"/>
              <a:buChar char="§"/>
            </a:pPr>
            <a:r>
              <a:rPr lang="en-US" sz="1400" dirty="0"/>
              <a:t>contains statistics and reports module to not only gather, but also present dates connected with user's activity</a:t>
            </a:r>
          </a:p>
        </p:txBody>
      </p:sp>
      <p:pic>
        <p:nvPicPr>
          <p:cNvPr id="14" name="Obraz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1520020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Obraz 20"/>
          <p:cNvPicPr>
            <a:picLocks noChangeAspect="1"/>
          </p:cNvPicPr>
          <p:nvPr/>
        </p:nvPicPr>
        <p:blipFill>
          <a:blip r:embed="rId3"/>
          <a:stretch>
            <a:fillRect/>
          </a:stretch>
        </p:blipFill>
        <p:spPr>
          <a:xfrm>
            <a:off x="4657819" y="1465558"/>
            <a:ext cx="3968021" cy="3204425"/>
          </a:xfrm>
          <a:prstGeom prst="rect">
            <a:avLst/>
          </a:prstGeom>
        </p:spPr>
      </p:pic>
      <p:graphicFrame>
        <p:nvGraphicFramePr>
          <p:cNvPr id="8" name="Diagram 7"/>
          <p:cNvGraphicFramePr/>
          <p:nvPr>
            <p:extLst>
              <p:ext uri="{D42A27DB-BD31-4B8C-83A1-F6EECF244321}">
                <p14:modId xmlns:p14="http://schemas.microsoft.com/office/powerpoint/2010/main" val="2205022980"/>
              </p:ext>
            </p:extLst>
          </p:nvPr>
        </p:nvGraphicFramePr>
        <p:xfrm>
          <a:off x="4538092" y="1306086"/>
          <a:ext cx="4392488" cy="3456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Symbol zastępczy tekstu 1"/>
          <p:cNvSpPr>
            <a:spLocks noGrp="1"/>
          </p:cNvSpPr>
          <p:nvPr>
            <p:ph type="body" sz="quarter" idx="25"/>
          </p:nvPr>
        </p:nvSpPr>
        <p:spPr/>
        <p:txBody>
          <a:bodyPr/>
          <a:lstStyle/>
          <a:p>
            <a:r>
              <a:rPr lang="pl-PL" dirty="0"/>
              <a:t>HOW DO WE WORK?</a:t>
            </a:r>
          </a:p>
        </p:txBody>
      </p:sp>
      <p:sp>
        <p:nvSpPr>
          <p:cNvPr id="3" name="Symbol zastępczy tekstu 2"/>
          <p:cNvSpPr>
            <a:spLocks noGrp="1"/>
          </p:cNvSpPr>
          <p:nvPr>
            <p:ph type="body" sz="quarter" idx="27"/>
          </p:nvPr>
        </p:nvSpPr>
        <p:spPr>
          <a:xfrm>
            <a:off x="457200" y="1394184"/>
            <a:ext cx="3293575" cy="3421649"/>
          </a:xfrm>
        </p:spPr>
        <p:txBody>
          <a:bodyPr anchor="ctr">
            <a:normAutofit/>
          </a:bodyPr>
          <a:lstStyle/>
          <a:p>
            <a:pPr>
              <a:spcBef>
                <a:spcPts val="500"/>
              </a:spcBef>
              <a:spcAft>
                <a:spcPts val="500"/>
              </a:spcAft>
            </a:pPr>
            <a:r>
              <a:rPr lang="pl-PL" sz="1600" dirty="0">
                <a:solidFill>
                  <a:schemeClr val="tx1"/>
                </a:solidFill>
              </a:rPr>
              <a:t>o</a:t>
            </a:r>
            <a:r>
              <a:rPr lang="en-US" sz="1600" dirty="0" err="1">
                <a:solidFill>
                  <a:schemeClr val="tx1"/>
                </a:solidFill>
              </a:rPr>
              <a:t>verall</a:t>
            </a:r>
            <a:r>
              <a:rPr lang="en-US" sz="1600" dirty="0">
                <a:solidFill>
                  <a:schemeClr val="tx1"/>
                </a:solidFill>
              </a:rPr>
              <a:t> campaign/topic</a:t>
            </a:r>
          </a:p>
          <a:p>
            <a:pPr>
              <a:spcBef>
                <a:spcPts val="500"/>
              </a:spcBef>
              <a:spcAft>
                <a:spcPts val="500"/>
              </a:spcAft>
            </a:pPr>
            <a:r>
              <a:rPr lang="pl-PL" sz="1600" dirty="0">
                <a:solidFill>
                  <a:schemeClr val="tx1"/>
                </a:solidFill>
              </a:rPr>
              <a:t>e</a:t>
            </a:r>
            <a:r>
              <a:rPr lang="en-US" sz="1600" dirty="0" err="1">
                <a:solidFill>
                  <a:schemeClr val="tx1"/>
                </a:solidFill>
              </a:rPr>
              <a:t>xpected</a:t>
            </a:r>
            <a:r>
              <a:rPr lang="en-US" sz="1600" dirty="0">
                <a:solidFill>
                  <a:schemeClr val="tx1"/>
                </a:solidFill>
              </a:rPr>
              <a:t> message to convey</a:t>
            </a:r>
          </a:p>
          <a:p>
            <a:pPr>
              <a:spcBef>
                <a:spcPts val="500"/>
              </a:spcBef>
              <a:spcAft>
                <a:spcPts val="500"/>
              </a:spcAft>
            </a:pPr>
            <a:r>
              <a:rPr lang="pl-PL" sz="1600" dirty="0">
                <a:solidFill>
                  <a:schemeClr val="tx1"/>
                </a:solidFill>
              </a:rPr>
              <a:t>e</a:t>
            </a:r>
            <a:r>
              <a:rPr lang="en-US" sz="1600" dirty="0" err="1">
                <a:solidFill>
                  <a:schemeClr val="tx1"/>
                </a:solidFill>
              </a:rPr>
              <a:t>xpected</a:t>
            </a:r>
            <a:r>
              <a:rPr lang="en-US" sz="1600" dirty="0">
                <a:solidFill>
                  <a:schemeClr val="tx1"/>
                </a:solidFill>
              </a:rPr>
              <a:t> behaviors </a:t>
            </a:r>
            <a:br>
              <a:rPr lang="pl-PL" sz="1600" dirty="0">
                <a:solidFill>
                  <a:schemeClr val="tx1"/>
                </a:solidFill>
              </a:rPr>
            </a:br>
            <a:r>
              <a:rPr lang="en-US" sz="1600" dirty="0">
                <a:solidFill>
                  <a:schemeClr val="tx1"/>
                </a:solidFill>
              </a:rPr>
              <a:t>and emotions </a:t>
            </a:r>
          </a:p>
          <a:p>
            <a:pPr>
              <a:spcBef>
                <a:spcPts val="500"/>
              </a:spcBef>
              <a:spcAft>
                <a:spcPts val="500"/>
              </a:spcAft>
            </a:pPr>
            <a:r>
              <a:rPr lang="pl-PL" sz="1600" dirty="0">
                <a:solidFill>
                  <a:schemeClr val="tx1"/>
                </a:solidFill>
              </a:rPr>
              <a:t>e</a:t>
            </a:r>
            <a:r>
              <a:rPr lang="en-US" sz="1600" dirty="0" err="1">
                <a:solidFill>
                  <a:schemeClr val="tx1"/>
                </a:solidFill>
              </a:rPr>
              <a:t>xpected</a:t>
            </a:r>
            <a:r>
              <a:rPr lang="en-US" sz="1600" dirty="0">
                <a:solidFill>
                  <a:schemeClr val="tx1"/>
                </a:solidFill>
              </a:rPr>
              <a:t> business results and problems to solve </a:t>
            </a:r>
          </a:p>
          <a:p>
            <a:pPr>
              <a:spcBef>
                <a:spcPts val="500"/>
              </a:spcBef>
              <a:spcAft>
                <a:spcPts val="500"/>
              </a:spcAft>
            </a:pPr>
            <a:r>
              <a:rPr lang="pl-PL" sz="1600" dirty="0">
                <a:solidFill>
                  <a:schemeClr val="tx1"/>
                </a:solidFill>
              </a:rPr>
              <a:t>p</a:t>
            </a:r>
            <a:r>
              <a:rPr lang="en-US" sz="1600" dirty="0" err="1">
                <a:solidFill>
                  <a:schemeClr val="tx1"/>
                </a:solidFill>
              </a:rPr>
              <a:t>rocesses</a:t>
            </a:r>
            <a:r>
              <a:rPr lang="en-US" sz="1600" dirty="0">
                <a:solidFill>
                  <a:schemeClr val="tx1"/>
                </a:solidFill>
              </a:rPr>
              <a:t> to enhance </a:t>
            </a:r>
            <a:br>
              <a:rPr lang="pl-PL" sz="1600" dirty="0">
                <a:solidFill>
                  <a:schemeClr val="tx1"/>
                </a:solidFill>
              </a:rPr>
            </a:br>
            <a:r>
              <a:rPr lang="en-US" sz="1600" dirty="0">
                <a:solidFill>
                  <a:schemeClr val="tx1"/>
                </a:solidFill>
              </a:rPr>
              <a:t>and many more! </a:t>
            </a:r>
          </a:p>
        </p:txBody>
      </p:sp>
      <p:sp>
        <p:nvSpPr>
          <p:cNvPr id="4" name="pole tekstowe 3"/>
          <p:cNvSpPr txBox="1"/>
          <p:nvPr/>
        </p:nvSpPr>
        <p:spPr>
          <a:xfrm>
            <a:off x="1261052" y="871673"/>
            <a:ext cx="1584176" cy="307777"/>
          </a:xfrm>
          <a:prstGeom prst="rect">
            <a:avLst/>
          </a:prstGeom>
          <a:noFill/>
        </p:spPr>
        <p:txBody>
          <a:bodyPr wrap="square" rtlCol="0" anchor="ctr">
            <a:spAutoFit/>
          </a:bodyPr>
          <a:lstStyle/>
          <a:p>
            <a:pPr algn="ctr">
              <a:spcBef>
                <a:spcPct val="20000"/>
              </a:spcBef>
            </a:pPr>
            <a:r>
              <a:rPr lang="pl-PL" sz="1400" b="1" dirty="0" err="1">
                <a:solidFill>
                  <a:srgbClr val="3BB7BC"/>
                </a:solidFill>
              </a:rPr>
              <a:t>You</a:t>
            </a:r>
            <a:r>
              <a:rPr lang="pl-PL" sz="1400" b="1" dirty="0">
                <a:solidFill>
                  <a:srgbClr val="3BB7BC"/>
                </a:solidFill>
              </a:rPr>
              <a:t> </a:t>
            </a:r>
            <a:r>
              <a:rPr lang="pl-PL" sz="1400" b="1" dirty="0" err="1">
                <a:solidFill>
                  <a:srgbClr val="3BB7BC"/>
                </a:solidFill>
              </a:rPr>
              <a:t>define</a:t>
            </a:r>
            <a:r>
              <a:rPr lang="pl-PL" sz="1400" b="1" dirty="0">
                <a:solidFill>
                  <a:srgbClr val="3BB7BC"/>
                </a:solidFill>
              </a:rPr>
              <a:t>:</a:t>
            </a:r>
          </a:p>
        </p:txBody>
      </p:sp>
      <p:sp>
        <p:nvSpPr>
          <p:cNvPr id="5" name="pole tekstowe 4"/>
          <p:cNvSpPr txBox="1"/>
          <p:nvPr/>
        </p:nvSpPr>
        <p:spPr>
          <a:xfrm>
            <a:off x="5901179" y="871673"/>
            <a:ext cx="1584176" cy="307777"/>
          </a:xfrm>
          <a:prstGeom prst="rect">
            <a:avLst/>
          </a:prstGeom>
          <a:noFill/>
        </p:spPr>
        <p:txBody>
          <a:bodyPr wrap="square" rtlCol="0" anchor="ctr">
            <a:spAutoFit/>
          </a:bodyPr>
          <a:lstStyle/>
          <a:p>
            <a:pPr algn="ctr">
              <a:spcBef>
                <a:spcPct val="20000"/>
              </a:spcBef>
            </a:pPr>
            <a:r>
              <a:rPr lang="pl-PL" sz="1400" b="1" dirty="0">
                <a:solidFill>
                  <a:srgbClr val="25A9E0"/>
                </a:solidFill>
              </a:rPr>
              <a:t>We </a:t>
            </a:r>
            <a:r>
              <a:rPr lang="pl-PL" sz="1400" b="1" dirty="0" err="1">
                <a:solidFill>
                  <a:srgbClr val="25A9E0"/>
                </a:solidFill>
              </a:rPr>
              <a:t>define</a:t>
            </a:r>
            <a:r>
              <a:rPr lang="pl-PL" sz="1400" b="1" dirty="0">
                <a:solidFill>
                  <a:srgbClr val="25A9E0"/>
                </a:solidFill>
              </a:rPr>
              <a:t>:</a:t>
            </a:r>
          </a:p>
        </p:txBody>
      </p:sp>
      <p:pic>
        <p:nvPicPr>
          <p:cNvPr id="6" name="Obraz 5"/>
          <p:cNvPicPr>
            <a:picLocks noChangeAspect="1"/>
          </p:cNvPicPr>
          <p:nvPr/>
        </p:nvPicPr>
        <p:blipFill>
          <a:blip r:embed="rId9"/>
          <a:stretch>
            <a:fillRect/>
          </a:stretch>
        </p:blipFill>
        <p:spPr>
          <a:xfrm>
            <a:off x="4745732" y="1047770"/>
            <a:ext cx="4046368" cy="371021"/>
          </a:xfrm>
          <a:prstGeom prst="rect">
            <a:avLst/>
          </a:prstGeom>
        </p:spPr>
      </p:pic>
      <p:pic>
        <p:nvPicPr>
          <p:cNvPr id="7" name="Obraz 6"/>
          <p:cNvPicPr>
            <a:picLocks noChangeAspect="1"/>
          </p:cNvPicPr>
          <p:nvPr/>
        </p:nvPicPr>
        <p:blipFill>
          <a:blip r:embed="rId10"/>
          <a:stretch>
            <a:fillRect/>
          </a:stretch>
        </p:blipFill>
        <p:spPr>
          <a:xfrm>
            <a:off x="350694" y="1047770"/>
            <a:ext cx="4046368" cy="371021"/>
          </a:xfrm>
          <a:prstGeom prst="rect">
            <a:avLst/>
          </a:prstGeom>
        </p:spPr>
      </p:pic>
      <p:pic>
        <p:nvPicPr>
          <p:cNvPr id="9" name="Obraz 8"/>
          <p:cNvPicPr>
            <a:picLocks noChangeAspect="1"/>
          </p:cNvPicPr>
          <p:nvPr/>
        </p:nvPicPr>
        <p:blipFill>
          <a:blip r:embed="rId11"/>
          <a:stretch>
            <a:fillRect/>
          </a:stretch>
        </p:blipFill>
        <p:spPr>
          <a:xfrm>
            <a:off x="8066484" y="1467933"/>
            <a:ext cx="479162" cy="577303"/>
          </a:xfrm>
          <a:prstGeom prst="rect">
            <a:avLst/>
          </a:prstGeom>
        </p:spPr>
      </p:pic>
      <p:pic>
        <p:nvPicPr>
          <p:cNvPr id="10" name="Obraz 9"/>
          <p:cNvPicPr>
            <a:picLocks noChangeAspect="1"/>
          </p:cNvPicPr>
          <p:nvPr/>
        </p:nvPicPr>
        <p:blipFill>
          <a:blip r:embed="rId12"/>
          <a:stretch>
            <a:fillRect/>
          </a:stretch>
        </p:blipFill>
        <p:spPr>
          <a:xfrm>
            <a:off x="4898132" y="3856082"/>
            <a:ext cx="574684" cy="418272"/>
          </a:xfrm>
          <a:prstGeom prst="rect">
            <a:avLst/>
          </a:prstGeom>
        </p:spPr>
      </p:pic>
      <p:pic>
        <p:nvPicPr>
          <p:cNvPr id="11" name="Obraz 10"/>
          <p:cNvPicPr>
            <a:picLocks noChangeAspect="1"/>
          </p:cNvPicPr>
          <p:nvPr/>
        </p:nvPicPr>
        <p:blipFill>
          <a:blip r:embed="rId13"/>
          <a:stretch>
            <a:fillRect/>
          </a:stretch>
        </p:blipFill>
        <p:spPr>
          <a:xfrm>
            <a:off x="4990996" y="2624158"/>
            <a:ext cx="417117" cy="537690"/>
          </a:xfrm>
          <a:prstGeom prst="rect">
            <a:avLst/>
          </a:prstGeom>
        </p:spPr>
      </p:pic>
      <p:pic>
        <p:nvPicPr>
          <p:cNvPr id="12" name="Obraz 11"/>
          <p:cNvPicPr>
            <a:picLocks noChangeAspect="1"/>
          </p:cNvPicPr>
          <p:nvPr/>
        </p:nvPicPr>
        <p:blipFill>
          <a:blip r:embed="rId14"/>
          <a:stretch>
            <a:fillRect/>
          </a:stretch>
        </p:blipFill>
        <p:spPr>
          <a:xfrm>
            <a:off x="7055159" y="2731261"/>
            <a:ext cx="383625" cy="408375"/>
          </a:xfrm>
          <a:prstGeom prst="rect">
            <a:avLst/>
          </a:prstGeom>
        </p:spPr>
      </p:pic>
      <p:pic>
        <p:nvPicPr>
          <p:cNvPr id="13" name="Obraz 12"/>
          <p:cNvPicPr>
            <a:picLocks noChangeAspect="1"/>
          </p:cNvPicPr>
          <p:nvPr/>
        </p:nvPicPr>
        <p:blipFill>
          <a:blip r:embed="rId15"/>
          <a:stretch>
            <a:fillRect/>
          </a:stretch>
        </p:blipFill>
        <p:spPr>
          <a:xfrm>
            <a:off x="8113757" y="2731261"/>
            <a:ext cx="384615" cy="406354"/>
          </a:xfrm>
          <a:prstGeom prst="rect">
            <a:avLst/>
          </a:prstGeom>
        </p:spPr>
      </p:pic>
      <p:pic>
        <p:nvPicPr>
          <p:cNvPr id="14" name="Obraz 13"/>
          <p:cNvPicPr>
            <a:picLocks noChangeAspect="1"/>
          </p:cNvPicPr>
          <p:nvPr/>
        </p:nvPicPr>
        <p:blipFill>
          <a:blip r:embed="rId16"/>
          <a:stretch>
            <a:fillRect/>
          </a:stretch>
        </p:blipFill>
        <p:spPr>
          <a:xfrm>
            <a:off x="7028132" y="1478303"/>
            <a:ext cx="437679" cy="504712"/>
          </a:xfrm>
          <a:prstGeom prst="rect">
            <a:avLst/>
          </a:prstGeom>
        </p:spPr>
      </p:pic>
      <p:pic>
        <p:nvPicPr>
          <p:cNvPr id="15" name="Obraz 14"/>
          <p:cNvPicPr>
            <a:picLocks noChangeAspect="1"/>
          </p:cNvPicPr>
          <p:nvPr/>
        </p:nvPicPr>
        <p:blipFill>
          <a:blip r:embed="rId17"/>
          <a:stretch>
            <a:fillRect/>
          </a:stretch>
        </p:blipFill>
        <p:spPr>
          <a:xfrm>
            <a:off x="6865819" y="3916774"/>
            <a:ext cx="785027" cy="311860"/>
          </a:xfrm>
          <a:prstGeom prst="rect">
            <a:avLst/>
          </a:prstGeom>
        </p:spPr>
      </p:pic>
      <p:pic>
        <p:nvPicPr>
          <p:cNvPr id="16" name="Obraz 15"/>
          <p:cNvPicPr>
            <a:picLocks noChangeAspect="1"/>
          </p:cNvPicPr>
          <p:nvPr/>
        </p:nvPicPr>
        <p:blipFill>
          <a:blip r:embed="rId18"/>
          <a:stretch>
            <a:fillRect/>
          </a:stretch>
        </p:blipFill>
        <p:spPr>
          <a:xfrm>
            <a:off x="5837649" y="3810549"/>
            <a:ext cx="772937" cy="554790"/>
          </a:xfrm>
          <a:prstGeom prst="rect">
            <a:avLst/>
          </a:prstGeom>
        </p:spPr>
      </p:pic>
      <p:pic>
        <p:nvPicPr>
          <p:cNvPr id="17" name="Obraz 16"/>
          <p:cNvPicPr>
            <a:picLocks noChangeAspect="1"/>
          </p:cNvPicPr>
          <p:nvPr/>
        </p:nvPicPr>
        <p:blipFill>
          <a:blip r:embed="rId19"/>
          <a:stretch>
            <a:fillRect/>
          </a:stretch>
        </p:blipFill>
        <p:spPr>
          <a:xfrm>
            <a:off x="8060415" y="3901222"/>
            <a:ext cx="506315" cy="377043"/>
          </a:xfrm>
          <a:prstGeom prst="rect">
            <a:avLst/>
          </a:prstGeom>
        </p:spPr>
      </p:pic>
      <p:pic>
        <p:nvPicPr>
          <p:cNvPr id="18" name="Obraz 17"/>
          <p:cNvPicPr>
            <a:picLocks noChangeAspect="1"/>
          </p:cNvPicPr>
          <p:nvPr/>
        </p:nvPicPr>
        <p:blipFill>
          <a:blip r:embed="rId20"/>
          <a:stretch>
            <a:fillRect/>
          </a:stretch>
        </p:blipFill>
        <p:spPr>
          <a:xfrm>
            <a:off x="6008921" y="2697745"/>
            <a:ext cx="473387" cy="473387"/>
          </a:xfrm>
          <a:prstGeom prst="rect">
            <a:avLst/>
          </a:prstGeom>
        </p:spPr>
      </p:pic>
      <p:pic>
        <p:nvPicPr>
          <p:cNvPr id="19" name="Obraz 18"/>
          <p:cNvPicPr>
            <a:picLocks noChangeAspect="1"/>
          </p:cNvPicPr>
          <p:nvPr/>
        </p:nvPicPr>
        <p:blipFill>
          <a:blip r:embed="rId21"/>
          <a:stretch>
            <a:fillRect/>
          </a:stretch>
        </p:blipFill>
        <p:spPr>
          <a:xfrm>
            <a:off x="6030161" y="1442831"/>
            <a:ext cx="430905" cy="627506"/>
          </a:xfrm>
          <a:prstGeom prst="rect">
            <a:avLst/>
          </a:prstGeom>
        </p:spPr>
      </p:pic>
      <p:pic>
        <p:nvPicPr>
          <p:cNvPr id="20" name="Obraz 19"/>
          <p:cNvPicPr>
            <a:picLocks noChangeAspect="1"/>
          </p:cNvPicPr>
          <p:nvPr/>
        </p:nvPicPr>
        <p:blipFill>
          <a:blip r:embed="rId22"/>
          <a:stretch>
            <a:fillRect/>
          </a:stretch>
        </p:blipFill>
        <p:spPr>
          <a:xfrm>
            <a:off x="4864003" y="1553104"/>
            <a:ext cx="647734" cy="482625"/>
          </a:xfrm>
          <a:prstGeom prst="rect">
            <a:avLst/>
          </a:prstGeom>
        </p:spPr>
      </p:pic>
      <p:pic>
        <p:nvPicPr>
          <p:cNvPr id="23" name="Obraz 22"/>
          <p:cNvPicPr>
            <a:picLocks noChangeAspect="1"/>
          </p:cNvPicPr>
          <p:nvPr/>
        </p:nvPicPr>
        <p:blipFill>
          <a:blip r:embed="rId23"/>
          <a:stretch>
            <a:fillRect/>
          </a:stretch>
        </p:blipFill>
        <p:spPr>
          <a:xfrm>
            <a:off x="6720848" y="4805265"/>
            <a:ext cx="1986955" cy="193379"/>
          </a:xfrm>
          <a:prstGeom prst="rect">
            <a:avLst/>
          </a:prstGeom>
        </p:spPr>
      </p:pic>
    </p:spTree>
    <p:extLst>
      <p:ext uri="{BB962C8B-B14F-4D97-AF65-F5344CB8AC3E}">
        <p14:creationId xmlns:p14="http://schemas.microsoft.com/office/powerpoint/2010/main" val="28620327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Obraz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 y="863775"/>
            <a:ext cx="9109390" cy="4507151"/>
          </a:xfrm>
          <a:prstGeom prst="rect">
            <a:avLst/>
          </a:prstGeom>
        </p:spPr>
      </p:pic>
      <p:sp>
        <p:nvSpPr>
          <p:cNvPr id="2" name="Symbol zastępczy tekstu 1"/>
          <p:cNvSpPr>
            <a:spLocks noGrp="1"/>
          </p:cNvSpPr>
          <p:nvPr>
            <p:ph type="body" sz="quarter" idx="25"/>
          </p:nvPr>
        </p:nvSpPr>
        <p:spPr/>
        <p:txBody>
          <a:bodyPr>
            <a:normAutofit/>
          </a:bodyPr>
          <a:lstStyle/>
          <a:p>
            <a:r>
              <a:rPr lang="pl-PL" dirty="0"/>
              <a:t>COMARCH ENGAGEMENT GLOBAL PROJECTS</a:t>
            </a:r>
          </a:p>
        </p:txBody>
      </p:sp>
      <p:pic>
        <p:nvPicPr>
          <p:cNvPr id="4" name="Obraz 3"/>
          <p:cNvPicPr>
            <a:picLocks noChangeAspect="1"/>
          </p:cNvPicPr>
          <p:nvPr/>
        </p:nvPicPr>
        <p:blipFill>
          <a:blip r:embed="rId4"/>
          <a:stretch>
            <a:fillRect/>
          </a:stretch>
        </p:blipFill>
        <p:spPr>
          <a:xfrm>
            <a:off x="6720848" y="4805265"/>
            <a:ext cx="1986955" cy="193379"/>
          </a:xfrm>
          <a:prstGeom prst="rect">
            <a:avLst/>
          </a:prstGeom>
        </p:spPr>
      </p:pic>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452" y="3720116"/>
            <a:ext cx="977195" cy="45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p:cNvSpPr>
          <p:nvPr/>
        </p:nvSpPr>
        <p:spPr bwMode="auto">
          <a:xfrm>
            <a:off x="755576" y="4301852"/>
            <a:ext cx="1368151"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19050" tIns="19050" rIns="19050" bIns="19050" anchor="ctr"/>
          <a:lstStyle/>
          <a:p>
            <a:pPr algn="ctr" defTabSz="342873" fontAlgn="base">
              <a:spcBef>
                <a:spcPct val="0"/>
              </a:spcBef>
              <a:spcAft>
                <a:spcPct val="0"/>
              </a:spcAft>
            </a:pPr>
            <a:r>
              <a:rPr lang="en-US" sz="1200" b="1" dirty="0">
                <a:solidFill>
                  <a:srgbClr val="009FE3"/>
                </a:solidFill>
                <a:latin typeface="+mj-lt"/>
                <a:ea typeface="Arial" charset="0"/>
                <a:cs typeface="Gill Sans" charset="0"/>
                <a:sym typeface="Gill Sans" charset="0"/>
              </a:rPr>
              <a:t> Global FMCG producer</a:t>
            </a:r>
            <a:endParaRPr lang="en-US" sz="1200" b="1" dirty="0">
              <a:solidFill>
                <a:srgbClr val="009FE3"/>
              </a:solidFill>
              <a:latin typeface="+mj-lt"/>
              <a:ea typeface="Arial" charset="0"/>
              <a:cs typeface="Gill Sans Light" charset="0"/>
              <a:sym typeface="Gill Sans Light" charset="0"/>
            </a:endParaRPr>
          </a:p>
        </p:txBody>
      </p:sp>
      <p:sp>
        <p:nvSpPr>
          <p:cNvPr id="10" name="Rectangle 4"/>
          <p:cNvSpPr>
            <a:spLocks/>
          </p:cNvSpPr>
          <p:nvPr/>
        </p:nvSpPr>
        <p:spPr bwMode="auto">
          <a:xfrm>
            <a:off x="6241976" y="1505312"/>
            <a:ext cx="1368151"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19050" tIns="19050" rIns="19050" bIns="19050" anchor="ctr"/>
          <a:lstStyle/>
          <a:p>
            <a:pPr algn="ctr" defTabSz="342873" fontAlgn="base">
              <a:spcBef>
                <a:spcPct val="0"/>
              </a:spcBef>
              <a:spcAft>
                <a:spcPct val="0"/>
              </a:spcAft>
            </a:pPr>
            <a:r>
              <a:rPr lang="en-US" sz="1200" b="1" dirty="0">
                <a:solidFill>
                  <a:srgbClr val="009FE3"/>
                </a:solidFill>
                <a:latin typeface="+mj-lt"/>
                <a:ea typeface="Arial" charset="0"/>
                <a:cs typeface="Gill Sans" charset="0"/>
                <a:sym typeface="Gill Sans" charset="0"/>
              </a:rPr>
              <a:t> Global FMCG producer</a:t>
            </a:r>
            <a:endParaRPr lang="en-US" sz="1200" b="1" dirty="0">
              <a:solidFill>
                <a:srgbClr val="009FE3"/>
              </a:solidFill>
              <a:latin typeface="+mj-lt"/>
              <a:ea typeface="Arial" charset="0"/>
              <a:cs typeface="Gill Sans Light" charset="0"/>
              <a:sym typeface="Gill Sans Light" charset="0"/>
            </a:endParaRPr>
          </a:p>
        </p:txBody>
      </p:sp>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836" y="3314805"/>
            <a:ext cx="1671256" cy="268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4"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21309" t="13976" r="28190" b="22596"/>
          <a:stretch/>
        </p:blipFill>
        <p:spPr bwMode="auto">
          <a:xfrm>
            <a:off x="7004512" y="3719184"/>
            <a:ext cx="500884" cy="41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5" name="Rectangle 4"/>
          <p:cNvSpPr>
            <a:spLocks/>
          </p:cNvSpPr>
          <p:nvPr/>
        </p:nvSpPr>
        <p:spPr bwMode="auto">
          <a:xfrm>
            <a:off x="7560236" y="2793092"/>
            <a:ext cx="1368151"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19050" tIns="19050" rIns="19050" bIns="19050" anchor="ctr"/>
          <a:lstStyle/>
          <a:p>
            <a:pPr algn="ctr" defTabSz="342873" fontAlgn="base">
              <a:spcBef>
                <a:spcPct val="0"/>
              </a:spcBef>
              <a:spcAft>
                <a:spcPct val="0"/>
              </a:spcAft>
            </a:pPr>
            <a:r>
              <a:rPr lang="en-US" sz="1200" b="1" dirty="0">
                <a:solidFill>
                  <a:srgbClr val="009FE3"/>
                </a:solidFill>
                <a:latin typeface="+mj-lt"/>
                <a:ea typeface="Arial" charset="0"/>
                <a:cs typeface="Gill Sans" charset="0"/>
                <a:sym typeface="Gill Sans" charset="0"/>
              </a:rPr>
              <a:t> Global </a:t>
            </a:r>
            <a:br>
              <a:rPr lang="pl-PL" sz="1200" b="1" dirty="0">
                <a:solidFill>
                  <a:srgbClr val="009FE3"/>
                </a:solidFill>
                <a:latin typeface="+mj-lt"/>
                <a:ea typeface="Arial" charset="0"/>
                <a:cs typeface="Gill Sans" charset="0"/>
                <a:sym typeface="Gill Sans" charset="0"/>
              </a:rPr>
            </a:br>
            <a:r>
              <a:rPr lang="en-US" sz="1200" b="1" dirty="0">
                <a:solidFill>
                  <a:srgbClr val="009FE3"/>
                </a:solidFill>
                <a:latin typeface="+mj-lt"/>
                <a:ea typeface="Arial" charset="0"/>
                <a:cs typeface="Gill Sans" charset="0"/>
                <a:sym typeface="Gill Sans" charset="0"/>
              </a:rPr>
              <a:t>FMCG </a:t>
            </a:r>
            <a:br>
              <a:rPr lang="pl-PL" sz="1200" b="1" dirty="0">
                <a:solidFill>
                  <a:srgbClr val="009FE3"/>
                </a:solidFill>
                <a:latin typeface="+mj-lt"/>
                <a:ea typeface="Arial" charset="0"/>
                <a:cs typeface="Gill Sans" charset="0"/>
                <a:sym typeface="Gill Sans" charset="0"/>
              </a:rPr>
            </a:br>
            <a:r>
              <a:rPr lang="en-US" sz="1200" b="1" dirty="0">
                <a:solidFill>
                  <a:srgbClr val="009FE3"/>
                </a:solidFill>
                <a:latin typeface="+mj-lt"/>
                <a:ea typeface="Arial" charset="0"/>
                <a:cs typeface="Gill Sans" charset="0"/>
                <a:sym typeface="Gill Sans" charset="0"/>
              </a:rPr>
              <a:t>producer</a:t>
            </a:r>
            <a:endParaRPr lang="en-US" sz="1200" b="1" dirty="0">
              <a:solidFill>
                <a:srgbClr val="009FE3"/>
              </a:solidFill>
              <a:latin typeface="+mj-lt"/>
              <a:ea typeface="Arial" charset="0"/>
              <a:cs typeface="Gill Sans Light" charset="0"/>
              <a:sym typeface="Gill Sans Light" charset="0"/>
            </a:endParaRPr>
          </a:p>
        </p:txBody>
      </p:sp>
      <p:sp>
        <p:nvSpPr>
          <p:cNvPr id="16" name="Rectangle 4"/>
          <p:cNvSpPr>
            <a:spLocks/>
          </p:cNvSpPr>
          <p:nvPr/>
        </p:nvSpPr>
        <p:spPr bwMode="auto">
          <a:xfrm>
            <a:off x="6674250" y="2868541"/>
            <a:ext cx="1368151"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19050" tIns="19050" rIns="19050" bIns="19050" anchor="ctr"/>
          <a:lstStyle/>
          <a:p>
            <a:pPr algn="ctr" defTabSz="342873" fontAlgn="base">
              <a:spcBef>
                <a:spcPct val="0"/>
              </a:spcBef>
              <a:spcAft>
                <a:spcPct val="0"/>
              </a:spcAft>
            </a:pPr>
            <a:r>
              <a:rPr lang="en-US" sz="1200" b="1" dirty="0">
                <a:solidFill>
                  <a:srgbClr val="009FE3"/>
                </a:solidFill>
                <a:latin typeface="+mj-lt"/>
                <a:ea typeface="Arial" charset="0"/>
                <a:cs typeface="Gill Sans" charset="0"/>
                <a:sym typeface="Gill Sans" charset="0"/>
              </a:rPr>
              <a:t> Sportswear </a:t>
            </a:r>
            <a:br>
              <a:rPr lang="pl-PL" sz="1200" b="1" dirty="0">
                <a:solidFill>
                  <a:srgbClr val="009FE3"/>
                </a:solidFill>
                <a:latin typeface="+mj-lt"/>
                <a:ea typeface="Arial" charset="0"/>
                <a:cs typeface="Gill Sans" charset="0"/>
                <a:sym typeface="Gill Sans" charset="0"/>
              </a:rPr>
            </a:br>
            <a:r>
              <a:rPr lang="en-US" sz="1200" b="1" dirty="0">
                <a:solidFill>
                  <a:srgbClr val="009FE3"/>
                </a:solidFill>
                <a:latin typeface="+mj-lt"/>
                <a:ea typeface="Arial" charset="0"/>
                <a:cs typeface="Gill Sans" charset="0"/>
                <a:sym typeface="Gill Sans" charset="0"/>
              </a:rPr>
              <a:t>leader</a:t>
            </a:r>
            <a:endParaRPr lang="en-US" sz="1200" b="1" dirty="0">
              <a:solidFill>
                <a:srgbClr val="009FE3"/>
              </a:solidFill>
              <a:latin typeface="+mj-lt"/>
              <a:ea typeface="Arial" charset="0"/>
              <a:cs typeface="Gill Sans Light" charset="0"/>
              <a:sym typeface="Gill Sans Light" charset="0"/>
            </a:endParaRPr>
          </a:p>
        </p:txBody>
      </p:sp>
      <p:pic>
        <p:nvPicPr>
          <p:cNvPr id="3" name="Obraz 2" descr="SAS-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6857" y="3755068"/>
            <a:ext cx="388156" cy="388156"/>
          </a:xfrm>
          <a:prstGeom prst="rect">
            <a:avLst/>
          </a:prstGeom>
        </p:spPr>
      </p:pic>
    </p:spTree>
    <p:extLst>
      <p:ext uri="{BB962C8B-B14F-4D97-AF65-F5344CB8AC3E}">
        <p14:creationId xmlns:p14="http://schemas.microsoft.com/office/powerpoint/2010/main" val="38997366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normAutofit fontScale="92500" lnSpcReduction="20000"/>
          </a:bodyPr>
          <a:lstStyle/>
          <a:p>
            <a:r>
              <a:rPr lang="en-US" dirty="0"/>
              <a:t>COMARCH CUSTOMER CARE</a:t>
            </a:r>
            <a:br>
              <a:rPr lang="pl-PL" dirty="0"/>
            </a:br>
            <a:r>
              <a:rPr lang="en-US" dirty="0"/>
              <a:t>– SOLUTION OVERVIEW</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7324257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6"/>
          </p:nvPr>
        </p:nvSpPr>
        <p:spPr>
          <a:xfrm>
            <a:off x="1205071" y="838957"/>
            <a:ext cx="2825296" cy="1188039"/>
          </a:xfrm>
        </p:spPr>
        <p:txBody>
          <a:bodyPr/>
          <a:lstStyle/>
          <a:p>
            <a:r>
              <a:rPr lang="pl-PL" dirty="0"/>
              <a:t>BUSINESS CHALLENGES</a:t>
            </a:r>
          </a:p>
          <a:p>
            <a:endParaRPr lang="pl-PL" dirty="0"/>
          </a:p>
        </p:txBody>
      </p:sp>
      <p:sp>
        <p:nvSpPr>
          <p:cNvPr id="4" name="Symbol zastępczy tekstu 3"/>
          <p:cNvSpPr>
            <a:spLocks noGrp="1"/>
          </p:cNvSpPr>
          <p:nvPr>
            <p:ph type="body" sz="quarter" idx="18"/>
          </p:nvPr>
        </p:nvSpPr>
        <p:spPr>
          <a:xfrm>
            <a:off x="1205071" y="1944983"/>
            <a:ext cx="2825296" cy="930713"/>
          </a:xfrm>
        </p:spPr>
        <p:txBody>
          <a:bodyPr/>
          <a:lstStyle/>
          <a:p>
            <a:pPr marL="171450" indent="-171450" algn="l">
              <a:buFont typeface="Wingdings" panose="05000000000000000000" pitchFamily="2" charset="2"/>
              <a:buChar char="§"/>
            </a:pPr>
            <a:r>
              <a:rPr lang="pl-PL" sz="1400" dirty="0" err="1"/>
              <a:t>large</a:t>
            </a:r>
            <a:r>
              <a:rPr lang="en-US" sz="1400" dirty="0"/>
              <a:t> number of customer cases</a:t>
            </a:r>
          </a:p>
          <a:p>
            <a:pPr marL="171450" indent="-171450" algn="l">
              <a:buFont typeface="Wingdings" panose="05000000000000000000" pitchFamily="2" charset="2"/>
              <a:buChar char="§"/>
            </a:pPr>
            <a:r>
              <a:rPr lang="pl-PL" sz="1400" dirty="0"/>
              <a:t>n</a:t>
            </a:r>
            <a:r>
              <a:rPr lang="en-US" sz="1400" dirty="0" err="1"/>
              <a:t>eed</a:t>
            </a:r>
            <a:r>
              <a:rPr lang="en-US" sz="1400" dirty="0"/>
              <a:t> for fast reaction</a:t>
            </a:r>
          </a:p>
          <a:p>
            <a:pPr marL="171450" indent="-171450" algn="l">
              <a:buFont typeface="Wingdings" panose="05000000000000000000" pitchFamily="2" charset="2"/>
              <a:buChar char="§"/>
            </a:pPr>
            <a:r>
              <a:rPr lang="pl-PL" sz="1400" dirty="0"/>
              <a:t>r</a:t>
            </a:r>
            <a:r>
              <a:rPr lang="en-US" sz="1400" dirty="0" err="1"/>
              <a:t>equests</a:t>
            </a:r>
            <a:r>
              <a:rPr lang="en-US" sz="1400" dirty="0"/>
              <a:t> coming from many different sources (e. g. online chat, e-mail, social media)</a:t>
            </a:r>
          </a:p>
          <a:p>
            <a:pPr marL="171450" indent="-171450" algn="l">
              <a:buFont typeface="Wingdings" panose="05000000000000000000" pitchFamily="2" charset="2"/>
              <a:buChar char="§"/>
            </a:pPr>
            <a:r>
              <a:rPr lang="pl-PL" sz="1400" dirty="0"/>
              <a:t>l</a:t>
            </a:r>
            <a:r>
              <a:rPr lang="en-US" sz="1400" dirty="0" err="1"/>
              <a:t>ack</a:t>
            </a:r>
            <a:r>
              <a:rPr lang="en-US" sz="1400" dirty="0"/>
              <a:t> of a consistent way to track and manage cases and customer complaints</a:t>
            </a:r>
          </a:p>
          <a:p>
            <a:pPr marL="171450" indent="-171450" algn="l">
              <a:buFont typeface="Wingdings" panose="05000000000000000000" pitchFamily="2" charset="2"/>
              <a:buChar char="§"/>
            </a:pPr>
            <a:r>
              <a:rPr lang="pl-PL" sz="1400" dirty="0"/>
              <a:t>n</a:t>
            </a:r>
            <a:r>
              <a:rPr lang="en-US" sz="1400" dirty="0" err="1"/>
              <a:t>eed</a:t>
            </a:r>
            <a:r>
              <a:rPr lang="en-US" sz="1400" dirty="0"/>
              <a:t> of reduced case handling </a:t>
            </a:r>
            <a:r>
              <a:rPr lang="en-US" sz="1400" dirty="0" err="1"/>
              <a:t>tim</a:t>
            </a:r>
            <a:r>
              <a:rPr lang="pl-PL" sz="1400" dirty="0"/>
              <a:t>e</a:t>
            </a:r>
            <a:endParaRPr lang="en-US" sz="1400" dirty="0"/>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798236004"/>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6"/>
          </p:nvPr>
        </p:nvSpPr>
        <p:spPr>
          <a:xfrm>
            <a:off x="1205071" y="838957"/>
            <a:ext cx="2825296" cy="1188039"/>
          </a:xfrm>
        </p:spPr>
        <p:txBody>
          <a:bodyPr anchor="t"/>
          <a:lstStyle/>
          <a:p>
            <a:r>
              <a:rPr lang="en-US" dirty="0"/>
              <a:t>WE HAVE ALL BEEN THERE</a:t>
            </a:r>
          </a:p>
        </p:txBody>
      </p:sp>
      <p:sp>
        <p:nvSpPr>
          <p:cNvPr id="4" name="Symbol zastępczy tekstu 3"/>
          <p:cNvSpPr>
            <a:spLocks noGrp="1"/>
          </p:cNvSpPr>
          <p:nvPr>
            <p:ph type="body" sz="quarter" idx="18"/>
          </p:nvPr>
        </p:nvSpPr>
        <p:spPr>
          <a:xfrm>
            <a:off x="1205071" y="1935556"/>
            <a:ext cx="2825296" cy="930713"/>
          </a:xfrm>
        </p:spPr>
        <p:txBody>
          <a:bodyPr/>
          <a:lstStyle/>
          <a:p>
            <a:pPr marL="171450" indent="-171450" algn="l">
              <a:buFont typeface="Wingdings" panose="05000000000000000000" pitchFamily="2" charset="2"/>
              <a:buChar char="§"/>
            </a:pPr>
            <a:r>
              <a:rPr lang="pl-PL" sz="1400" dirty="0"/>
              <a:t>d</a:t>
            </a:r>
            <a:r>
              <a:rPr lang="en-US" sz="1400" dirty="0" err="1"/>
              <a:t>elayed</a:t>
            </a:r>
            <a:r>
              <a:rPr lang="en-US" sz="1400" dirty="0"/>
              <a:t> baggage</a:t>
            </a:r>
          </a:p>
          <a:p>
            <a:pPr marL="171450" indent="-171450" algn="l">
              <a:buFont typeface="Wingdings" panose="05000000000000000000" pitchFamily="2" charset="2"/>
              <a:buChar char="§"/>
            </a:pPr>
            <a:r>
              <a:rPr lang="pl-PL" sz="1400" dirty="0"/>
              <a:t>d</a:t>
            </a:r>
            <a:r>
              <a:rPr lang="en-US" sz="1400" dirty="0" err="1"/>
              <a:t>amaged</a:t>
            </a:r>
            <a:r>
              <a:rPr lang="en-US" sz="1400" dirty="0"/>
              <a:t> baggage</a:t>
            </a:r>
          </a:p>
          <a:p>
            <a:pPr marL="171450" indent="-171450" algn="l">
              <a:buFont typeface="Wingdings" panose="05000000000000000000" pitchFamily="2" charset="2"/>
              <a:buChar char="§"/>
            </a:pPr>
            <a:r>
              <a:rPr lang="pl-PL" sz="1400" dirty="0"/>
              <a:t>d</a:t>
            </a:r>
            <a:r>
              <a:rPr lang="en-US" sz="1400" dirty="0" err="1"/>
              <a:t>elayed</a:t>
            </a:r>
            <a:r>
              <a:rPr lang="en-US" sz="1400" dirty="0"/>
              <a:t> flight</a:t>
            </a:r>
          </a:p>
          <a:p>
            <a:pPr marL="171450" indent="-171450" algn="l">
              <a:buFont typeface="Wingdings" panose="05000000000000000000" pitchFamily="2" charset="2"/>
              <a:buChar char="§"/>
            </a:pPr>
            <a:r>
              <a:rPr lang="pl-PL" sz="1400" dirty="0"/>
              <a:t>f</a:t>
            </a:r>
            <a:r>
              <a:rPr lang="en-US" sz="1400" dirty="0"/>
              <a:t>light cancelation</a:t>
            </a:r>
          </a:p>
          <a:p>
            <a:pPr marL="171450" indent="-171450" algn="l">
              <a:buFont typeface="Wingdings" panose="05000000000000000000" pitchFamily="2" charset="2"/>
              <a:buChar char="§"/>
            </a:pPr>
            <a:r>
              <a:rPr lang="pl-PL" sz="1400" dirty="0"/>
              <a:t>d</a:t>
            </a:r>
            <a:r>
              <a:rPr lang="en-US" sz="1400" dirty="0" err="1"/>
              <a:t>enied</a:t>
            </a:r>
            <a:r>
              <a:rPr lang="en-US" sz="1400" dirty="0"/>
              <a:t> boarding</a:t>
            </a:r>
          </a:p>
          <a:p>
            <a:pPr marL="171450" indent="-171450" algn="l">
              <a:buFont typeface="Wingdings" panose="05000000000000000000" pitchFamily="2" charset="2"/>
              <a:buChar char="§"/>
            </a:pPr>
            <a:r>
              <a:rPr lang="pl-PL" sz="1400" dirty="0"/>
              <a:t>d</a:t>
            </a:r>
            <a:r>
              <a:rPr lang="en-US" sz="1400" dirty="0" err="1"/>
              <a:t>owngrading</a:t>
            </a:r>
            <a:endParaRPr lang="en-US" sz="1400" dirty="0"/>
          </a:p>
          <a:p>
            <a:pPr algn="l"/>
            <a:endParaRPr lang="en-US" sz="1400" dirty="0"/>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01052209"/>
      </p:ext>
    </p:extLst>
  </p:cSld>
  <p:clrMapOvr>
    <a:overrideClrMapping bg1="lt1" tx1="dk1" bg2="lt2" tx2="dk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p:cNvGrpSpPr/>
          <p:nvPr/>
        </p:nvGrpSpPr>
        <p:grpSpPr>
          <a:xfrm>
            <a:off x="4230087" y="1237129"/>
            <a:ext cx="5719797" cy="3410772"/>
            <a:chOff x="4313363" y="985540"/>
            <a:chExt cx="6141708" cy="3662362"/>
          </a:xfrm>
        </p:grpSpPr>
        <p:pic>
          <p:nvPicPr>
            <p:cNvPr id="7" name="Obraz 6"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363" y="985540"/>
              <a:ext cx="6141708" cy="3662362"/>
            </a:xfrm>
            <a:prstGeom prst="rect">
              <a:avLst/>
            </a:prstGeom>
          </p:spPr>
        </p:pic>
        <p:pic>
          <p:nvPicPr>
            <p:cNvPr id="8" name="Obraz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013" y="1249416"/>
              <a:ext cx="4628437" cy="2891389"/>
            </a:xfrm>
            <a:prstGeom prst="rect">
              <a:avLst/>
            </a:prstGeom>
          </p:spPr>
        </p:pic>
      </p:grpSp>
      <p:sp>
        <p:nvSpPr>
          <p:cNvPr id="4" name="Symbol zastępczy tekstu 3"/>
          <p:cNvSpPr>
            <a:spLocks noGrp="1"/>
          </p:cNvSpPr>
          <p:nvPr>
            <p:ph type="body" sz="quarter" idx="25"/>
          </p:nvPr>
        </p:nvSpPr>
        <p:spPr/>
        <p:txBody>
          <a:bodyPr/>
          <a:lstStyle/>
          <a:p>
            <a:r>
              <a:rPr lang="pl-PL" dirty="0"/>
              <a:t>KEY FEATURES</a:t>
            </a:r>
          </a:p>
        </p:txBody>
      </p:sp>
      <p:sp>
        <p:nvSpPr>
          <p:cNvPr id="5" name="Symbol zastępczy tekstu 4"/>
          <p:cNvSpPr>
            <a:spLocks noGrp="1"/>
          </p:cNvSpPr>
          <p:nvPr>
            <p:ph type="body" sz="quarter" idx="27"/>
          </p:nvPr>
        </p:nvSpPr>
        <p:spPr>
          <a:xfrm>
            <a:off x="457200" y="853640"/>
            <a:ext cx="4373880" cy="4289860"/>
          </a:xfrm>
        </p:spPr>
        <p:txBody>
          <a:bodyPr anchor="ctr"/>
          <a:lstStyle/>
          <a:p>
            <a:r>
              <a:rPr lang="pl-PL" dirty="0"/>
              <a:t>c</a:t>
            </a:r>
            <a:r>
              <a:rPr lang="en-US" dirty="0" err="1"/>
              <a:t>entral</a:t>
            </a:r>
            <a:r>
              <a:rPr lang="en-US" dirty="0"/>
              <a:t> management for requests coming from different sources </a:t>
            </a:r>
          </a:p>
          <a:p>
            <a:r>
              <a:rPr lang="pl-PL" dirty="0"/>
              <a:t>a</a:t>
            </a:r>
            <a:r>
              <a:rPr lang="en-US" dirty="0" err="1"/>
              <a:t>utomatic</a:t>
            </a:r>
            <a:r>
              <a:rPr lang="en-US" dirty="0"/>
              <a:t> case indexation &amp; categorization</a:t>
            </a:r>
          </a:p>
          <a:p>
            <a:r>
              <a:rPr lang="pl-PL" dirty="0"/>
              <a:t>a</a:t>
            </a:r>
            <a:r>
              <a:rPr lang="en-US" dirty="0" err="1"/>
              <a:t>utomatic</a:t>
            </a:r>
            <a:r>
              <a:rPr lang="en-US" dirty="0"/>
              <a:t> case handling rules</a:t>
            </a:r>
          </a:p>
          <a:p>
            <a:r>
              <a:rPr lang="pl-PL" dirty="0"/>
              <a:t>c</a:t>
            </a:r>
            <a:r>
              <a:rPr lang="en-US" dirty="0" err="1"/>
              <a:t>ase</a:t>
            </a:r>
            <a:r>
              <a:rPr lang="en-US" dirty="0"/>
              <a:t> handling using workflow engine</a:t>
            </a:r>
          </a:p>
          <a:p>
            <a:r>
              <a:rPr lang="pl-PL" dirty="0"/>
              <a:t>p</a:t>
            </a:r>
            <a:r>
              <a:rPr lang="en-US" dirty="0" err="1"/>
              <a:t>roactive</a:t>
            </a:r>
            <a:r>
              <a:rPr lang="en-US" dirty="0"/>
              <a:t> chat</a:t>
            </a:r>
          </a:p>
          <a:p>
            <a:r>
              <a:rPr lang="pl-PL" dirty="0"/>
              <a:t>c</a:t>
            </a:r>
            <a:r>
              <a:rPr lang="en-US" dirty="0" err="1"/>
              <a:t>onsultants</a:t>
            </a:r>
            <a:r>
              <a:rPr lang="en-US" dirty="0"/>
              <a:t>’ workload check </a:t>
            </a:r>
            <a:br>
              <a:rPr lang="en-US" dirty="0"/>
            </a:br>
            <a:r>
              <a:rPr lang="en-US" dirty="0"/>
              <a:t>(system makes sure consultants </a:t>
            </a:r>
            <a:br>
              <a:rPr lang="en-US" dirty="0"/>
            </a:br>
            <a:r>
              <a:rPr lang="en-US" dirty="0"/>
              <a:t>do not have too many open cases)</a:t>
            </a:r>
          </a:p>
          <a:p>
            <a:r>
              <a:rPr lang="pl-PL" dirty="0"/>
              <a:t>d</a:t>
            </a:r>
            <a:r>
              <a:rPr lang="en-US" dirty="0" err="1"/>
              <a:t>ashboards</a:t>
            </a:r>
            <a:r>
              <a:rPr lang="en-US" dirty="0"/>
              <a:t> with gamification elements</a:t>
            </a:r>
          </a:p>
          <a:p>
            <a:r>
              <a:rPr lang="pl-PL" dirty="0"/>
              <a:t>b</a:t>
            </a:r>
            <a:r>
              <a:rPr lang="en-US" dirty="0"/>
              <a:t>ranch related reports</a:t>
            </a:r>
          </a:p>
        </p:txBody>
      </p:sp>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1323024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en-US" dirty="0"/>
              <a:t>BENEFITS – 3 POINTS OF VIEW</a:t>
            </a:r>
          </a:p>
        </p:txBody>
      </p:sp>
      <p:sp>
        <p:nvSpPr>
          <p:cNvPr id="3" name="Symbol zastępczy tekstu 4"/>
          <p:cNvSpPr txBox="1">
            <a:spLocks/>
          </p:cNvSpPr>
          <p:nvPr/>
        </p:nvSpPr>
        <p:spPr>
          <a:xfrm>
            <a:off x="557957" y="3318511"/>
            <a:ext cx="2651716" cy="14344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r>
              <a:rPr lang="pl-PL" sz="1200" b="0" dirty="0"/>
              <a:t>i</a:t>
            </a:r>
            <a:r>
              <a:rPr lang="en-US" sz="1200" b="0" dirty="0" err="1"/>
              <a:t>ncreased</a:t>
            </a:r>
            <a:r>
              <a:rPr lang="en-US" sz="1200" b="0" dirty="0"/>
              <a:t> customer satisfaction</a:t>
            </a:r>
          </a:p>
          <a:p>
            <a:pPr marL="162000" indent="-162000"/>
            <a:r>
              <a:rPr lang="pl-PL" sz="1200" b="0" dirty="0"/>
              <a:t>r</a:t>
            </a:r>
            <a:r>
              <a:rPr lang="en-US" sz="1200" b="0" dirty="0"/>
              <a:t>educed costs</a:t>
            </a:r>
          </a:p>
          <a:p>
            <a:pPr marL="162000" indent="-162000"/>
            <a:r>
              <a:rPr lang="pl-PL" sz="1200" b="0" dirty="0"/>
              <a:t>c</a:t>
            </a:r>
            <a:r>
              <a:rPr lang="en-US" sz="1200" b="0" dirty="0" err="1"/>
              <a:t>ontrol</a:t>
            </a:r>
            <a:r>
              <a:rPr lang="en-US" sz="1200" b="0" dirty="0"/>
              <a:t> of daily work, costs and performance</a:t>
            </a:r>
          </a:p>
          <a:p>
            <a:pPr marL="162000" indent="-162000"/>
            <a:r>
              <a:rPr lang="pl-PL" sz="1200" b="0" dirty="0"/>
              <a:t>h</a:t>
            </a:r>
            <a:r>
              <a:rPr lang="en-US" sz="1200" b="0" dirty="0" err="1"/>
              <a:t>igher</a:t>
            </a:r>
            <a:r>
              <a:rPr lang="en-US" sz="1200" b="0" dirty="0"/>
              <a:t> employee productivity</a:t>
            </a:r>
          </a:p>
          <a:p>
            <a:pPr marL="162000" indent="-162000"/>
            <a:r>
              <a:rPr lang="pl-PL" sz="1200" b="0" dirty="0"/>
              <a:t>u</a:t>
            </a:r>
            <a:r>
              <a:rPr lang="en-US" sz="1200" b="0" dirty="0"/>
              <a:t>p-sell possibilities</a:t>
            </a:r>
          </a:p>
        </p:txBody>
      </p:sp>
      <p:cxnSp>
        <p:nvCxnSpPr>
          <p:cNvPr id="4" name="Łącznik prosty 3"/>
          <p:cNvCxnSpPr/>
          <p:nvPr/>
        </p:nvCxnSpPr>
        <p:spPr>
          <a:xfrm>
            <a:off x="1506193" y="2815613"/>
            <a:ext cx="584437" cy="0"/>
          </a:xfrm>
          <a:prstGeom prst="line">
            <a:avLst/>
          </a:prstGeom>
          <a:ln w="28575">
            <a:solidFill>
              <a:srgbClr val="163F74"/>
            </a:solidFill>
          </a:ln>
        </p:spPr>
        <p:style>
          <a:lnRef idx="1">
            <a:schemeClr val="dk1"/>
          </a:lnRef>
          <a:fillRef idx="0">
            <a:schemeClr val="dk1"/>
          </a:fillRef>
          <a:effectRef idx="0">
            <a:schemeClr val="dk1"/>
          </a:effectRef>
          <a:fontRef idx="minor">
            <a:schemeClr val="tx1"/>
          </a:fontRef>
        </p:style>
      </p:cxnSp>
      <p:cxnSp>
        <p:nvCxnSpPr>
          <p:cNvPr id="5" name="Łącznik prosty 4"/>
          <p:cNvCxnSpPr/>
          <p:nvPr/>
        </p:nvCxnSpPr>
        <p:spPr>
          <a:xfrm>
            <a:off x="4279783" y="2815613"/>
            <a:ext cx="584437" cy="0"/>
          </a:xfrm>
          <a:prstGeom prst="line">
            <a:avLst/>
          </a:prstGeom>
          <a:ln w="28575">
            <a:solidFill>
              <a:srgbClr val="34B4A1"/>
            </a:solidFill>
          </a:ln>
        </p:spPr>
        <p:style>
          <a:lnRef idx="1">
            <a:schemeClr val="dk1"/>
          </a:lnRef>
          <a:fillRef idx="0">
            <a:schemeClr val="dk1"/>
          </a:fillRef>
          <a:effectRef idx="0">
            <a:schemeClr val="dk1"/>
          </a:effectRef>
          <a:fontRef idx="minor">
            <a:schemeClr val="tx1"/>
          </a:fontRef>
        </p:style>
      </p:cxnSp>
      <p:cxnSp>
        <p:nvCxnSpPr>
          <p:cNvPr id="6" name="Łącznik prosty 5"/>
          <p:cNvCxnSpPr/>
          <p:nvPr/>
        </p:nvCxnSpPr>
        <p:spPr>
          <a:xfrm>
            <a:off x="7062897" y="2815613"/>
            <a:ext cx="584437" cy="0"/>
          </a:xfrm>
          <a:prstGeom prst="line">
            <a:avLst/>
          </a:prstGeom>
          <a:ln w="28575">
            <a:solidFill>
              <a:srgbClr val="95C122"/>
            </a:solidFill>
          </a:ln>
        </p:spPr>
        <p:style>
          <a:lnRef idx="1">
            <a:schemeClr val="dk1"/>
          </a:lnRef>
          <a:fillRef idx="0">
            <a:schemeClr val="dk1"/>
          </a:fillRef>
          <a:effectRef idx="0">
            <a:schemeClr val="dk1"/>
          </a:effectRef>
          <a:fontRef idx="minor">
            <a:schemeClr val="tx1"/>
          </a:fontRef>
        </p:style>
      </p:cxnSp>
      <p:sp>
        <p:nvSpPr>
          <p:cNvPr id="7" name="Elipsa 6"/>
          <p:cNvSpPr/>
          <p:nvPr/>
        </p:nvSpPr>
        <p:spPr>
          <a:xfrm>
            <a:off x="4042677" y="1598329"/>
            <a:ext cx="1058648" cy="1058648"/>
          </a:xfrm>
          <a:prstGeom prst="ellipse">
            <a:avLst/>
          </a:prstGeom>
          <a:solidFill>
            <a:srgbClr val="2BB4A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8" name="Elipsa 7"/>
          <p:cNvSpPr/>
          <p:nvPr/>
        </p:nvSpPr>
        <p:spPr>
          <a:xfrm>
            <a:off x="6825791" y="1598329"/>
            <a:ext cx="1058648" cy="1058648"/>
          </a:xfrm>
          <a:prstGeom prst="ellipse">
            <a:avLst/>
          </a:prstGeom>
          <a:solidFill>
            <a:srgbClr val="95C12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Elipsa 8"/>
          <p:cNvSpPr/>
          <p:nvPr/>
        </p:nvSpPr>
        <p:spPr>
          <a:xfrm>
            <a:off x="1269087" y="1598329"/>
            <a:ext cx="1058648" cy="1058648"/>
          </a:xfrm>
          <a:prstGeom prst="ellipse">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0" name="Symbol zastępczy tekstu 4"/>
          <p:cNvSpPr txBox="1">
            <a:spLocks/>
          </p:cNvSpPr>
          <p:nvPr/>
        </p:nvSpPr>
        <p:spPr>
          <a:xfrm>
            <a:off x="860682" y="2924758"/>
            <a:ext cx="1875459" cy="3606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pl-PL" sz="1400" b="1" dirty="0"/>
              <a:t>MANAGEMENT</a:t>
            </a:r>
          </a:p>
        </p:txBody>
      </p:sp>
      <p:sp>
        <p:nvSpPr>
          <p:cNvPr id="14" name="Symbol zastępczy tekstu 4"/>
          <p:cNvSpPr txBox="1">
            <a:spLocks/>
          </p:cNvSpPr>
          <p:nvPr/>
        </p:nvSpPr>
        <p:spPr>
          <a:xfrm>
            <a:off x="3199070" y="2924758"/>
            <a:ext cx="2745861" cy="5427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pl-PL" sz="1400" b="1" dirty="0">
                <a:solidFill>
                  <a:srgbClr val="2BB4A1"/>
                </a:solidFill>
              </a:rPr>
              <a:t>EMPLOYEE</a:t>
            </a:r>
          </a:p>
        </p:txBody>
      </p:sp>
      <p:sp>
        <p:nvSpPr>
          <p:cNvPr id="15" name="Symbol zastępczy tekstu 4"/>
          <p:cNvSpPr txBox="1">
            <a:spLocks/>
          </p:cNvSpPr>
          <p:nvPr/>
        </p:nvSpPr>
        <p:spPr>
          <a:xfrm>
            <a:off x="6417385" y="2924758"/>
            <a:ext cx="1875459" cy="3606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pl-PL" sz="1400" b="1" dirty="0">
                <a:solidFill>
                  <a:srgbClr val="95C122"/>
                </a:solidFill>
              </a:rPr>
              <a:t>CUSTOMER</a:t>
            </a:r>
          </a:p>
        </p:txBody>
      </p:sp>
      <p:sp>
        <p:nvSpPr>
          <p:cNvPr id="16" name="Symbol zastępczy tekstu 4"/>
          <p:cNvSpPr txBox="1">
            <a:spLocks/>
          </p:cNvSpPr>
          <p:nvPr/>
        </p:nvSpPr>
        <p:spPr>
          <a:xfrm>
            <a:off x="3506682" y="3318511"/>
            <a:ext cx="2263316" cy="90572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r>
              <a:rPr lang="pl-PL" sz="1200" dirty="0"/>
              <a:t>b</a:t>
            </a:r>
            <a:r>
              <a:rPr lang="en-US" sz="1200" dirty="0" err="1"/>
              <a:t>etter</a:t>
            </a:r>
            <a:r>
              <a:rPr lang="en-US" sz="1200" dirty="0"/>
              <a:t> key user experience</a:t>
            </a:r>
          </a:p>
          <a:p>
            <a:pPr marL="162000" indent="-162000"/>
            <a:r>
              <a:rPr lang="pl-PL" sz="1200" dirty="0"/>
              <a:t>n</a:t>
            </a:r>
            <a:r>
              <a:rPr lang="en-US" sz="1200" dirty="0"/>
              <a:t>o repetitive tasks</a:t>
            </a:r>
          </a:p>
          <a:p>
            <a:pPr marL="162000" indent="-162000"/>
            <a:r>
              <a:rPr lang="pl-PL" sz="1200" dirty="0"/>
              <a:t>q</a:t>
            </a:r>
            <a:r>
              <a:rPr lang="en-US" sz="1200" dirty="0" err="1"/>
              <a:t>uicker</a:t>
            </a:r>
            <a:r>
              <a:rPr lang="en-US" sz="1200" dirty="0"/>
              <a:t> case resolution</a:t>
            </a:r>
          </a:p>
          <a:p>
            <a:pPr marL="162000" indent="-162000"/>
            <a:r>
              <a:rPr lang="pl-PL" sz="1200" dirty="0"/>
              <a:t>d</a:t>
            </a:r>
            <a:r>
              <a:rPr lang="en-US" sz="1200" dirty="0" err="1"/>
              <a:t>ata</a:t>
            </a:r>
            <a:r>
              <a:rPr lang="en-US" sz="1200" dirty="0"/>
              <a:t> unification</a:t>
            </a:r>
          </a:p>
        </p:txBody>
      </p:sp>
      <p:sp>
        <p:nvSpPr>
          <p:cNvPr id="17" name="Symbol zastępczy tekstu 4"/>
          <p:cNvSpPr txBox="1">
            <a:spLocks/>
          </p:cNvSpPr>
          <p:nvPr/>
        </p:nvSpPr>
        <p:spPr>
          <a:xfrm>
            <a:off x="6241941" y="3318511"/>
            <a:ext cx="2172144" cy="110108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r>
              <a:rPr lang="pl-PL" sz="1200" dirty="0"/>
              <a:t>r</a:t>
            </a:r>
            <a:r>
              <a:rPr lang="en-US" sz="1200" dirty="0"/>
              <a:t>educed handling time</a:t>
            </a:r>
          </a:p>
          <a:p>
            <a:pPr marL="162000" indent="-162000"/>
            <a:r>
              <a:rPr lang="pl-PL" sz="1200" dirty="0"/>
              <a:t>l</a:t>
            </a:r>
            <a:r>
              <a:rPr lang="en-US" sz="1200" dirty="0" err="1"/>
              <a:t>ess</a:t>
            </a:r>
            <a:r>
              <a:rPr lang="en-US" sz="1200" dirty="0"/>
              <a:t> complaints</a:t>
            </a:r>
          </a:p>
          <a:p>
            <a:pPr marL="162000" indent="-162000"/>
            <a:r>
              <a:rPr lang="pl-PL" sz="1200" dirty="0"/>
              <a:t>g</a:t>
            </a:r>
            <a:r>
              <a:rPr lang="en-US" sz="1200" dirty="0" err="1"/>
              <a:t>uarantee</a:t>
            </a:r>
            <a:r>
              <a:rPr lang="en-US" sz="1200" dirty="0"/>
              <a:t> for client to access CC by any communication channel</a:t>
            </a:r>
          </a:p>
        </p:txBody>
      </p:sp>
      <p:sp>
        <p:nvSpPr>
          <p:cNvPr id="18" name="pole tekstowe 17"/>
          <p:cNvSpPr txBox="1"/>
          <p:nvPr/>
        </p:nvSpPr>
        <p:spPr>
          <a:xfrm>
            <a:off x="0" y="1059348"/>
            <a:ext cx="9144000" cy="396744"/>
          </a:xfrm>
          <a:prstGeom prst="rect">
            <a:avLst/>
          </a:prstGeom>
        </p:spPr>
        <p:txBody>
          <a:bodyPr vert="horz" wrap="square" lIns="91440" tIns="45720" rIns="91440" bIns="45720" rtlCol="0" anchor="ctr">
            <a:normAutofit/>
          </a:bodyPr>
          <a:lstStyle/>
          <a:p>
            <a:pPr algn="ctr"/>
            <a:r>
              <a:rPr lang="pl-PL" b="1" dirty="0"/>
              <a:t>CUSTOMER CARE</a:t>
            </a:r>
          </a:p>
        </p:txBody>
      </p:sp>
      <p:pic>
        <p:nvPicPr>
          <p:cNvPr id="20" name="Obraz 19"/>
          <p:cNvPicPr>
            <a:picLocks noChangeAspect="1"/>
          </p:cNvPicPr>
          <p:nvPr/>
        </p:nvPicPr>
        <p:blipFill>
          <a:blip r:embed="rId2"/>
          <a:stretch>
            <a:fillRect/>
          </a:stretch>
        </p:blipFill>
        <p:spPr>
          <a:xfrm>
            <a:off x="4241593" y="1927999"/>
            <a:ext cx="660815" cy="368827"/>
          </a:xfrm>
          <a:prstGeom prst="rect">
            <a:avLst/>
          </a:prstGeom>
        </p:spPr>
      </p:pic>
      <p:pic>
        <p:nvPicPr>
          <p:cNvPr id="26" name="Obraz 25"/>
          <p:cNvPicPr>
            <a:picLocks noChangeAspect="1"/>
          </p:cNvPicPr>
          <p:nvPr/>
        </p:nvPicPr>
        <p:blipFill>
          <a:blip r:embed="rId3"/>
          <a:stretch>
            <a:fillRect/>
          </a:stretch>
        </p:blipFill>
        <p:spPr>
          <a:xfrm>
            <a:off x="7088400" y="1881665"/>
            <a:ext cx="533428" cy="533428"/>
          </a:xfrm>
          <a:prstGeom prst="rect">
            <a:avLst/>
          </a:prstGeom>
        </p:spPr>
      </p:pic>
      <p:pic>
        <p:nvPicPr>
          <p:cNvPr id="27" name="Obraz 26"/>
          <p:cNvPicPr>
            <a:picLocks noChangeAspect="1"/>
          </p:cNvPicPr>
          <p:nvPr/>
        </p:nvPicPr>
        <p:blipFill>
          <a:blip r:embed="rId4"/>
          <a:stretch>
            <a:fillRect/>
          </a:stretch>
        </p:blipFill>
        <p:spPr>
          <a:xfrm>
            <a:off x="1579324" y="1901484"/>
            <a:ext cx="438173" cy="438173"/>
          </a:xfrm>
          <a:prstGeom prst="rect">
            <a:avLst/>
          </a:prstGeom>
        </p:spPr>
      </p:pic>
      <p:pic>
        <p:nvPicPr>
          <p:cNvPr id="19" name="Obraz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3012342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normAutofit fontScale="92500" lnSpcReduction="20000"/>
          </a:bodyPr>
          <a:lstStyle/>
          <a:p>
            <a:r>
              <a:rPr lang="en-US" dirty="0"/>
              <a:t>COMARCH </a:t>
            </a:r>
            <a:r>
              <a:rPr lang="pl-PL" dirty="0"/>
              <a:t>BUSINESS INTELLIGENCE</a:t>
            </a:r>
            <a:br>
              <a:rPr lang="pl-PL" dirty="0"/>
            </a:br>
            <a:r>
              <a:rPr lang="en-US" dirty="0"/>
              <a:t>– SOLUTION OVERVIEW</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4038032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4" name="Symbol zastępczy tekstu 3"/>
          <p:cNvSpPr>
            <a:spLocks noGrp="1"/>
          </p:cNvSpPr>
          <p:nvPr>
            <p:ph type="body" sz="quarter" idx="4294967295"/>
          </p:nvPr>
        </p:nvSpPr>
        <p:spPr>
          <a:xfrm>
            <a:off x="0" y="938213"/>
            <a:ext cx="3651250" cy="974725"/>
          </a:xfrm>
        </p:spPr>
        <p:txBody>
          <a:bodyPr anchor="ctr">
            <a:normAutofit/>
          </a:bodyPr>
          <a:lstStyle/>
          <a:p>
            <a:pPr marL="0" indent="0" algn="ctr">
              <a:buNone/>
            </a:pPr>
            <a:r>
              <a:rPr lang="en-US" sz="1700" dirty="0">
                <a:solidFill>
                  <a:srgbClr val="163F74"/>
                </a:solidFill>
              </a:rPr>
              <a:t>COMARCH LOYALTY MANAGEMENT </a:t>
            </a:r>
            <a:br>
              <a:rPr lang="pl-PL" sz="1700" dirty="0">
                <a:solidFill>
                  <a:srgbClr val="163F74"/>
                </a:solidFill>
              </a:rPr>
            </a:br>
            <a:r>
              <a:rPr lang="en-US" sz="1700" dirty="0">
                <a:solidFill>
                  <a:srgbClr val="00A295"/>
                </a:solidFill>
              </a:rPr>
              <a:t>@BRITISH PETROLEUM</a:t>
            </a:r>
          </a:p>
        </p:txBody>
      </p:sp>
      <p:sp>
        <p:nvSpPr>
          <p:cNvPr id="2" name="Prostokąt 1"/>
          <p:cNvSpPr/>
          <p:nvPr/>
        </p:nvSpPr>
        <p:spPr>
          <a:xfrm>
            <a:off x="154565" y="1980425"/>
            <a:ext cx="3293808" cy="3144451"/>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BUSINESS CHALLENGES: </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help strengthen customer loyalty &amp; keep the</a:t>
            </a:r>
            <a:r>
              <a:rPr lang="pl-PL" sz="1200" dirty="0" err="1">
                <a:solidFill>
                  <a:srgbClr val="183E75"/>
                </a:solidFill>
              </a:rPr>
              <a:t>ir</a:t>
            </a:r>
            <a:r>
              <a:rPr lang="en-US" sz="1200" dirty="0">
                <a:solidFill>
                  <a:srgbClr val="183E75"/>
                </a:solidFill>
              </a:rPr>
              <a:t> current customer base</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increase sales </a:t>
            </a:r>
            <a:r>
              <a:rPr lang="pl-PL" sz="1200" dirty="0">
                <a:solidFill>
                  <a:srgbClr val="183E75"/>
                </a:solidFill>
              </a:rPr>
              <a:t>with</a:t>
            </a:r>
            <a:r>
              <a:rPr lang="en-US" sz="1200" dirty="0">
                <a:solidFill>
                  <a:srgbClr val="183E75"/>
                </a:solidFill>
              </a:rPr>
              <a:t> current BP customers &amp; gain new customers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increase the company’s prestige by building individual relationships with customers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increase sales of non-petrol products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decrease marketing costs </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improve time-to-market</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gain an competitive advantage by bringing in a innovative card and mobile based solutions (Iberia)</a:t>
            </a:r>
            <a:endParaRPr lang="en-US" sz="1150" dirty="0">
              <a:solidFill>
                <a:srgbClr val="183E75"/>
              </a:solidFill>
            </a:endParaRP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436" y="147439"/>
            <a:ext cx="764549" cy="764549"/>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049023731"/>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ROLE OF BI IN LOYALTY PROGRAMS &amp; MARKETING</a:t>
            </a:r>
            <a:endParaRPr lang="en-US" dirty="0"/>
          </a:p>
        </p:txBody>
      </p:sp>
      <p:sp>
        <p:nvSpPr>
          <p:cNvPr id="4" name="Prostokąt 25"/>
          <p:cNvSpPr/>
          <p:nvPr/>
        </p:nvSpPr>
        <p:spPr>
          <a:xfrm>
            <a:off x="2484120" y="1069749"/>
            <a:ext cx="6203486" cy="1140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lvl="0" indent="-171450" defTabSz="889000">
              <a:lnSpc>
                <a:spcPts val="1300"/>
              </a:lnSpc>
              <a:spcBef>
                <a:spcPct val="0"/>
              </a:spcBef>
              <a:spcAft>
                <a:spcPct val="35000"/>
              </a:spcAft>
              <a:buFont typeface="Wingdings" panose="05000000000000000000" pitchFamily="2" charset="2"/>
              <a:buChar char="§"/>
            </a:pPr>
            <a:r>
              <a:rPr lang="pl-PL" sz="1200" dirty="0">
                <a:solidFill>
                  <a:srgbClr val="163F74"/>
                </a:solidFill>
              </a:rPr>
              <a:t>b</a:t>
            </a:r>
            <a:r>
              <a:rPr lang="en-US" sz="1200" dirty="0" err="1">
                <a:solidFill>
                  <a:srgbClr val="163F74"/>
                </a:solidFill>
              </a:rPr>
              <a:t>etter</a:t>
            </a:r>
            <a:r>
              <a:rPr lang="en-US" sz="1200" dirty="0">
                <a:solidFill>
                  <a:srgbClr val="163F74"/>
                </a:solidFill>
              </a:rPr>
              <a:t> customer understanding </a:t>
            </a:r>
          </a:p>
          <a:p>
            <a:pPr marL="171450" lvl="0" indent="-171450" defTabSz="889000">
              <a:lnSpc>
                <a:spcPts val="1300"/>
              </a:lnSpc>
              <a:spcBef>
                <a:spcPct val="0"/>
              </a:spcBef>
              <a:spcAft>
                <a:spcPct val="35000"/>
              </a:spcAft>
              <a:buFont typeface="Wingdings" panose="05000000000000000000" pitchFamily="2" charset="2"/>
              <a:buChar char="§"/>
            </a:pPr>
            <a:r>
              <a:rPr lang="pl-PL" sz="1200" dirty="0">
                <a:solidFill>
                  <a:srgbClr val="163F74"/>
                </a:solidFill>
              </a:rPr>
              <a:t>a</a:t>
            </a:r>
            <a:r>
              <a:rPr lang="en-US" sz="1200" dirty="0" err="1">
                <a:solidFill>
                  <a:srgbClr val="163F74"/>
                </a:solidFill>
              </a:rPr>
              <a:t>bility</a:t>
            </a:r>
            <a:r>
              <a:rPr lang="en-US" sz="1200" dirty="0">
                <a:solidFill>
                  <a:srgbClr val="163F74"/>
                </a:solidFill>
              </a:rPr>
              <a:t> to personalize Customer Experience in con</a:t>
            </a:r>
            <a:r>
              <a:rPr lang="pl-PL" sz="1200" dirty="0">
                <a:solidFill>
                  <a:srgbClr val="163F74"/>
                </a:solidFill>
              </a:rPr>
              <a:t>t</a:t>
            </a:r>
            <a:r>
              <a:rPr lang="en-US" sz="1200" dirty="0" err="1">
                <a:solidFill>
                  <a:srgbClr val="163F74"/>
                </a:solidFill>
              </a:rPr>
              <a:t>ext</a:t>
            </a:r>
            <a:r>
              <a:rPr lang="en-US" sz="1200" dirty="0">
                <a:solidFill>
                  <a:srgbClr val="163F74"/>
                </a:solidFill>
              </a:rPr>
              <a:t> of: </a:t>
            </a:r>
          </a:p>
          <a:p>
            <a:pPr marL="628650" lvl="1" indent="-171450" defTabSz="889000">
              <a:lnSpc>
                <a:spcPts val="1300"/>
              </a:lnSpc>
              <a:spcBef>
                <a:spcPct val="0"/>
              </a:spcBef>
              <a:spcAft>
                <a:spcPct val="35000"/>
              </a:spcAft>
              <a:buFont typeface="Wingdings" panose="05000000000000000000" pitchFamily="2" charset="2"/>
              <a:buChar char="§"/>
            </a:pPr>
            <a:r>
              <a:rPr lang="pl-PL" sz="1200" dirty="0">
                <a:solidFill>
                  <a:srgbClr val="163F74"/>
                </a:solidFill>
              </a:rPr>
              <a:t>c</a:t>
            </a:r>
            <a:r>
              <a:rPr lang="en-US" sz="1200" dirty="0" err="1">
                <a:solidFill>
                  <a:srgbClr val="163F74"/>
                </a:solidFill>
              </a:rPr>
              <a:t>ommunication</a:t>
            </a:r>
            <a:r>
              <a:rPr lang="en-US" sz="1200" dirty="0">
                <a:solidFill>
                  <a:srgbClr val="163F74"/>
                </a:solidFill>
              </a:rPr>
              <a:t> channel</a:t>
            </a:r>
          </a:p>
          <a:p>
            <a:pPr marL="628650" lvl="1" indent="-171450" defTabSz="889000">
              <a:lnSpc>
                <a:spcPts val="1300"/>
              </a:lnSpc>
              <a:spcBef>
                <a:spcPct val="0"/>
              </a:spcBef>
              <a:spcAft>
                <a:spcPct val="35000"/>
              </a:spcAft>
              <a:buFont typeface="Wingdings" panose="05000000000000000000" pitchFamily="2" charset="2"/>
              <a:buChar char="§"/>
            </a:pPr>
            <a:r>
              <a:rPr lang="pl-PL" sz="1200" dirty="0">
                <a:solidFill>
                  <a:srgbClr val="163F74"/>
                </a:solidFill>
              </a:rPr>
              <a:t>o</a:t>
            </a:r>
            <a:r>
              <a:rPr lang="en-US" sz="1200" dirty="0" err="1">
                <a:solidFill>
                  <a:srgbClr val="163F74"/>
                </a:solidFill>
              </a:rPr>
              <a:t>ffer</a:t>
            </a:r>
            <a:r>
              <a:rPr lang="en-US" sz="1200" dirty="0">
                <a:solidFill>
                  <a:srgbClr val="163F74"/>
                </a:solidFill>
              </a:rPr>
              <a:t> &amp; targeting promotions</a:t>
            </a:r>
          </a:p>
        </p:txBody>
      </p:sp>
      <p:sp>
        <p:nvSpPr>
          <p:cNvPr id="6" name="Prostokąt 27"/>
          <p:cNvSpPr/>
          <p:nvPr/>
        </p:nvSpPr>
        <p:spPr>
          <a:xfrm>
            <a:off x="457200" y="2278504"/>
            <a:ext cx="1970509" cy="114043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lvl="0" algn="ctr" defTabSz="889000">
              <a:lnSpc>
                <a:spcPct val="90000"/>
              </a:lnSpc>
              <a:spcBef>
                <a:spcPct val="0"/>
              </a:spcBef>
              <a:spcAft>
                <a:spcPct val="35000"/>
              </a:spcAft>
            </a:pPr>
            <a:r>
              <a:rPr lang="en-US" sz="1300" dirty="0"/>
              <a:t>Better control over the program</a:t>
            </a:r>
          </a:p>
        </p:txBody>
      </p:sp>
      <p:sp>
        <p:nvSpPr>
          <p:cNvPr id="7" name="Prostokąt 28"/>
          <p:cNvSpPr/>
          <p:nvPr/>
        </p:nvSpPr>
        <p:spPr>
          <a:xfrm>
            <a:off x="457200" y="1069749"/>
            <a:ext cx="1970509" cy="1140432"/>
          </a:xfrm>
          <a:prstGeom prst="rect">
            <a:avLst/>
          </a:prstGeom>
          <a:solidFill>
            <a:srgbClr val="163F74"/>
          </a:solidFill>
          <a:ln>
            <a:noFill/>
          </a:ln>
        </p:spPr>
        <p:style>
          <a:lnRef idx="2">
            <a:schemeClr val="accent1">
              <a:shade val="50000"/>
            </a:schemeClr>
          </a:lnRef>
          <a:fillRef idx="1">
            <a:schemeClr val="accent1"/>
          </a:fillRef>
          <a:effectRef idx="0">
            <a:schemeClr val="accent1"/>
          </a:effectRef>
          <a:fontRef idx="minor">
            <a:schemeClr val="lt1"/>
          </a:fontRef>
        </p:style>
        <p:txBody>
          <a:bodyPr bIns="108000" rtlCol="0" anchor="b"/>
          <a:lstStyle/>
          <a:p>
            <a:pPr lvl="0" algn="ctr" defTabSz="889000">
              <a:lnSpc>
                <a:spcPct val="90000"/>
              </a:lnSpc>
              <a:spcBef>
                <a:spcPct val="0"/>
              </a:spcBef>
              <a:spcAft>
                <a:spcPct val="35000"/>
              </a:spcAft>
            </a:pPr>
            <a:r>
              <a:rPr lang="en-US" sz="1300" dirty="0"/>
              <a:t>Increasing Customer Experience </a:t>
            </a:r>
          </a:p>
        </p:txBody>
      </p:sp>
      <p:sp>
        <p:nvSpPr>
          <p:cNvPr id="8" name="Prostokąt 26"/>
          <p:cNvSpPr/>
          <p:nvPr/>
        </p:nvSpPr>
        <p:spPr>
          <a:xfrm>
            <a:off x="2484120" y="3487290"/>
            <a:ext cx="6203485" cy="1141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indent="-171450" defTabSz="889000">
              <a:lnSpc>
                <a:spcPts val="1300"/>
              </a:lnSpc>
              <a:spcBef>
                <a:spcPct val="0"/>
              </a:spcBef>
              <a:spcAft>
                <a:spcPct val="35000"/>
              </a:spcAft>
              <a:buFont typeface="Wingdings" panose="05000000000000000000" pitchFamily="2" charset="2"/>
              <a:buChar char="§"/>
            </a:pPr>
            <a:r>
              <a:rPr lang="pl-PL" sz="1200" dirty="0" err="1">
                <a:solidFill>
                  <a:srgbClr val="163F74"/>
                </a:solidFill>
              </a:rPr>
              <a:t>campaign</a:t>
            </a:r>
            <a:r>
              <a:rPr lang="pl-PL" sz="1200" dirty="0">
                <a:solidFill>
                  <a:srgbClr val="163F74"/>
                </a:solidFill>
              </a:rPr>
              <a:t> </a:t>
            </a:r>
            <a:r>
              <a:rPr lang="pl-PL" sz="1200" dirty="0" err="1">
                <a:solidFill>
                  <a:srgbClr val="163F74"/>
                </a:solidFill>
              </a:rPr>
              <a:t>reporting</a:t>
            </a:r>
            <a:endParaRPr lang="en-US" sz="1200" dirty="0">
              <a:solidFill>
                <a:srgbClr val="163F74"/>
              </a:solidFill>
            </a:endParaRPr>
          </a:p>
          <a:p>
            <a:pPr marL="171450" indent="-171450" defTabSz="889000">
              <a:lnSpc>
                <a:spcPts val="1300"/>
              </a:lnSpc>
              <a:spcBef>
                <a:spcPct val="0"/>
              </a:spcBef>
              <a:spcAft>
                <a:spcPct val="35000"/>
              </a:spcAft>
              <a:buFont typeface="Wingdings" panose="05000000000000000000" pitchFamily="2" charset="2"/>
              <a:buChar char="§"/>
            </a:pPr>
            <a:r>
              <a:rPr lang="pl-PL" sz="1200" dirty="0" err="1">
                <a:solidFill>
                  <a:srgbClr val="163F74"/>
                </a:solidFill>
              </a:rPr>
              <a:t>campaign</a:t>
            </a:r>
            <a:r>
              <a:rPr lang="pl-PL" sz="1200" dirty="0">
                <a:solidFill>
                  <a:srgbClr val="163F74"/>
                </a:solidFill>
              </a:rPr>
              <a:t> </a:t>
            </a:r>
            <a:r>
              <a:rPr lang="pl-PL" sz="1200" dirty="0" err="1">
                <a:solidFill>
                  <a:srgbClr val="163F74"/>
                </a:solidFill>
              </a:rPr>
              <a:t>optimization</a:t>
            </a:r>
            <a:endParaRPr lang="pl-PL" sz="1200" dirty="0">
              <a:solidFill>
                <a:srgbClr val="163F74"/>
              </a:solidFill>
            </a:endParaRPr>
          </a:p>
          <a:p>
            <a:pPr marL="171450" indent="-171450" defTabSz="889000">
              <a:lnSpc>
                <a:spcPts val="1300"/>
              </a:lnSpc>
              <a:spcBef>
                <a:spcPct val="0"/>
              </a:spcBef>
              <a:spcAft>
                <a:spcPct val="35000"/>
              </a:spcAft>
              <a:buFont typeface="Wingdings" panose="05000000000000000000" pitchFamily="2" charset="2"/>
              <a:buChar char="§"/>
            </a:pPr>
            <a:r>
              <a:rPr lang="pl-PL" sz="1200" dirty="0">
                <a:solidFill>
                  <a:srgbClr val="163F74"/>
                </a:solidFill>
              </a:rPr>
              <a:t>marketing </a:t>
            </a:r>
            <a:r>
              <a:rPr lang="pl-PL" sz="1200" dirty="0" err="1">
                <a:solidFill>
                  <a:srgbClr val="163F74"/>
                </a:solidFill>
              </a:rPr>
              <a:t>costs</a:t>
            </a:r>
            <a:r>
              <a:rPr lang="pl-PL" sz="1200" dirty="0">
                <a:solidFill>
                  <a:srgbClr val="163F74"/>
                </a:solidFill>
              </a:rPr>
              <a:t> </a:t>
            </a:r>
            <a:r>
              <a:rPr lang="pl-PL" sz="1200" dirty="0" err="1">
                <a:solidFill>
                  <a:srgbClr val="163F74"/>
                </a:solidFill>
              </a:rPr>
              <a:t>analysis</a:t>
            </a:r>
            <a:endParaRPr lang="pl-PL" sz="1200" dirty="0">
              <a:solidFill>
                <a:srgbClr val="163F74"/>
              </a:solidFill>
            </a:endParaRPr>
          </a:p>
          <a:p>
            <a:pPr marL="171450" indent="-171450" defTabSz="889000">
              <a:lnSpc>
                <a:spcPts val="1300"/>
              </a:lnSpc>
              <a:spcBef>
                <a:spcPct val="0"/>
              </a:spcBef>
              <a:spcAft>
                <a:spcPct val="35000"/>
              </a:spcAft>
              <a:buFont typeface="Wingdings" panose="05000000000000000000" pitchFamily="2" charset="2"/>
              <a:buChar char="§"/>
            </a:pPr>
            <a:r>
              <a:rPr lang="pl-PL" sz="1200" dirty="0" err="1">
                <a:solidFill>
                  <a:srgbClr val="163F74"/>
                </a:solidFill>
              </a:rPr>
              <a:t>recommendations</a:t>
            </a:r>
            <a:r>
              <a:rPr lang="pl-PL" sz="1200" dirty="0">
                <a:solidFill>
                  <a:srgbClr val="163F74"/>
                </a:solidFill>
              </a:rPr>
              <a:t> &amp; </a:t>
            </a:r>
            <a:r>
              <a:rPr lang="pl-PL" sz="1200" dirty="0" err="1">
                <a:solidFill>
                  <a:srgbClr val="163F74"/>
                </a:solidFill>
              </a:rPr>
              <a:t>scenarios</a:t>
            </a:r>
            <a:r>
              <a:rPr lang="pl-PL" sz="1200" dirty="0">
                <a:solidFill>
                  <a:srgbClr val="163F74"/>
                </a:solidFill>
              </a:rPr>
              <a:t> </a:t>
            </a:r>
            <a:r>
              <a:rPr lang="pl-PL" sz="1200" dirty="0" err="1">
                <a:solidFill>
                  <a:srgbClr val="163F74"/>
                </a:solidFill>
              </a:rPr>
              <a:t>simulations</a:t>
            </a:r>
            <a:endParaRPr lang="pl-PL" sz="1200" dirty="0">
              <a:solidFill>
                <a:srgbClr val="163F74"/>
              </a:solidFill>
            </a:endParaRPr>
          </a:p>
          <a:p>
            <a:pPr marL="171450" indent="-171450" defTabSz="889000">
              <a:lnSpc>
                <a:spcPts val="1300"/>
              </a:lnSpc>
              <a:spcBef>
                <a:spcPct val="0"/>
              </a:spcBef>
              <a:spcAft>
                <a:spcPct val="35000"/>
              </a:spcAft>
              <a:buFont typeface="Wingdings" panose="05000000000000000000" pitchFamily="2" charset="2"/>
              <a:buChar char="§"/>
            </a:pPr>
            <a:r>
              <a:rPr lang="pl-PL" sz="1200" dirty="0" err="1">
                <a:solidFill>
                  <a:srgbClr val="163F74"/>
                </a:solidFill>
              </a:rPr>
              <a:t>multi-dimensional</a:t>
            </a:r>
            <a:r>
              <a:rPr lang="pl-PL" sz="1200" dirty="0">
                <a:solidFill>
                  <a:srgbClr val="163F74"/>
                </a:solidFill>
              </a:rPr>
              <a:t> </a:t>
            </a:r>
            <a:r>
              <a:rPr lang="pl-PL" sz="1200" dirty="0" err="1">
                <a:solidFill>
                  <a:srgbClr val="163F74"/>
                </a:solidFill>
              </a:rPr>
              <a:t>customer</a:t>
            </a:r>
            <a:r>
              <a:rPr lang="pl-PL" sz="1200" dirty="0">
                <a:solidFill>
                  <a:srgbClr val="163F74"/>
                </a:solidFill>
              </a:rPr>
              <a:t> </a:t>
            </a:r>
            <a:r>
              <a:rPr lang="pl-PL" sz="1200" dirty="0" err="1">
                <a:solidFill>
                  <a:srgbClr val="163F74"/>
                </a:solidFill>
              </a:rPr>
              <a:t>segmentation</a:t>
            </a:r>
            <a:endParaRPr lang="en-US" sz="1200" dirty="0">
              <a:solidFill>
                <a:srgbClr val="163F74"/>
              </a:solidFill>
            </a:endParaRPr>
          </a:p>
        </p:txBody>
      </p:sp>
      <p:sp>
        <p:nvSpPr>
          <p:cNvPr id="9" name="Prostokąt 27"/>
          <p:cNvSpPr/>
          <p:nvPr/>
        </p:nvSpPr>
        <p:spPr>
          <a:xfrm>
            <a:off x="457199" y="3487291"/>
            <a:ext cx="1970509" cy="1141066"/>
          </a:xfrm>
          <a:prstGeom prst="rect">
            <a:avLst/>
          </a:prstGeom>
          <a:solidFill>
            <a:srgbClr val="1FBBA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108000" rtlCol="0" anchor="b"/>
          <a:lstStyle/>
          <a:p>
            <a:pPr algn="ctr" defTabSz="666750">
              <a:lnSpc>
                <a:spcPct val="90000"/>
              </a:lnSpc>
              <a:spcBef>
                <a:spcPct val="0"/>
              </a:spcBef>
              <a:spcAft>
                <a:spcPct val="35000"/>
              </a:spcAft>
            </a:pPr>
            <a:r>
              <a:rPr lang="en-US" sz="1300" dirty="0">
                <a:solidFill>
                  <a:prstClr val="white"/>
                </a:solidFill>
              </a:rPr>
              <a:t>More efficient</a:t>
            </a:r>
            <a:r>
              <a:rPr lang="pl-PL" sz="1300" dirty="0">
                <a:solidFill>
                  <a:prstClr val="white"/>
                </a:solidFill>
              </a:rPr>
              <a:t> </a:t>
            </a:r>
            <a:r>
              <a:rPr lang="en-US" sz="1300" dirty="0">
                <a:solidFill>
                  <a:prstClr val="white"/>
                </a:solidFill>
              </a:rPr>
              <a:t>campaigns</a:t>
            </a:r>
            <a:r>
              <a:rPr lang="pl-PL" sz="1300" dirty="0">
                <a:solidFill>
                  <a:prstClr val="white"/>
                </a:solidFill>
              </a:rPr>
              <a:t> management</a:t>
            </a:r>
            <a:endParaRPr lang="en-US" sz="1300" dirty="0">
              <a:solidFill>
                <a:prstClr val="white"/>
              </a:solidFill>
            </a:endParaRPr>
          </a:p>
        </p:txBody>
      </p:sp>
      <p:pic>
        <p:nvPicPr>
          <p:cNvPr id="11" name="Obraz 10"/>
          <p:cNvPicPr>
            <a:picLocks noChangeAspect="1"/>
          </p:cNvPicPr>
          <p:nvPr/>
        </p:nvPicPr>
        <p:blipFill>
          <a:blip r:embed="rId2"/>
          <a:stretch>
            <a:fillRect/>
          </a:stretch>
        </p:blipFill>
        <p:spPr>
          <a:xfrm>
            <a:off x="1267819" y="1260533"/>
            <a:ext cx="349268" cy="349268"/>
          </a:xfrm>
          <a:prstGeom prst="rect">
            <a:avLst/>
          </a:prstGeom>
        </p:spPr>
      </p:pic>
      <p:pic>
        <p:nvPicPr>
          <p:cNvPr id="12" name="Obraz 11"/>
          <p:cNvPicPr>
            <a:picLocks noChangeAspect="1"/>
          </p:cNvPicPr>
          <p:nvPr/>
        </p:nvPicPr>
        <p:blipFill>
          <a:blip r:embed="rId3"/>
          <a:stretch>
            <a:fillRect/>
          </a:stretch>
        </p:blipFill>
        <p:spPr>
          <a:xfrm>
            <a:off x="1301317" y="2411081"/>
            <a:ext cx="285765" cy="419122"/>
          </a:xfrm>
          <a:prstGeom prst="rect">
            <a:avLst/>
          </a:prstGeom>
        </p:spPr>
      </p:pic>
      <p:pic>
        <p:nvPicPr>
          <p:cNvPr id="13" name="Obraz 12"/>
          <p:cNvPicPr>
            <a:picLocks noChangeAspect="1"/>
          </p:cNvPicPr>
          <p:nvPr/>
        </p:nvPicPr>
        <p:blipFill>
          <a:blip r:embed="rId4"/>
          <a:stretch>
            <a:fillRect/>
          </a:stretch>
        </p:blipFill>
        <p:spPr>
          <a:xfrm>
            <a:off x="1280495" y="3688161"/>
            <a:ext cx="321186" cy="304283"/>
          </a:xfrm>
          <a:prstGeom prst="rect">
            <a:avLst/>
          </a:prstGeom>
        </p:spPr>
      </p:pic>
      <p:pic>
        <p:nvPicPr>
          <p:cNvPr id="14" name="Obraz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15" name="Prostokąt 26"/>
          <p:cNvSpPr/>
          <p:nvPr/>
        </p:nvSpPr>
        <p:spPr>
          <a:xfrm>
            <a:off x="2484120" y="2252850"/>
            <a:ext cx="6203485" cy="11410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marL="171450" indent="-171450" defTabSz="666750">
              <a:lnSpc>
                <a:spcPts val="1300"/>
              </a:lnSpc>
              <a:spcBef>
                <a:spcPct val="0"/>
              </a:spcBef>
              <a:spcAft>
                <a:spcPct val="35000"/>
              </a:spcAft>
              <a:buFont typeface="Wingdings" panose="05000000000000000000" pitchFamily="2" charset="2"/>
              <a:buChar char="§"/>
            </a:pPr>
            <a:r>
              <a:rPr lang="en-US" sz="1200" dirty="0">
                <a:solidFill>
                  <a:srgbClr val="163F74"/>
                </a:solidFill>
              </a:rPr>
              <a:t>rewards management &amp; administration &amp; marketing/ products  </a:t>
            </a:r>
          </a:p>
          <a:p>
            <a:pPr marL="171450" indent="-171450" defTabSz="666750">
              <a:lnSpc>
                <a:spcPts val="1300"/>
              </a:lnSpc>
              <a:spcBef>
                <a:spcPct val="0"/>
              </a:spcBef>
              <a:spcAft>
                <a:spcPct val="35000"/>
              </a:spcAft>
              <a:buFont typeface="Wingdings" panose="05000000000000000000" pitchFamily="2" charset="2"/>
              <a:buChar char="§"/>
            </a:pPr>
            <a:r>
              <a:rPr lang="en-US" sz="1200" dirty="0">
                <a:solidFill>
                  <a:srgbClr val="163F74"/>
                </a:solidFill>
              </a:rPr>
              <a:t>customer </a:t>
            </a:r>
            <a:r>
              <a:rPr lang="en-US" sz="1200" dirty="0" err="1">
                <a:solidFill>
                  <a:srgbClr val="163F74"/>
                </a:solidFill>
              </a:rPr>
              <a:t>enrol</a:t>
            </a:r>
            <a:r>
              <a:rPr lang="pl-PL" sz="1200" dirty="0">
                <a:solidFill>
                  <a:srgbClr val="163F74"/>
                </a:solidFill>
              </a:rPr>
              <a:t>l</a:t>
            </a:r>
            <a:r>
              <a:rPr lang="en-US" sz="1200" dirty="0" err="1">
                <a:solidFill>
                  <a:srgbClr val="163F74"/>
                </a:solidFill>
              </a:rPr>
              <a:t>ment</a:t>
            </a:r>
            <a:r>
              <a:rPr lang="en-US" sz="1200" dirty="0">
                <a:solidFill>
                  <a:srgbClr val="163F74"/>
                </a:solidFill>
              </a:rPr>
              <a:t> efficiency </a:t>
            </a:r>
          </a:p>
          <a:p>
            <a:pPr marL="171450" indent="-171450" defTabSz="666750">
              <a:lnSpc>
                <a:spcPts val="1300"/>
              </a:lnSpc>
              <a:spcBef>
                <a:spcPct val="0"/>
              </a:spcBef>
              <a:spcAft>
                <a:spcPct val="35000"/>
              </a:spcAft>
              <a:buFont typeface="Wingdings" panose="05000000000000000000" pitchFamily="2" charset="2"/>
              <a:buChar char="§"/>
            </a:pPr>
            <a:r>
              <a:rPr lang="en-US" sz="1200" dirty="0">
                <a:solidFill>
                  <a:srgbClr val="163F74"/>
                </a:solidFill>
              </a:rPr>
              <a:t>market basket analysis &amp; sales staff analysis</a:t>
            </a:r>
          </a:p>
          <a:p>
            <a:pPr marL="171450" indent="-171450" defTabSz="666750">
              <a:lnSpc>
                <a:spcPts val="1300"/>
              </a:lnSpc>
              <a:spcBef>
                <a:spcPct val="0"/>
              </a:spcBef>
              <a:spcAft>
                <a:spcPct val="35000"/>
              </a:spcAft>
              <a:buFont typeface="Wingdings" panose="05000000000000000000" pitchFamily="2" charset="2"/>
              <a:buChar char="§"/>
            </a:pPr>
            <a:r>
              <a:rPr lang="en-US" sz="1200" dirty="0">
                <a:solidFill>
                  <a:srgbClr val="163F74"/>
                </a:solidFill>
              </a:rPr>
              <a:t>Points issuance/ redemption</a:t>
            </a:r>
          </a:p>
        </p:txBody>
      </p:sp>
    </p:spTree>
    <p:extLst>
      <p:ext uri="{BB962C8B-B14F-4D97-AF65-F5344CB8AC3E}">
        <p14:creationId xmlns:p14="http://schemas.microsoft.com/office/powerpoint/2010/main" val="18829443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COMARCH BI – FACTS &amp; FIGURES</a:t>
            </a:r>
            <a:endParaRPr lang="en-US" dirty="0"/>
          </a:p>
        </p:txBody>
      </p:sp>
      <p:sp>
        <p:nvSpPr>
          <p:cNvPr id="35" name="Prostokąt 26"/>
          <p:cNvSpPr/>
          <p:nvPr/>
        </p:nvSpPr>
        <p:spPr>
          <a:xfrm>
            <a:off x="5671597" y="967936"/>
            <a:ext cx="2147511" cy="1204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2200" b="1" dirty="0">
                <a:solidFill>
                  <a:schemeClr val="bg1"/>
                </a:solidFill>
              </a:rPr>
              <a:t>11</a:t>
            </a:r>
            <a:r>
              <a:rPr lang="en-US" sz="1500" dirty="0">
                <a:solidFill>
                  <a:schemeClr val="bg1"/>
                </a:solidFill>
              </a:rPr>
              <a:t> countries</a:t>
            </a:r>
            <a:endParaRPr lang="pl-PL" sz="1500" dirty="0">
              <a:solidFill>
                <a:schemeClr val="bg1"/>
              </a:solidFill>
            </a:endParaRPr>
          </a:p>
        </p:txBody>
      </p:sp>
      <p:sp>
        <p:nvSpPr>
          <p:cNvPr id="36" name="Prostokąt 28"/>
          <p:cNvSpPr/>
          <p:nvPr/>
        </p:nvSpPr>
        <p:spPr>
          <a:xfrm>
            <a:off x="5671598" y="2234260"/>
            <a:ext cx="2147511" cy="12042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2200" b="1" dirty="0">
                <a:solidFill>
                  <a:schemeClr val="bg1"/>
                </a:solidFill>
              </a:rPr>
              <a:t>7</a:t>
            </a:r>
            <a:r>
              <a:rPr lang="pl-PL" sz="2200" b="1" dirty="0">
                <a:solidFill>
                  <a:schemeClr val="bg1"/>
                </a:solidFill>
              </a:rPr>
              <a:t>,</a:t>
            </a:r>
            <a:r>
              <a:rPr lang="en-US" sz="2200" b="1" dirty="0">
                <a:solidFill>
                  <a:schemeClr val="bg1"/>
                </a:solidFill>
              </a:rPr>
              <a:t>000</a:t>
            </a:r>
            <a:r>
              <a:rPr lang="en-US" sz="1500" dirty="0">
                <a:solidFill>
                  <a:schemeClr val="bg1"/>
                </a:solidFill>
              </a:rPr>
              <a:t> users with licenses</a:t>
            </a:r>
            <a:endParaRPr lang="pl-PL" sz="1500" dirty="0">
              <a:solidFill>
                <a:schemeClr val="bg1"/>
              </a:solidFill>
            </a:endParaRPr>
          </a:p>
        </p:txBody>
      </p:sp>
      <p:sp>
        <p:nvSpPr>
          <p:cNvPr id="37" name="Prostokąt 25"/>
          <p:cNvSpPr/>
          <p:nvPr/>
        </p:nvSpPr>
        <p:spPr>
          <a:xfrm>
            <a:off x="5671597" y="3509924"/>
            <a:ext cx="2147511" cy="1204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1500" b="1" dirty="0">
                <a:solidFill>
                  <a:schemeClr val="bg1"/>
                </a:solidFill>
              </a:rPr>
              <a:t>84</a:t>
            </a:r>
            <a:r>
              <a:rPr lang="en-US" sz="1500" dirty="0">
                <a:solidFill>
                  <a:schemeClr val="bg1"/>
                </a:solidFill>
              </a:rPr>
              <a:t> days of work saved after one Comarch BI implementation</a:t>
            </a:r>
            <a:endParaRPr lang="pl-PL" sz="1500" dirty="0">
              <a:solidFill>
                <a:schemeClr val="bg1"/>
              </a:solidFill>
            </a:endParaRPr>
          </a:p>
        </p:txBody>
      </p:sp>
      <p:pic>
        <p:nvPicPr>
          <p:cNvPr id="38"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70392" y="3646458"/>
            <a:ext cx="417355" cy="364155"/>
          </a:xfrm>
          <a:prstGeom prst="rect">
            <a:avLst/>
          </a:prstGeom>
        </p:spPr>
      </p:pic>
      <p:pic>
        <p:nvPicPr>
          <p:cNvPr id="39"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3894" y="2476836"/>
            <a:ext cx="515601" cy="449878"/>
          </a:xfrm>
          <a:prstGeom prst="rect">
            <a:avLst/>
          </a:prstGeom>
        </p:spPr>
      </p:pic>
      <p:pic>
        <p:nvPicPr>
          <p:cNvPr id="40"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1857" y="1223216"/>
            <a:ext cx="393654" cy="379398"/>
          </a:xfrm>
          <a:prstGeom prst="rect">
            <a:avLst/>
          </a:prstGeom>
        </p:spPr>
      </p:pic>
      <p:sp>
        <p:nvSpPr>
          <p:cNvPr id="45" name="Prostokąt 27"/>
          <p:cNvSpPr/>
          <p:nvPr/>
        </p:nvSpPr>
        <p:spPr>
          <a:xfrm>
            <a:off x="3464040" y="967936"/>
            <a:ext cx="2147512" cy="12042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2200" b="1" dirty="0">
                <a:solidFill>
                  <a:schemeClr val="bg1"/>
                </a:solidFill>
              </a:rPr>
              <a:t>50</a:t>
            </a:r>
            <a:r>
              <a:rPr lang="en-US" sz="1500" dirty="0">
                <a:solidFill>
                  <a:schemeClr val="bg1"/>
                </a:solidFill>
              </a:rPr>
              <a:t> </a:t>
            </a:r>
            <a:r>
              <a:rPr lang="pl-PL" sz="1500" dirty="0">
                <a:solidFill>
                  <a:schemeClr val="bg1"/>
                </a:solidFill>
              </a:rPr>
              <a:t>Enterprise </a:t>
            </a:r>
            <a:r>
              <a:rPr lang="en-US" sz="1500" dirty="0">
                <a:solidFill>
                  <a:schemeClr val="bg1"/>
                </a:solidFill>
              </a:rPr>
              <a:t>BI projects</a:t>
            </a:r>
            <a:endParaRPr lang="pl-PL" sz="1500" dirty="0">
              <a:solidFill>
                <a:schemeClr val="bg1"/>
              </a:solidFill>
            </a:endParaRPr>
          </a:p>
        </p:txBody>
      </p:sp>
      <p:sp>
        <p:nvSpPr>
          <p:cNvPr id="46" name="Prostokąt 27"/>
          <p:cNvSpPr/>
          <p:nvPr/>
        </p:nvSpPr>
        <p:spPr>
          <a:xfrm>
            <a:off x="3464040" y="3509924"/>
            <a:ext cx="2147512" cy="12042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endParaRPr lang="pl-PL" sz="1500" dirty="0">
              <a:solidFill>
                <a:schemeClr val="bg1"/>
              </a:solidFill>
            </a:endParaRPr>
          </a:p>
          <a:p>
            <a:pPr algn="ctr">
              <a:lnSpc>
                <a:spcPts val="1500"/>
              </a:lnSpc>
            </a:pPr>
            <a:r>
              <a:rPr lang="pl-PL" sz="2200" b="1" dirty="0">
                <a:solidFill>
                  <a:schemeClr val="bg1"/>
                </a:solidFill>
              </a:rPr>
              <a:t>9</a:t>
            </a:r>
            <a:r>
              <a:rPr lang="pl-PL" sz="1500" b="1" dirty="0">
                <a:solidFill>
                  <a:schemeClr val="bg1"/>
                </a:solidFill>
              </a:rPr>
              <a:t> </a:t>
            </a:r>
            <a:r>
              <a:rPr lang="en-US" sz="1500" dirty="0">
                <a:solidFill>
                  <a:schemeClr val="bg1"/>
                </a:solidFill>
              </a:rPr>
              <a:t>R&amp;D projects</a:t>
            </a:r>
            <a:endParaRPr lang="pl-PL" sz="1500" dirty="0">
              <a:solidFill>
                <a:schemeClr val="bg1"/>
              </a:solidFill>
            </a:endParaRPr>
          </a:p>
        </p:txBody>
      </p:sp>
      <p:sp>
        <p:nvSpPr>
          <p:cNvPr id="47" name="Prostokąt 25"/>
          <p:cNvSpPr/>
          <p:nvPr/>
        </p:nvSpPr>
        <p:spPr>
          <a:xfrm>
            <a:off x="3464040" y="2234260"/>
            <a:ext cx="2147512" cy="1204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2200" b="1" dirty="0">
                <a:solidFill>
                  <a:schemeClr val="bg1"/>
                </a:solidFill>
              </a:rPr>
              <a:t>12</a:t>
            </a:r>
            <a:r>
              <a:rPr lang="en-US" sz="1500" dirty="0">
                <a:solidFill>
                  <a:schemeClr val="bg1"/>
                </a:solidFill>
              </a:rPr>
              <a:t> years of experience</a:t>
            </a:r>
            <a:endParaRPr lang="pl-PL" sz="1500" dirty="0">
              <a:solidFill>
                <a:schemeClr val="bg1"/>
              </a:solidFill>
            </a:endParaRPr>
          </a:p>
        </p:txBody>
      </p:sp>
      <p:pic>
        <p:nvPicPr>
          <p:cNvPr id="49" name="Obraz 61"/>
          <p:cNvPicPr>
            <a:picLocks noChangeAspect="1"/>
          </p:cNvPicPr>
          <p:nvPr/>
        </p:nvPicPr>
        <p:blipFill>
          <a:blip r:embed="rId5"/>
          <a:stretch>
            <a:fillRect/>
          </a:stretch>
        </p:blipFill>
        <p:spPr>
          <a:xfrm>
            <a:off x="4354251" y="1197815"/>
            <a:ext cx="363799" cy="362521"/>
          </a:xfrm>
          <a:prstGeom prst="rect">
            <a:avLst/>
          </a:prstGeom>
        </p:spPr>
      </p:pic>
      <p:pic>
        <p:nvPicPr>
          <p:cNvPr id="50"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37221" y="3844080"/>
            <a:ext cx="389238" cy="389538"/>
          </a:xfrm>
          <a:prstGeom prst="rect">
            <a:avLst/>
          </a:prstGeom>
        </p:spPr>
      </p:pic>
      <p:pic>
        <p:nvPicPr>
          <p:cNvPr id="53" name="Picture 44"/>
          <p:cNvPicPr>
            <a:picLocks noChangeAspect="1"/>
          </p:cNvPicPr>
          <p:nvPr/>
        </p:nvPicPr>
        <p:blipFill>
          <a:blip r:embed="rId7"/>
          <a:stretch>
            <a:fillRect/>
          </a:stretch>
        </p:blipFill>
        <p:spPr>
          <a:xfrm>
            <a:off x="4255618" y="2479481"/>
            <a:ext cx="442537" cy="349987"/>
          </a:xfrm>
          <a:prstGeom prst="rect">
            <a:avLst/>
          </a:prstGeom>
        </p:spPr>
      </p:pic>
      <p:sp>
        <p:nvSpPr>
          <p:cNvPr id="55" name="Prostokąt 25"/>
          <p:cNvSpPr/>
          <p:nvPr/>
        </p:nvSpPr>
        <p:spPr>
          <a:xfrm>
            <a:off x="1258218" y="967936"/>
            <a:ext cx="2147512" cy="12042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en-US" sz="2200" b="1" dirty="0">
                <a:solidFill>
                  <a:schemeClr val="bg1"/>
                </a:solidFill>
              </a:rPr>
              <a:t>60</a:t>
            </a:r>
            <a:r>
              <a:rPr lang="en-US" sz="1500" dirty="0">
                <a:solidFill>
                  <a:schemeClr val="bg1"/>
                </a:solidFill>
              </a:rPr>
              <a:t> Consultants &amp; Developers</a:t>
            </a:r>
            <a:endParaRPr lang="pl-PL" sz="1500" dirty="0">
              <a:solidFill>
                <a:schemeClr val="bg1"/>
              </a:solidFill>
            </a:endParaRPr>
          </a:p>
        </p:txBody>
      </p:sp>
      <p:sp>
        <p:nvSpPr>
          <p:cNvPr id="56" name="Prostokąt 28"/>
          <p:cNvSpPr/>
          <p:nvPr/>
        </p:nvSpPr>
        <p:spPr>
          <a:xfrm>
            <a:off x="1258684" y="2234260"/>
            <a:ext cx="2147512" cy="12042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b"/>
          <a:lstStyle/>
          <a:p>
            <a:pPr algn="ctr">
              <a:lnSpc>
                <a:spcPts val="1500"/>
              </a:lnSpc>
            </a:pPr>
            <a:r>
              <a:rPr lang="en-US" sz="2200" b="1" dirty="0">
                <a:solidFill>
                  <a:schemeClr val="bg1"/>
                </a:solidFill>
              </a:rPr>
              <a:t>600</a:t>
            </a:r>
            <a:r>
              <a:rPr lang="pl-PL" sz="2200" b="1" dirty="0">
                <a:solidFill>
                  <a:schemeClr val="bg1"/>
                </a:solidFill>
              </a:rPr>
              <a:t>,</a:t>
            </a:r>
            <a:r>
              <a:rPr lang="en-US" sz="2200" b="1" dirty="0">
                <a:solidFill>
                  <a:schemeClr val="bg1"/>
                </a:solidFill>
              </a:rPr>
              <a:t>000 </a:t>
            </a:r>
            <a:r>
              <a:rPr lang="en-US" sz="1500" dirty="0">
                <a:solidFill>
                  <a:schemeClr val="bg1"/>
                </a:solidFill>
              </a:rPr>
              <a:t>customers integrated</a:t>
            </a:r>
            <a:endParaRPr lang="pl-PL" sz="1500" dirty="0">
              <a:solidFill>
                <a:schemeClr val="bg1"/>
              </a:solidFill>
            </a:endParaRPr>
          </a:p>
        </p:txBody>
      </p:sp>
      <p:sp>
        <p:nvSpPr>
          <p:cNvPr id="57" name="Prostokąt 26"/>
          <p:cNvSpPr/>
          <p:nvPr/>
        </p:nvSpPr>
        <p:spPr>
          <a:xfrm>
            <a:off x="1258218" y="3509924"/>
            <a:ext cx="2147512" cy="12042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ts val="1500"/>
              </a:lnSpc>
            </a:pPr>
            <a:r>
              <a:rPr lang="pl-PL" sz="2200" b="1" dirty="0">
                <a:solidFill>
                  <a:schemeClr val="bg1"/>
                </a:solidFill>
              </a:rPr>
              <a:t>300,000 </a:t>
            </a:r>
            <a:r>
              <a:rPr lang="pl-PL" sz="1500" dirty="0" err="1">
                <a:solidFill>
                  <a:schemeClr val="bg1"/>
                </a:solidFill>
              </a:rPr>
              <a:t>monthly</a:t>
            </a:r>
            <a:r>
              <a:rPr lang="pl-PL" sz="1500" dirty="0">
                <a:solidFill>
                  <a:schemeClr val="bg1"/>
                </a:solidFill>
              </a:rPr>
              <a:t> </a:t>
            </a:r>
            <a:r>
              <a:rPr lang="pl-PL" sz="1500" dirty="0" err="1">
                <a:solidFill>
                  <a:schemeClr val="bg1"/>
                </a:solidFill>
              </a:rPr>
              <a:t>delivered</a:t>
            </a:r>
            <a:r>
              <a:rPr lang="pl-PL" sz="1500" dirty="0">
                <a:solidFill>
                  <a:schemeClr val="bg1"/>
                </a:solidFill>
              </a:rPr>
              <a:t> </a:t>
            </a:r>
            <a:r>
              <a:rPr lang="pl-PL" sz="1500" dirty="0" err="1">
                <a:solidFill>
                  <a:schemeClr val="bg1"/>
                </a:solidFill>
              </a:rPr>
              <a:t>reports</a:t>
            </a:r>
            <a:r>
              <a:rPr lang="pl-PL" sz="1500" dirty="0">
                <a:solidFill>
                  <a:schemeClr val="bg1"/>
                </a:solidFill>
              </a:rPr>
              <a:t> </a:t>
            </a:r>
          </a:p>
        </p:txBody>
      </p:sp>
      <p:pic>
        <p:nvPicPr>
          <p:cNvPr id="59"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97137" y="2473908"/>
            <a:ext cx="485425" cy="336091"/>
          </a:xfrm>
          <a:prstGeom prst="rect">
            <a:avLst/>
          </a:prstGeom>
        </p:spPr>
      </p:pic>
      <p:pic>
        <p:nvPicPr>
          <p:cNvPr id="2" name="Obraz 1"/>
          <p:cNvPicPr>
            <a:picLocks noChangeAspect="1"/>
          </p:cNvPicPr>
          <p:nvPr/>
        </p:nvPicPr>
        <p:blipFill>
          <a:blip r:embed="rId9"/>
          <a:stretch>
            <a:fillRect/>
          </a:stretch>
        </p:blipFill>
        <p:spPr>
          <a:xfrm>
            <a:off x="2039479" y="1184455"/>
            <a:ext cx="600741" cy="335297"/>
          </a:xfrm>
          <a:prstGeom prst="rect">
            <a:avLst/>
          </a:prstGeom>
        </p:spPr>
      </p:pic>
      <p:pic>
        <p:nvPicPr>
          <p:cNvPr id="4" name="Obraz 3"/>
          <p:cNvPicPr>
            <a:picLocks noChangeAspect="1"/>
          </p:cNvPicPr>
          <p:nvPr/>
        </p:nvPicPr>
        <p:blipFill>
          <a:blip r:embed="rId10"/>
          <a:stretch>
            <a:fillRect/>
          </a:stretch>
        </p:blipFill>
        <p:spPr>
          <a:xfrm>
            <a:off x="2174803" y="3683705"/>
            <a:ext cx="314341" cy="461034"/>
          </a:xfrm>
          <a:prstGeom prst="rect">
            <a:avLst/>
          </a:prstGeom>
        </p:spPr>
      </p:pic>
      <p:pic>
        <p:nvPicPr>
          <p:cNvPr id="22" name="Obraz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1498002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a:t>KEY CHALLENGES FOR MARKETING ANALYTICS</a:t>
            </a:r>
            <a:endParaRPr lang="en-US" dirty="0"/>
          </a:p>
        </p:txBody>
      </p:sp>
      <p:pic>
        <p:nvPicPr>
          <p:cNvPr id="27" name="Obraz 4"/>
          <p:cNvPicPr>
            <a:picLocks noChangeAspect="1"/>
          </p:cNvPicPr>
          <p:nvPr/>
        </p:nvPicPr>
        <p:blipFill rotWithShape="1">
          <a:blip r:embed="rId2" cstate="print">
            <a:extLst>
              <a:ext uri="{28A0092B-C50C-407E-A947-70E740481C1C}">
                <a14:useLocalDpi xmlns:a14="http://schemas.microsoft.com/office/drawing/2010/main" val="0"/>
              </a:ext>
            </a:extLst>
          </a:blip>
          <a:srcRect b="8890"/>
          <a:stretch/>
        </p:blipFill>
        <p:spPr>
          <a:xfrm>
            <a:off x="2267038" y="906780"/>
            <a:ext cx="4654167" cy="4240411"/>
          </a:xfrm>
          <a:prstGeom prst="rect">
            <a:avLst/>
          </a:prstGeom>
          <a:solidFill>
            <a:schemeClr val="bg1"/>
          </a:solidFill>
        </p:spPr>
      </p:pic>
      <p:grpSp>
        <p:nvGrpSpPr>
          <p:cNvPr id="29" name="Grupa 5"/>
          <p:cNvGrpSpPr/>
          <p:nvPr/>
        </p:nvGrpSpPr>
        <p:grpSpPr>
          <a:xfrm>
            <a:off x="1295613" y="906780"/>
            <a:ext cx="2580529" cy="1286097"/>
            <a:chOff x="254015" y="974809"/>
            <a:chExt cx="2003982" cy="1138861"/>
          </a:xfrm>
        </p:grpSpPr>
        <p:pic>
          <p:nvPicPr>
            <p:cNvPr id="30" name="Obraz 6"/>
            <p:cNvPicPr>
              <a:picLocks noChangeAspect="1"/>
            </p:cNvPicPr>
            <p:nvPr/>
          </p:nvPicPr>
          <p:blipFill>
            <a:blip r:embed="rId3"/>
            <a:stretch>
              <a:fillRect/>
            </a:stretch>
          </p:blipFill>
          <p:spPr>
            <a:xfrm>
              <a:off x="316682" y="974809"/>
              <a:ext cx="1747654" cy="1138861"/>
            </a:xfrm>
            <a:prstGeom prst="wedgeRectCallout">
              <a:avLst/>
            </a:prstGeom>
          </p:spPr>
        </p:pic>
        <p:sp>
          <p:nvSpPr>
            <p:cNvPr id="31" name="pole tekstowe 7"/>
            <p:cNvSpPr txBox="1"/>
            <p:nvPr/>
          </p:nvSpPr>
          <p:spPr>
            <a:xfrm>
              <a:off x="254015" y="1258943"/>
              <a:ext cx="2003982" cy="654100"/>
            </a:xfrm>
            <a:prstGeom prst="wedgeRectCallou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Which products </a:t>
              </a:r>
              <a:br>
                <a:rPr kumimoji="0" lang="en-US" sz="1400" b="0"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are being </a:t>
              </a:r>
              <a:r>
                <a:rPr kumimoji="0" lang="en-US" sz="1400" b="1" i="0" u="none" strike="noStrike" kern="0" cap="none" spc="0" normalizeH="0" baseline="0" noProof="0" dirty="0">
                  <a:ln>
                    <a:noFill/>
                  </a:ln>
                  <a:solidFill>
                    <a:srgbClr val="183E75"/>
                  </a:solidFill>
                  <a:effectLst/>
                  <a:uLnTx/>
                  <a:uFillTx/>
                </a:rPr>
                <a:t>sold </a:t>
              </a:r>
              <a:br>
                <a:rPr kumimoji="0" lang="en-US" sz="1400" b="1" i="0" u="none" strike="noStrike" kern="0" cap="none" spc="0" normalizeH="0" baseline="0" noProof="0" dirty="0">
                  <a:ln>
                    <a:noFill/>
                  </a:ln>
                  <a:solidFill>
                    <a:srgbClr val="183E75"/>
                  </a:solidFill>
                  <a:effectLst/>
                  <a:uLnTx/>
                  <a:uFillTx/>
                </a:rPr>
              </a:br>
              <a:r>
                <a:rPr kumimoji="0" lang="en-US" sz="1400" b="1" i="0" u="none" strike="noStrike" kern="0" cap="none" spc="0" normalizeH="0" baseline="0" noProof="0" dirty="0">
                  <a:ln>
                    <a:noFill/>
                  </a:ln>
                  <a:solidFill>
                    <a:srgbClr val="183E75"/>
                  </a:solidFill>
                  <a:effectLst/>
                  <a:uLnTx/>
                  <a:uFillTx/>
                </a:rPr>
                <a:t>together</a:t>
              </a:r>
              <a:r>
                <a:rPr kumimoji="0" lang="en-US" sz="1400" b="0" i="0" u="none" strike="noStrike" kern="0" cap="none" spc="0" normalizeH="0" baseline="0" noProof="0" dirty="0">
                  <a:ln>
                    <a:noFill/>
                  </a:ln>
                  <a:solidFill>
                    <a:srgbClr val="183E75"/>
                  </a:solidFill>
                  <a:effectLst/>
                  <a:uLnTx/>
                  <a:uFillTx/>
                </a:rPr>
                <a:t>?</a:t>
              </a:r>
            </a:p>
          </p:txBody>
        </p:sp>
      </p:grpSp>
      <p:grpSp>
        <p:nvGrpSpPr>
          <p:cNvPr id="32" name="Grupa 8"/>
          <p:cNvGrpSpPr/>
          <p:nvPr/>
        </p:nvGrpSpPr>
        <p:grpSpPr>
          <a:xfrm>
            <a:off x="121516" y="2106979"/>
            <a:ext cx="2412413" cy="1532093"/>
            <a:chOff x="1165872" y="2484255"/>
            <a:chExt cx="1809310" cy="1149070"/>
          </a:xfrm>
        </p:grpSpPr>
        <p:pic>
          <p:nvPicPr>
            <p:cNvPr id="33" name="Obraz 9"/>
            <p:cNvPicPr>
              <a:picLocks noChangeAspect="1"/>
            </p:cNvPicPr>
            <p:nvPr/>
          </p:nvPicPr>
          <p:blipFill>
            <a:blip r:embed="rId4"/>
            <a:stretch>
              <a:fillRect/>
            </a:stretch>
          </p:blipFill>
          <p:spPr>
            <a:xfrm>
              <a:off x="1165872" y="2484255"/>
              <a:ext cx="1809310" cy="1149070"/>
            </a:xfrm>
            <a:prstGeom prst="rect">
              <a:avLst/>
            </a:prstGeom>
          </p:spPr>
        </p:pic>
        <p:sp>
          <p:nvSpPr>
            <p:cNvPr id="34" name="pole tekstowe 10"/>
            <p:cNvSpPr txBox="1"/>
            <p:nvPr/>
          </p:nvSpPr>
          <p:spPr>
            <a:xfrm>
              <a:off x="1356733" y="2758947"/>
              <a:ext cx="1368747"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To whom shall </a:t>
              </a:r>
              <a:br>
                <a:rPr kumimoji="0" lang="en-US" sz="1400" b="0"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I direct my </a:t>
              </a:r>
              <a:r>
                <a:rPr kumimoji="0" lang="en-US" sz="1400" b="1" i="0" u="none" strike="noStrike" kern="0" cap="none" spc="0" normalizeH="0" baseline="0" noProof="0" dirty="0">
                  <a:ln>
                    <a:noFill/>
                  </a:ln>
                  <a:solidFill>
                    <a:srgbClr val="183E75"/>
                  </a:solidFill>
                  <a:effectLst/>
                  <a:uLnTx/>
                  <a:uFillTx/>
                </a:rPr>
                <a:t>next</a:t>
              </a:r>
              <a:br>
                <a:rPr kumimoji="0" lang="en-US" sz="1400" b="1" i="0" u="none" strike="noStrike" kern="0" cap="none" spc="0" normalizeH="0" baseline="0" noProof="0" dirty="0">
                  <a:ln>
                    <a:noFill/>
                  </a:ln>
                  <a:solidFill>
                    <a:srgbClr val="183E75"/>
                  </a:solidFill>
                  <a:effectLst/>
                  <a:uLnTx/>
                  <a:uFillTx/>
                </a:rPr>
              </a:br>
              <a:r>
                <a:rPr kumimoji="0" lang="en-US" sz="1400" b="1" i="0" u="none" strike="noStrike" kern="0" cap="none" spc="0" normalizeH="0" baseline="0" noProof="0" dirty="0">
                  <a:ln>
                    <a:noFill/>
                  </a:ln>
                  <a:solidFill>
                    <a:srgbClr val="183E75"/>
                  </a:solidFill>
                  <a:effectLst/>
                  <a:uLnTx/>
                  <a:uFillTx/>
                </a:rPr>
                <a:t>campaign</a:t>
              </a:r>
              <a:r>
                <a:rPr kumimoji="0" lang="en-US" sz="1400" b="0" i="0" u="none" strike="noStrike" kern="0" cap="none" spc="0" normalizeH="0" baseline="0" noProof="0" dirty="0">
                  <a:ln>
                    <a:noFill/>
                  </a:ln>
                  <a:solidFill>
                    <a:srgbClr val="183E75"/>
                  </a:solidFill>
                  <a:effectLst/>
                  <a:uLnTx/>
                  <a:uFillTx/>
                </a:rPr>
                <a:t>?</a:t>
              </a:r>
            </a:p>
          </p:txBody>
        </p:sp>
      </p:grpSp>
      <p:grpSp>
        <p:nvGrpSpPr>
          <p:cNvPr id="35" name="Grupa 11"/>
          <p:cNvGrpSpPr/>
          <p:nvPr/>
        </p:nvGrpSpPr>
        <p:grpSpPr>
          <a:xfrm>
            <a:off x="6502472" y="3306727"/>
            <a:ext cx="2418234" cy="1538937"/>
            <a:chOff x="6253720" y="2916403"/>
            <a:chExt cx="2003982" cy="1233726"/>
          </a:xfrm>
        </p:grpSpPr>
        <p:pic>
          <p:nvPicPr>
            <p:cNvPr id="36" name="Obraz 12"/>
            <p:cNvPicPr>
              <a:picLocks noChangeAspect="1"/>
            </p:cNvPicPr>
            <p:nvPr/>
          </p:nvPicPr>
          <p:blipFill>
            <a:blip r:embed="rId5"/>
            <a:stretch>
              <a:fillRect/>
            </a:stretch>
          </p:blipFill>
          <p:spPr>
            <a:xfrm>
              <a:off x="6287512" y="2916403"/>
              <a:ext cx="1888594" cy="1233726"/>
            </a:xfrm>
            <a:prstGeom prst="rect">
              <a:avLst/>
            </a:prstGeom>
          </p:spPr>
        </p:pic>
        <p:sp>
          <p:nvSpPr>
            <p:cNvPr id="37" name="pole tekstowe 13"/>
            <p:cNvSpPr txBox="1"/>
            <p:nvPr/>
          </p:nvSpPr>
          <p:spPr>
            <a:xfrm>
              <a:off x="6253720" y="3132597"/>
              <a:ext cx="2003982" cy="7648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Which </a:t>
              </a:r>
              <a:br>
                <a:rPr kumimoji="0" lang="en-US" sz="1400" b="0"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products </a:t>
              </a:r>
              <a:br>
                <a:rPr kumimoji="0" lang="en-US" sz="1400" b="0" i="0" u="none" strike="noStrike" kern="0" cap="none" spc="0" normalizeH="0" baseline="0" noProof="0" dirty="0">
                  <a:ln>
                    <a:noFill/>
                  </a:ln>
                  <a:solidFill>
                    <a:srgbClr val="183E75"/>
                  </a:solidFill>
                  <a:effectLst/>
                  <a:uLnTx/>
                  <a:uFillTx/>
                </a:rPr>
              </a:br>
              <a:r>
                <a:rPr kumimoji="0" lang="pl-PL" sz="1400" b="0" i="0" u="none" strike="noStrike" kern="0" cap="none" spc="0" normalizeH="0" baseline="0" noProof="0" dirty="0" err="1">
                  <a:ln>
                    <a:noFill/>
                  </a:ln>
                  <a:solidFill>
                    <a:srgbClr val="183E75"/>
                  </a:solidFill>
                  <a:effectLst/>
                  <a:uLnTx/>
                  <a:uFillTx/>
                </a:rPr>
                <a:t>are</a:t>
              </a:r>
              <a:r>
                <a:rPr kumimoji="0" lang="en-US" sz="1400" b="0" i="0" u="none" strike="noStrike" kern="0" cap="none" spc="0" normalizeH="0" baseline="0" noProof="0" dirty="0">
                  <a:ln>
                    <a:noFill/>
                  </a:ln>
                  <a:solidFill>
                    <a:srgbClr val="183E75"/>
                  </a:solidFill>
                  <a:effectLst/>
                  <a:uLnTx/>
                  <a:uFillTx/>
                </a:rPr>
                <a:t> </a:t>
              </a:r>
              <a:r>
                <a:rPr kumimoji="0" lang="en-US" sz="1400" b="1" i="0" u="none" strike="noStrike" kern="0" cap="none" spc="0" normalizeH="0" baseline="0" noProof="0" dirty="0">
                  <a:ln>
                    <a:noFill/>
                  </a:ln>
                  <a:solidFill>
                    <a:srgbClr val="183E75"/>
                  </a:solidFill>
                  <a:effectLst/>
                  <a:uLnTx/>
                  <a:uFillTx/>
                </a:rPr>
                <a:t>my bestseller</a:t>
              </a:r>
              <a:r>
                <a:rPr kumimoji="0" lang="pl-PL" sz="1400" b="1" i="0" u="none" strike="noStrike" kern="0" cap="none" spc="0" normalizeH="0" baseline="0" noProof="0" dirty="0">
                  <a:ln>
                    <a:noFill/>
                  </a:ln>
                  <a:solidFill>
                    <a:srgbClr val="183E75"/>
                  </a:solidFill>
                  <a:effectLst/>
                  <a:uLnTx/>
                  <a:uFillTx/>
                </a:rPr>
                <a:t>s</a:t>
              </a:r>
              <a:br>
                <a:rPr kumimoji="0" lang="en-US" sz="1400" b="1"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now and </a:t>
              </a:r>
              <a:r>
                <a:rPr kumimoji="0" lang="en-US" sz="1400" b="1" i="0" u="none" strike="noStrike" kern="0" cap="none" spc="0" normalizeH="0" baseline="0" noProof="0" dirty="0">
                  <a:ln>
                    <a:noFill/>
                  </a:ln>
                  <a:solidFill>
                    <a:srgbClr val="183E75"/>
                  </a:solidFill>
                  <a:effectLst/>
                  <a:uLnTx/>
                  <a:uFillTx/>
                </a:rPr>
                <a:t>why</a:t>
              </a:r>
              <a:r>
                <a:rPr kumimoji="0" lang="en-US" sz="1400" b="0" i="0" u="none" strike="noStrike" kern="0" cap="none" spc="0" normalizeH="0" baseline="0" noProof="0" dirty="0">
                  <a:ln>
                    <a:noFill/>
                  </a:ln>
                  <a:solidFill>
                    <a:srgbClr val="183E75"/>
                  </a:solidFill>
                  <a:effectLst/>
                  <a:uLnTx/>
                  <a:uFillTx/>
                </a:rPr>
                <a:t>?</a:t>
              </a:r>
            </a:p>
          </p:txBody>
        </p:sp>
      </p:grpSp>
      <p:grpSp>
        <p:nvGrpSpPr>
          <p:cNvPr id="38" name="Grupa 14"/>
          <p:cNvGrpSpPr/>
          <p:nvPr/>
        </p:nvGrpSpPr>
        <p:grpSpPr>
          <a:xfrm>
            <a:off x="56213" y="3554234"/>
            <a:ext cx="3427485" cy="1555700"/>
            <a:chOff x="526994" y="3652006"/>
            <a:chExt cx="2570614" cy="1452956"/>
          </a:xfrm>
        </p:grpSpPr>
        <p:pic>
          <p:nvPicPr>
            <p:cNvPr id="39" name="Obraz 15"/>
            <p:cNvPicPr>
              <a:picLocks noChangeAspect="1"/>
            </p:cNvPicPr>
            <p:nvPr/>
          </p:nvPicPr>
          <p:blipFill>
            <a:blip r:embed="rId6"/>
            <a:stretch>
              <a:fillRect/>
            </a:stretch>
          </p:blipFill>
          <p:spPr>
            <a:xfrm>
              <a:off x="526994" y="3652006"/>
              <a:ext cx="2570614" cy="1452956"/>
            </a:xfrm>
            <a:prstGeom prst="rect">
              <a:avLst/>
            </a:prstGeom>
          </p:spPr>
        </p:pic>
        <p:sp>
          <p:nvSpPr>
            <p:cNvPr id="40" name="pole tekstowe 16"/>
            <p:cNvSpPr txBox="1"/>
            <p:nvPr/>
          </p:nvSpPr>
          <p:spPr>
            <a:xfrm>
              <a:off x="604547" y="4076438"/>
              <a:ext cx="2424818"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Which </a:t>
              </a:r>
              <a:r>
                <a:rPr kumimoji="0" lang="en-US" sz="1400" b="1" i="0" u="none" strike="noStrike" kern="0" cap="none" spc="0" normalizeH="0" baseline="0" noProof="0" dirty="0">
                  <a:ln>
                    <a:noFill/>
                  </a:ln>
                  <a:solidFill>
                    <a:srgbClr val="183E75"/>
                  </a:solidFill>
                  <a:effectLst/>
                  <a:uLnTx/>
                  <a:uFillTx/>
                </a:rPr>
                <a:t>products are </a:t>
              </a:r>
              <a:br>
                <a:rPr kumimoji="0" lang="en-US" sz="1400" b="1" i="0" u="none" strike="noStrike" kern="0" cap="none" spc="0" normalizeH="0" baseline="0" noProof="0" dirty="0">
                  <a:ln>
                    <a:noFill/>
                  </a:ln>
                  <a:solidFill>
                    <a:srgbClr val="183E75"/>
                  </a:solidFill>
                  <a:effectLst/>
                  <a:uLnTx/>
                  <a:uFillTx/>
                </a:rPr>
              </a:br>
              <a:r>
                <a:rPr kumimoji="0" lang="en-US" sz="1400" b="1" i="0" u="none" strike="noStrike" kern="0" cap="none" spc="0" normalizeH="0" baseline="0" noProof="0" dirty="0">
                  <a:ln>
                    <a:noFill/>
                  </a:ln>
                  <a:solidFill>
                    <a:srgbClr val="183E75"/>
                  </a:solidFill>
                  <a:effectLst/>
                  <a:uLnTx/>
                  <a:uFillTx/>
                </a:rPr>
                <a:t>being sold more often in location A </a:t>
              </a:r>
              <a:r>
                <a:rPr kumimoji="0" lang="en-US" sz="1400" b="0" i="0" u="none" strike="noStrike" kern="0" cap="none" spc="0" normalizeH="0" baseline="0" noProof="0" dirty="0">
                  <a:ln>
                    <a:noFill/>
                  </a:ln>
                  <a:solidFill>
                    <a:srgbClr val="183E75"/>
                  </a:solidFill>
                  <a:effectLst/>
                  <a:uLnTx/>
                  <a:uFillTx/>
                </a:rPr>
                <a:t>than in location B and why?</a:t>
              </a:r>
            </a:p>
          </p:txBody>
        </p:sp>
      </p:grpSp>
      <p:grpSp>
        <p:nvGrpSpPr>
          <p:cNvPr id="41" name="Grupa 17"/>
          <p:cNvGrpSpPr/>
          <p:nvPr/>
        </p:nvGrpSpPr>
        <p:grpSpPr>
          <a:xfrm>
            <a:off x="6664902" y="1552854"/>
            <a:ext cx="2541768" cy="1630436"/>
            <a:chOff x="6029844" y="1197622"/>
            <a:chExt cx="2100519" cy="1357598"/>
          </a:xfrm>
        </p:grpSpPr>
        <p:pic>
          <p:nvPicPr>
            <p:cNvPr id="42" name="Obraz 18"/>
            <p:cNvPicPr>
              <a:picLocks noChangeAspect="1"/>
            </p:cNvPicPr>
            <p:nvPr/>
          </p:nvPicPr>
          <p:blipFill>
            <a:blip r:embed="rId3"/>
            <a:stretch>
              <a:fillRect/>
            </a:stretch>
          </p:blipFill>
          <p:spPr>
            <a:xfrm>
              <a:off x="6029844" y="1197622"/>
              <a:ext cx="2083319" cy="1357598"/>
            </a:xfrm>
            <a:prstGeom prst="rect">
              <a:avLst/>
            </a:prstGeom>
          </p:spPr>
        </p:pic>
        <p:sp>
          <p:nvSpPr>
            <p:cNvPr id="43" name="pole tekstowe 19"/>
            <p:cNvSpPr txBox="1"/>
            <p:nvPr/>
          </p:nvSpPr>
          <p:spPr>
            <a:xfrm>
              <a:off x="6126381" y="1486241"/>
              <a:ext cx="2003982" cy="7155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Who is</a:t>
              </a:r>
              <a:r>
                <a:rPr kumimoji="0" lang="en-US" sz="1400" b="1" i="0" u="none" strike="noStrike" kern="0" cap="none" spc="0" normalizeH="0" baseline="0" noProof="0" dirty="0">
                  <a:ln>
                    <a:noFill/>
                  </a:ln>
                  <a:solidFill>
                    <a:srgbClr val="183E75"/>
                  </a:solidFill>
                  <a:effectLst/>
                  <a:uLnTx/>
                  <a:uFillTx/>
                </a:rPr>
                <a:t> my typical</a:t>
              </a:r>
              <a:br>
                <a:rPr kumimoji="0" lang="en-US" sz="1400" b="1" i="0" u="none" strike="noStrike" kern="0" cap="none" spc="0" normalizeH="0" baseline="0" noProof="0" dirty="0">
                  <a:ln>
                    <a:noFill/>
                  </a:ln>
                  <a:solidFill>
                    <a:srgbClr val="183E75"/>
                  </a:solidFill>
                  <a:effectLst/>
                  <a:uLnTx/>
                  <a:uFillTx/>
                </a:rPr>
              </a:br>
              <a:r>
                <a:rPr kumimoji="0" lang="en-US" sz="1400" b="1" i="0" u="none" strike="noStrike" kern="0" cap="none" spc="0" normalizeH="0" baseline="0" noProof="0" dirty="0">
                  <a:ln>
                    <a:noFill/>
                  </a:ln>
                  <a:solidFill>
                    <a:srgbClr val="183E75"/>
                  </a:solidFill>
                  <a:effectLst/>
                  <a:uLnTx/>
                  <a:uFillTx/>
                </a:rPr>
                <a:t>client</a:t>
              </a:r>
              <a:r>
                <a:rPr kumimoji="0" lang="en-US" sz="1400" b="0" i="0" u="none" strike="noStrike" kern="0" cap="none" spc="0" normalizeH="0" baseline="0" noProof="0" dirty="0">
                  <a:ln>
                    <a:noFill/>
                  </a:ln>
                  <a:solidFill>
                    <a:srgbClr val="183E75"/>
                  </a:solidFill>
                  <a:effectLst/>
                  <a:uLnTx/>
                  <a:uFillTx/>
                </a:rPr>
                <a:t>? How can I</a:t>
              </a:r>
              <a:br>
                <a:rPr kumimoji="0" lang="en-US" sz="1400" b="0"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encourage more </a:t>
              </a:r>
              <a:br>
                <a:rPr kumimoji="0" lang="en-US" sz="1400" b="0" i="0" u="none" strike="noStrike" kern="0" cap="none" spc="0" normalizeH="0" baseline="0" noProof="0" dirty="0">
                  <a:ln>
                    <a:noFill/>
                  </a:ln>
                  <a:solidFill>
                    <a:srgbClr val="183E75"/>
                  </a:solidFill>
                  <a:effectLst/>
                  <a:uLnTx/>
                  <a:uFillTx/>
                </a:rPr>
              </a:br>
              <a:r>
                <a:rPr kumimoji="0" lang="en-US" sz="1400" b="0" i="0" u="none" strike="noStrike" kern="0" cap="none" spc="0" normalizeH="0" baseline="0" noProof="0" dirty="0">
                  <a:ln>
                    <a:noFill/>
                  </a:ln>
                  <a:solidFill>
                    <a:srgbClr val="183E75"/>
                  </a:solidFill>
                  <a:effectLst/>
                  <a:uLnTx/>
                  <a:uFillTx/>
                </a:rPr>
                <a:t>of them?</a:t>
              </a:r>
            </a:p>
          </p:txBody>
        </p:sp>
      </p:grpSp>
      <p:pic>
        <p:nvPicPr>
          <p:cNvPr id="44" name="Obraz 20"/>
          <p:cNvPicPr>
            <a:picLocks noChangeAspect="1"/>
          </p:cNvPicPr>
          <p:nvPr/>
        </p:nvPicPr>
        <p:blipFill>
          <a:blip r:embed="rId7"/>
          <a:stretch>
            <a:fillRect/>
          </a:stretch>
        </p:blipFill>
        <p:spPr>
          <a:xfrm>
            <a:off x="3345704" y="2149744"/>
            <a:ext cx="419857" cy="363875"/>
          </a:xfrm>
          <a:prstGeom prst="rect">
            <a:avLst/>
          </a:prstGeom>
        </p:spPr>
      </p:pic>
      <p:pic>
        <p:nvPicPr>
          <p:cNvPr id="45" name="Obraz 21"/>
          <p:cNvPicPr>
            <a:picLocks noChangeAspect="1"/>
          </p:cNvPicPr>
          <p:nvPr/>
        </p:nvPicPr>
        <p:blipFill>
          <a:blip r:embed="rId7"/>
          <a:stretch>
            <a:fillRect/>
          </a:stretch>
        </p:blipFill>
        <p:spPr>
          <a:xfrm rot="20016491">
            <a:off x="2804562" y="2897596"/>
            <a:ext cx="461843" cy="400263"/>
          </a:xfrm>
          <a:prstGeom prst="rect">
            <a:avLst/>
          </a:prstGeom>
        </p:spPr>
      </p:pic>
      <p:pic>
        <p:nvPicPr>
          <p:cNvPr id="46" name="Obraz 22"/>
          <p:cNvPicPr>
            <a:picLocks noChangeAspect="1"/>
          </p:cNvPicPr>
          <p:nvPr/>
        </p:nvPicPr>
        <p:blipFill>
          <a:blip r:embed="rId7"/>
          <a:stretch>
            <a:fillRect/>
          </a:stretch>
        </p:blipFill>
        <p:spPr>
          <a:xfrm rot="17771611">
            <a:off x="3583056" y="4614255"/>
            <a:ext cx="461843" cy="400263"/>
          </a:xfrm>
          <a:prstGeom prst="rect">
            <a:avLst/>
          </a:prstGeom>
        </p:spPr>
      </p:pic>
      <p:pic>
        <p:nvPicPr>
          <p:cNvPr id="47" name="Obraz 23"/>
          <p:cNvPicPr>
            <a:picLocks noChangeAspect="1"/>
          </p:cNvPicPr>
          <p:nvPr/>
        </p:nvPicPr>
        <p:blipFill>
          <a:blip r:embed="rId7"/>
          <a:stretch>
            <a:fillRect/>
          </a:stretch>
        </p:blipFill>
        <p:spPr>
          <a:xfrm rot="7048779">
            <a:off x="6342347" y="2685943"/>
            <a:ext cx="461843" cy="400263"/>
          </a:xfrm>
          <a:prstGeom prst="rect">
            <a:avLst/>
          </a:prstGeom>
        </p:spPr>
      </p:pic>
      <p:pic>
        <p:nvPicPr>
          <p:cNvPr id="48" name="Obraz 24"/>
          <p:cNvPicPr>
            <a:picLocks noChangeAspect="1"/>
          </p:cNvPicPr>
          <p:nvPr/>
        </p:nvPicPr>
        <p:blipFill>
          <a:blip r:embed="rId7"/>
          <a:stretch>
            <a:fillRect/>
          </a:stretch>
        </p:blipFill>
        <p:spPr>
          <a:xfrm rot="10471095">
            <a:off x="6397984" y="3462296"/>
            <a:ext cx="315445" cy="273384"/>
          </a:xfrm>
          <a:prstGeom prst="rect">
            <a:avLst/>
          </a:prstGeom>
        </p:spPr>
      </p:pic>
      <p:grpSp>
        <p:nvGrpSpPr>
          <p:cNvPr id="50" name="Grupa 5"/>
          <p:cNvGrpSpPr/>
          <p:nvPr/>
        </p:nvGrpSpPr>
        <p:grpSpPr>
          <a:xfrm>
            <a:off x="6272166" y="525780"/>
            <a:ext cx="2420983" cy="1318635"/>
            <a:chOff x="316682" y="974809"/>
            <a:chExt cx="1747654" cy="1138861"/>
          </a:xfrm>
        </p:grpSpPr>
        <p:pic>
          <p:nvPicPr>
            <p:cNvPr id="51" name="Obraz 6"/>
            <p:cNvPicPr>
              <a:picLocks noChangeAspect="1"/>
            </p:cNvPicPr>
            <p:nvPr/>
          </p:nvPicPr>
          <p:blipFill>
            <a:blip r:embed="rId3"/>
            <a:stretch>
              <a:fillRect/>
            </a:stretch>
          </p:blipFill>
          <p:spPr>
            <a:xfrm>
              <a:off x="316682" y="974809"/>
              <a:ext cx="1747654" cy="1138861"/>
            </a:xfrm>
            <a:prstGeom prst="rect">
              <a:avLst/>
            </a:prstGeom>
          </p:spPr>
        </p:pic>
        <p:sp>
          <p:nvSpPr>
            <p:cNvPr id="52" name="pole tekstowe 7"/>
            <p:cNvSpPr txBox="1"/>
            <p:nvPr/>
          </p:nvSpPr>
          <p:spPr>
            <a:xfrm>
              <a:off x="516725" y="1278147"/>
              <a:ext cx="1400931" cy="7399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83E75"/>
                  </a:solidFill>
                  <a:effectLst/>
                  <a:uLnTx/>
                  <a:uFillTx/>
                </a:rPr>
                <a:t>Which </a:t>
              </a:r>
              <a:r>
                <a:rPr kumimoji="0" lang="pl-PL" sz="1400" b="0" i="0" u="none" strike="noStrike" kern="0" cap="none" spc="0" normalizeH="0" baseline="0" noProof="0" dirty="0">
                  <a:ln>
                    <a:noFill/>
                  </a:ln>
                  <a:solidFill>
                    <a:srgbClr val="183E75"/>
                  </a:solidFill>
                  <a:effectLst/>
                  <a:uLnTx/>
                  <a:uFillTx/>
                </a:rPr>
                <a:t>channel </a:t>
              </a:r>
              <a:r>
                <a:rPr kumimoji="0" lang="pl-PL" sz="1400" b="0" i="0" u="none" strike="noStrike" kern="0" cap="none" spc="0" normalizeH="0" baseline="0" noProof="0" dirty="0" err="1">
                  <a:ln>
                    <a:noFill/>
                  </a:ln>
                  <a:solidFill>
                    <a:srgbClr val="183E75"/>
                  </a:solidFill>
                  <a:effectLst/>
                  <a:uLnTx/>
                  <a:uFillTx/>
                </a:rPr>
                <a:t>should</a:t>
              </a:r>
              <a:r>
                <a:rPr kumimoji="0" lang="pl-PL" sz="1400" b="0" i="0" u="none" strike="noStrike" kern="0" cap="none" spc="0" normalizeH="0" baseline="0" noProof="0" dirty="0">
                  <a:ln>
                    <a:noFill/>
                  </a:ln>
                  <a:solidFill>
                    <a:srgbClr val="183E75"/>
                  </a:solidFill>
                  <a:effectLst/>
                  <a:uLnTx/>
                  <a:uFillTx/>
                </a:rPr>
                <a:t> I </a:t>
              </a:r>
              <a:r>
                <a:rPr kumimoji="0" lang="pl-PL" sz="1400" b="0" i="0" u="none" strike="noStrike" kern="0" cap="none" spc="0" normalizeH="0" baseline="0" noProof="0" dirty="0" err="1">
                  <a:ln>
                    <a:noFill/>
                  </a:ln>
                  <a:solidFill>
                    <a:srgbClr val="183E75"/>
                  </a:solidFill>
                  <a:effectLst/>
                  <a:uLnTx/>
                  <a:uFillTx/>
                </a:rPr>
                <a:t>use</a:t>
              </a:r>
              <a:r>
                <a:rPr kumimoji="0" lang="pl-PL" sz="1400" b="0" i="0" u="none" strike="noStrike" kern="0" cap="none" spc="0" normalizeH="0" baseline="0" noProof="0" dirty="0">
                  <a:ln>
                    <a:noFill/>
                  </a:ln>
                  <a:solidFill>
                    <a:srgbClr val="183E75"/>
                  </a:solidFill>
                  <a:effectLst/>
                  <a:uLnTx/>
                  <a:uFillTx/>
                </a:rPr>
                <a:t> to </a:t>
              </a:r>
              <a:r>
                <a:rPr kumimoji="0" lang="pl-PL" sz="1400" b="1" i="0" u="none" strike="noStrike" kern="0" cap="none" spc="0" normalizeH="0" baseline="0" noProof="0" dirty="0" err="1">
                  <a:ln>
                    <a:noFill/>
                  </a:ln>
                  <a:solidFill>
                    <a:srgbClr val="183E75"/>
                  </a:solidFill>
                  <a:effectLst/>
                  <a:uLnTx/>
                  <a:uFillTx/>
                </a:rPr>
                <a:t>increase</a:t>
              </a:r>
              <a:r>
                <a:rPr kumimoji="0" lang="pl-PL" sz="1400" b="1" i="0" u="none" strike="noStrike" kern="0" cap="none" spc="0" normalizeH="0" noProof="0" dirty="0">
                  <a:ln>
                    <a:noFill/>
                  </a:ln>
                  <a:solidFill>
                    <a:srgbClr val="183E75"/>
                  </a:solidFill>
                  <a:effectLst/>
                  <a:uLnTx/>
                  <a:uFillTx/>
                </a:rPr>
                <a:t> </a:t>
              </a:r>
              <a:r>
                <a:rPr kumimoji="0" lang="pl-PL" sz="1400" b="1" i="0" u="none" strike="noStrike" kern="0" cap="none" spc="0" normalizeH="0" noProof="0" dirty="0" err="1">
                  <a:ln>
                    <a:noFill/>
                  </a:ln>
                  <a:solidFill>
                    <a:srgbClr val="183E75"/>
                  </a:solidFill>
                  <a:effectLst/>
                  <a:uLnTx/>
                  <a:uFillTx/>
                </a:rPr>
                <a:t>response</a:t>
              </a:r>
              <a:r>
                <a:rPr kumimoji="0" lang="pl-PL" sz="1400" b="1" i="0" u="none" strike="noStrike" kern="0" cap="none" spc="0" normalizeH="0" noProof="0" dirty="0">
                  <a:ln>
                    <a:noFill/>
                  </a:ln>
                  <a:solidFill>
                    <a:srgbClr val="183E75"/>
                  </a:solidFill>
                  <a:effectLst/>
                  <a:uLnTx/>
                  <a:uFillTx/>
                </a:rPr>
                <a:t> </a:t>
              </a:r>
              <a:r>
                <a:rPr kumimoji="0" lang="pl-PL" sz="1400" b="1" i="0" u="none" strike="noStrike" kern="0" cap="none" spc="0" normalizeH="0" noProof="0" dirty="0" err="1">
                  <a:ln>
                    <a:noFill/>
                  </a:ln>
                  <a:solidFill>
                    <a:srgbClr val="183E75"/>
                  </a:solidFill>
                  <a:effectLst/>
                  <a:uLnTx/>
                  <a:uFillTx/>
                </a:rPr>
                <a:t>rate</a:t>
              </a:r>
              <a:r>
                <a:rPr kumimoji="0" lang="pl-PL" sz="1400" b="0" i="0" u="none" strike="noStrike" kern="0" cap="none" spc="0" normalizeH="0" noProof="0" dirty="0">
                  <a:ln>
                    <a:noFill/>
                  </a:ln>
                  <a:solidFill>
                    <a:srgbClr val="183E75"/>
                  </a:solidFill>
                  <a:effectLst/>
                  <a:uLnTx/>
                  <a:uFillTx/>
                </a:rPr>
                <a:t>?</a:t>
              </a:r>
              <a:endParaRPr kumimoji="0" lang="en-US" sz="1400" b="0" i="0" u="none" strike="noStrike" kern="0" cap="none" spc="0" normalizeH="0" baseline="0" noProof="0" dirty="0">
                <a:ln>
                  <a:noFill/>
                </a:ln>
                <a:solidFill>
                  <a:srgbClr val="183E75"/>
                </a:solidFill>
                <a:effectLst/>
                <a:uLnTx/>
                <a:uFillTx/>
              </a:endParaRPr>
            </a:p>
          </p:txBody>
        </p:sp>
      </p:grpSp>
      <p:pic>
        <p:nvPicPr>
          <p:cNvPr id="28" name="Obraz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768920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extLst>
              <a:ext uri="{28A0092B-C50C-407E-A947-70E740481C1C}">
                <a14:useLocalDpi xmlns:a14="http://schemas.microsoft.com/office/drawing/2010/main" val="0"/>
              </a:ext>
            </a:extLst>
          </a:blip>
          <a:srcRect t="6010"/>
          <a:stretch/>
        </p:blipFill>
        <p:spPr>
          <a:xfrm>
            <a:off x="1535914" y="947738"/>
            <a:ext cx="6072172" cy="4052887"/>
          </a:xfrm>
          <a:prstGeom prst="rect">
            <a:avLst/>
          </a:prstGeom>
        </p:spPr>
      </p:pic>
      <p:sp>
        <p:nvSpPr>
          <p:cNvPr id="3" name="Symbol zastępczy tekstu 2"/>
          <p:cNvSpPr>
            <a:spLocks noGrp="1"/>
          </p:cNvSpPr>
          <p:nvPr>
            <p:ph type="body" sz="quarter" idx="25"/>
          </p:nvPr>
        </p:nvSpPr>
        <p:spPr/>
        <p:txBody>
          <a:bodyPr/>
          <a:lstStyle/>
          <a:p>
            <a:r>
              <a:rPr lang="pl-PL" dirty="0"/>
              <a:t>COMARCH BI – SOLUTION OVERVIEW</a:t>
            </a:r>
          </a:p>
        </p:txBody>
      </p:sp>
      <p:sp>
        <p:nvSpPr>
          <p:cNvPr id="6" name="Prostokąt 5"/>
          <p:cNvSpPr/>
          <p:nvPr/>
        </p:nvSpPr>
        <p:spPr>
          <a:xfrm>
            <a:off x="7829550" y="4733925"/>
            <a:ext cx="1133475" cy="4095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0751783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350" y="723181"/>
            <a:ext cx="6688910" cy="3988663"/>
          </a:xfrm>
          <a:prstGeom prst="rect">
            <a:avLst/>
          </a:prstGeom>
        </p:spPr>
      </p:pic>
      <p:sp>
        <p:nvSpPr>
          <p:cNvPr id="2" name="Symbol zastępczy tekstu 1"/>
          <p:cNvSpPr>
            <a:spLocks noGrp="1"/>
          </p:cNvSpPr>
          <p:nvPr>
            <p:ph type="body" sz="quarter" idx="25"/>
          </p:nvPr>
        </p:nvSpPr>
        <p:spPr/>
        <p:txBody>
          <a:bodyPr>
            <a:normAutofit/>
          </a:bodyPr>
          <a:lstStyle/>
          <a:p>
            <a:r>
              <a:rPr lang="en-US" dirty="0">
                <a:latin typeface="+mn-lt"/>
              </a:rPr>
              <a:t>COMARCH BI</a:t>
            </a:r>
            <a:r>
              <a:rPr lang="pl-PL" dirty="0">
                <a:latin typeface="+mn-lt"/>
              </a:rPr>
              <a:t> – KEY FEATURES</a:t>
            </a:r>
            <a:endParaRPr lang="en-US" dirty="0">
              <a:latin typeface="+mn-lt"/>
            </a:endParaRPr>
          </a:p>
        </p:txBody>
      </p:sp>
      <p:sp>
        <p:nvSpPr>
          <p:cNvPr id="3" name="Rectangle 2"/>
          <p:cNvSpPr/>
          <p:nvPr/>
        </p:nvSpPr>
        <p:spPr>
          <a:xfrm>
            <a:off x="457200" y="2357100"/>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Reports</a:t>
            </a:r>
            <a:endParaRPr lang="en-US" sz="1200" dirty="0"/>
          </a:p>
        </p:txBody>
      </p:sp>
      <p:sp>
        <p:nvSpPr>
          <p:cNvPr id="11" name="Rectangle 10"/>
          <p:cNvSpPr/>
          <p:nvPr/>
        </p:nvSpPr>
        <p:spPr>
          <a:xfrm>
            <a:off x="456105" y="1098683"/>
            <a:ext cx="1342540" cy="1215000"/>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Dashboards</a:t>
            </a:r>
            <a:endParaRPr lang="en-US" sz="1200" dirty="0"/>
          </a:p>
        </p:txBody>
      </p:sp>
      <p:sp>
        <p:nvSpPr>
          <p:cNvPr id="12" name="Rectangle 11"/>
          <p:cNvSpPr/>
          <p:nvPr/>
        </p:nvSpPr>
        <p:spPr>
          <a:xfrm>
            <a:off x="456105" y="3614955"/>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Collaboration</a:t>
            </a:r>
            <a:endParaRPr lang="en-US" sz="1200" dirty="0"/>
          </a:p>
        </p:txBody>
      </p:sp>
      <p:sp>
        <p:nvSpPr>
          <p:cNvPr id="4" name="Rectangle 3"/>
          <p:cNvSpPr/>
          <p:nvPr/>
        </p:nvSpPr>
        <p:spPr>
          <a:xfrm>
            <a:off x="1799740" y="1098403"/>
            <a:ext cx="2288390" cy="1215280"/>
          </a:xfrm>
          <a:prstGeom prst="rect">
            <a:avLst/>
          </a:prstGeom>
          <a:solidFill>
            <a:srgbClr val="D2D2D2"/>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r>
              <a:rPr lang="en-US" sz="1300" dirty="0">
                <a:solidFill>
                  <a:srgbClr val="26437E"/>
                </a:solidFill>
              </a:rPr>
              <a:t>Many forms of visualization</a:t>
            </a:r>
            <a:r>
              <a:rPr lang="pl-PL" sz="1300" dirty="0">
                <a:solidFill>
                  <a:srgbClr val="26437E"/>
                </a:solidFill>
              </a:rPr>
              <a:t>s</a:t>
            </a:r>
            <a:r>
              <a:rPr lang="en-US" sz="1300" dirty="0">
                <a:solidFill>
                  <a:srgbClr val="26437E"/>
                </a:solidFill>
              </a:rPr>
              <a:t>:</a:t>
            </a:r>
          </a:p>
          <a:p>
            <a:pPr marL="285750" indent="-285750">
              <a:buFont typeface="Wingdings" panose="05000000000000000000" pitchFamily="2" charset="2"/>
              <a:buChar char="§"/>
            </a:pPr>
            <a:r>
              <a:rPr lang="pl-PL" sz="1300" dirty="0">
                <a:solidFill>
                  <a:srgbClr val="26437E"/>
                </a:solidFill>
              </a:rPr>
              <a:t>g</a:t>
            </a:r>
            <a:r>
              <a:rPr lang="en-US" sz="1300" dirty="0" err="1">
                <a:solidFill>
                  <a:srgbClr val="26437E"/>
                </a:solidFill>
              </a:rPr>
              <a:t>raph</a:t>
            </a:r>
            <a:r>
              <a:rPr lang="pl-PL" sz="1300" dirty="0">
                <a:solidFill>
                  <a:srgbClr val="26437E"/>
                </a:solidFill>
              </a:rPr>
              <a:t>s</a:t>
            </a:r>
            <a:endParaRPr lang="en-US" sz="1300" dirty="0">
              <a:solidFill>
                <a:srgbClr val="26437E"/>
              </a:solidFill>
            </a:endParaRPr>
          </a:p>
          <a:p>
            <a:pPr marL="285750" indent="-285750">
              <a:buFont typeface="Wingdings" panose="05000000000000000000" pitchFamily="2" charset="2"/>
              <a:buChar char="§"/>
            </a:pPr>
            <a:r>
              <a:rPr lang="pl-PL" sz="1300" dirty="0">
                <a:solidFill>
                  <a:srgbClr val="26437E"/>
                </a:solidFill>
              </a:rPr>
              <a:t>i</a:t>
            </a:r>
            <a:r>
              <a:rPr lang="en-US" sz="1300" dirty="0" err="1">
                <a:solidFill>
                  <a:srgbClr val="26437E"/>
                </a:solidFill>
              </a:rPr>
              <a:t>ndicators</a:t>
            </a:r>
            <a:endParaRPr lang="pl-PL" sz="1300" dirty="0">
              <a:solidFill>
                <a:srgbClr val="26437E"/>
              </a:solidFill>
            </a:endParaRPr>
          </a:p>
          <a:p>
            <a:pPr marL="285750" indent="-285750">
              <a:buFont typeface="Wingdings" panose="05000000000000000000" pitchFamily="2" charset="2"/>
              <a:buChar char="§"/>
            </a:pPr>
            <a:r>
              <a:rPr lang="pl-PL" sz="1300" dirty="0">
                <a:solidFill>
                  <a:srgbClr val="26437E"/>
                </a:solidFill>
              </a:rPr>
              <a:t>t</a:t>
            </a:r>
            <a:r>
              <a:rPr lang="en-US" sz="1300" dirty="0" err="1">
                <a:solidFill>
                  <a:srgbClr val="26437E"/>
                </a:solidFill>
              </a:rPr>
              <a:t>ables</a:t>
            </a:r>
            <a:endParaRPr lang="en-US" sz="1300" dirty="0">
              <a:solidFill>
                <a:srgbClr val="26437E"/>
              </a:solidFill>
            </a:endParaRPr>
          </a:p>
          <a:p>
            <a:pPr marL="285750" indent="-285750">
              <a:buFont typeface="Wingdings" panose="05000000000000000000" pitchFamily="2" charset="2"/>
              <a:buChar char="§"/>
            </a:pPr>
            <a:r>
              <a:rPr lang="pl-PL" sz="1300" dirty="0">
                <a:solidFill>
                  <a:srgbClr val="26437E"/>
                </a:solidFill>
              </a:rPr>
              <a:t>m</a:t>
            </a:r>
            <a:r>
              <a:rPr lang="en-US" sz="1300" dirty="0">
                <a:solidFill>
                  <a:srgbClr val="26437E"/>
                </a:solidFill>
              </a:rPr>
              <a:t>aps…</a:t>
            </a:r>
          </a:p>
        </p:txBody>
      </p:sp>
      <p:sp>
        <p:nvSpPr>
          <p:cNvPr id="14" name="Rectangle 13"/>
          <p:cNvSpPr/>
          <p:nvPr/>
        </p:nvSpPr>
        <p:spPr>
          <a:xfrm>
            <a:off x="1799740" y="2357101"/>
            <a:ext cx="2288390" cy="121471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chemeClr val="bg1">
                    <a:lumMod val="65000"/>
                  </a:schemeClr>
                </a:solidFill>
              </a:rPr>
              <a:t>a</a:t>
            </a:r>
            <a:r>
              <a:rPr lang="en-US" sz="1300" dirty="0">
                <a:solidFill>
                  <a:schemeClr val="bg1">
                    <a:lumMod val="65000"/>
                  </a:schemeClr>
                </a:solidFill>
              </a:rPr>
              <a:t>d-hoc reporting</a:t>
            </a:r>
          </a:p>
          <a:p>
            <a:pPr marL="285750" indent="-285750">
              <a:buFont typeface="Wingdings" panose="05000000000000000000" pitchFamily="2" charset="2"/>
              <a:buChar char="§"/>
            </a:pPr>
            <a:r>
              <a:rPr lang="pl-PL" sz="1300" dirty="0">
                <a:solidFill>
                  <a:schemeClr val="bg1">
                    <a:lumMod val="65000"/>
                  </a:schemeClr>
                </a:solidFill>
              </a:rPr>
              <a:t>d</a:t>
            </a:r>
            <a:r>
              <a:rPr lang="en-US" sz="1300" dirty="0">
                <a:solidFill>
                  <a:schemeClr val="bg1">
                    <a:lumMod val="65000"/>
                  </a:schemeClr>
                </a:solidFill>
              </a:rPr>
              <a:t>rag &amp; </a:t>
            </a:r>
            <a:r>
              <a:rPr lang="pl-PL" sz="1300" dirty="0">
                <a:solidFill>
                  <a:schemeClr val="bg1">
                    <a:lumMod val="65000"/>
                  </a:schemeClr>
                </a:solidFill>
              </a:rPr>
              <a:t>d</a:t>
            </a:r>
            <a:r>
              <a:rPr lang="en-US" sz="1300" dirty="0" err="1">
                <a:solidFill>
                  <a:schemeClr val="bg1">
                    <a:lumMod val="65000"/>
                  </a:schemeClr>
                </a:solidFill>
              </a:rPr>
              <a:t>rop</a:t>
            </a:r>
            <a:r>
              <a:rPr lang="en-US" sz="1300" dirty="0">
                <a:solidFill>
                  <a:schemeClr val="bg1">
                    <a:lumMod val="65000"/>
                  </a:schemeClr>
                </a:solidFill>
              </a:rPr>
              <a:t> </a:t>
            </a:r>
          </a:p>
          <a:p>
            <a:pPr marL="285750" indent="-285750">
              <a:buFont typeface="Wingdings" panose="05000000000000000000" pitchFamily="2" charset="2"/>
              <a:buChar char="§"/>
            </a:pPr>
            <a:r>
              <a:rPr lang="pl-PL" sz="1300" dirty="0">
                <a:solidFill>
                  <a:schemeClr val="bg1">
                    <a:lumMod val="65000"/>
                  </a:schemeClr>
                </a:solidFill>
              </a:rPr>
              <a:t>e</a:t>
            </a:r>
            <a:r>
              <a:rPr lang="en-US" sz="1300" dirty="0" err="1">
                <a:solidFill>
                  <a:schemeClr val="bg1">
                    <a:lumMod val="65000"/>
                  </a:schemeClr>
                </a:solidFill>
              </a:rPr>
              <a:t>xport</a:t>
            </a:r>
            <a:r>
              <a:rPr lang="en-US" sz="1300" dirty="0">
                <a:solidFill>
                  <a:schemeClr val="bg1">
                    <a:lumMod val="65000"/>
                  </a:schemeClr>
                </a:solidFill>
              </a:rPr>
              <a:t> mechanism </a:t>
            </a:r>
            <a:br>
              <a:rPr lang="pl-PL" sz="1300" dirty="0">
                <a:solidFill>
                  <a:schemeClr val="bg1">
                    <a:lumMod val="65000"/>
                  </a:schemeClr>
                </a:solidFill>
              </a:rPr>
            </a:br>
            <a:r>
              <a:rPr lang="en-US" sz="1300" dirty="0">
                <a:solidFill>
                  <a:schemeClr val="bg1">
                    <a:lumMod val="65000"/>
                  </a:schemeClr>
                </a:solidFill>
              </a:rPr>
              <a:t>(</a:t>
            </a:r>
            <a:r>
              <a:rPr lang="en-US" sz="1300" dirty="0" err="1">
                <a:solidFill>
                  <a:schemeClr val="bg1">
                    <a:lumMod val="65000"/>
                  </a:schemeClr>
                </a:solidFill>
              </a:rPr>
              <a:t>xls</a:t>
            </a:r>
            <a:r>
              <a:rPr lang="en-US" sz="1300" dirty="0">
                <a:solidFill>
                  <a:schemeClr val="bg1">
                    <a:lumMod val="65000"/>
                  </a:schemeClr>
                </a:solidFill>
              </a:rPr>
              <a:t>, pdf..) </a:t>
            </a:r>
          </a:p>
          <a:p>
            <a:pPr marL="285750" indent="-285750">
              <a:buFont typeface="Wingdings" panose="05000000000000000000" pitchFamily="2" charset="2"/>
              <a:buChar char="§"/>
            </a:pPr>
            <a:r>
              <a:rPr lang="pl-PL" sz="1300" dirty="0">
                <a:solidFill>
                  <a:schemeClr val="bg1">
                    <a:lumMod val="65000"/>
                  </a:schemeClr>
                </a:solidFill>
              </a:rPr>
              <a:t>r</a:t>
            </a:r>
            <a:r>
              <a:rPr lang="en-US" sz="1300" dirty="0" err="1">
                <a:solidFill>
                  <a:schemeClr val="bg1">
                    <a:lumMod val="65000"/>
                  </a:schemeClr>
                </a:solidFill>
              </a:rPr>
              <a:t>eports</a:t>
            </a:r>
            <a:r>
              <a:rPr lang="en-US" sz="1300" dirty="0">
                <a:solidFill>
                  <a:schemeClr val="bg1">
                    <a:lumMod val="65000"/>
                  </a:schemeClr>
                </a:solidFill>
              </a:rPr>
              <a:t> subscriptions</a:t>
            </a:r>
          </a:p>
        </p:txBody>
      </p:sp>
      <p:sp>
        <p:nvSpPr>
          <p:cNvPr id="15" name="Rectangle 14"/>
          <p:cNvSpPr/>
          <p:nvPr/>
        </p:nvSpPr>
        <p:spPr>
          <a:xfrm>
            <a:off x="1797360" y="3614955"/>
            <a:ext cx="2288390" cy="1215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chemeClr val="bg1">
                    <a:lumMod val="65000"/>
                  </a:schemeClr>
                </a:solidFill>
              </a:rPr>
              <a:t>r</a:t>
            </a:r>
            <a:r>
              <a:rPr lang="en-US" sz="1300" dirty="0" err="1">
                <a:solidFill>
                  <a:schemeClr val="bg1">
                    <a:lumMod val="65000"/>
                  </a:schemeClr>
                </a:solidFill>
              </a:rPr>
              <a:t>eports</a:t>
            </a:r>
            <a:r>
              <a:rPr lang="en-US" sz="1300" dirty="0">
                <a:solidFill>
                  <a:schemeClr val="bg1">
                    <a:lumMod val="65000"/>
                  </a:schemeClr>
                </a:solidFill>
              </a:rPr>
              <a:t> repository</a:t>
            </a:r>
          </a:p>
          <a:p>
            <a:pPr marL="285750" indent="-285750">
              <a:buFont typeface="Wingdings" panose="05000000000000000000" pitchFamily="2" charset="2"/>
              <a:buChar char="§"/>
            </a:pPr>
            <a:r>
              <a:rPr lang="pl-PL" sz="1300" dirty="0">
                <a:solidFill>
                  <a:schemeClr val="bg1">
                    <a:lumMod val="65000"/>
                  </a:schemeClr>
                </a:solidFill>
              </a:rPr>
              <a:t>s</a:t>
            </a:r>
            <a:r>
              <a:rPr lang="en-US" sz="1300" dirty="0">
                <a:solidFill>
                  <a:schemeClr val="bg1">
                    <a:lumMod val="65000"/>
                  </a:schemeClr>
                </a:solidFill>
              </a:rPr>
              <a:t>haring mechanism</a:t>
            </a:r>
          </a:p>
          <a:p>
            <a:pPr marL="285750" indent="-285750">
              <a:buFont typeface="Wingdings" panose="05000000000000000000" pitchFamily="2" charset="2"/>
              <a:buChar char="§"/>
            </a:pPr>
            <a:r>
              <a:rPr lang="pl-PL" sz="1300" dirty="0">
                <a:solidFill>
                  <a:schemeClr val="bg1">
                    <a:lumMod val="65000"/>
                  </a:schemeClr>
                </a:solidFill>
              </a:rPr>
              <a:t>u</a:t>
            </a:r>
            <a:r>
              <a:rPr lang="en-US" sz="1300" dirty="0" err="1">
                <a:solidFill>
                  <a:schemeClr val="bg1">
                    <a:lumMod val="65000"/>
                  </a:schemeClr>
                </a:solidFill>
              </a:rPr>
              <a:t>ploading</a:t>
            </a:r>
            <a:r>
              <a:rPr lang="en-US" sz="1300" dirty="0">
                <a:solidFill>
                  <a:schemeClr val="bg1">
                    <a:lumMod val="65000"/>
                  </a:schemeClr>
                </a:solidFill>
              </a:rPr>
              <a:t> Excel and RS reports</a:t>
            </a:r>
          </a:p>
          <a:p>
            <a:pPr marL="285750" indent="-285750">
              <a:buFont typeface="Wingdings" panose="05000000000000000000" pitchFamily="2" charset="2"/>
              <a:buChar char="§"/>
            </a:pPr>
            <a:r>
              <a:rPr lang="pl-PL" sz="1300" dirty="0">
                <a:solidFill>
                  <a:schemeClr val="bg1">
                    <a:lumMod val="65000"/>
                  </a:schemeClr>
                </a:solidFill>
              </a:rPr>
              <a:t>p</a:t>
            </a:r>
            <a:r>
              <a:rPr lang="en-US" sz="1300" dirty="0" err="1">
                <a:solidFill>
                  <a:schemeClr val="bg1">
                    <a:lumMod val="65000"/>
                  </a:schemeClr>
                </a:solidFill>
              </a:rPr>
              <a:t>ermissions</a:t>
            </a:r>
            <a:r>
              <a:rPr lang="en-US" sz="1300" dirty="0">
                <a:solidFill>
                  <a:schemeClr val="bg1">
                    <a:lumMod val="65000"/>
                  </a:schemeClr>
                </a:solidFill>
              </a:rPr>
              <a:t> system</a:t>
            </a:r>
          </a:p>
        </p:txBody>
      </p:sp>
      <p:pic>
        <p:nvPicPr>
          <p:cNvPr id="10" name="Obraz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396" y="1005622"/>
            <a:ext cx="4236279" cy="3147708"/>
          </a:xfrm>
          <a:prstGeom prst="rect">
            <a:avLst/>
          </a:prstGeom>
        </p:spPr>
      </p:pic>
      <p:pic>
        <p:nvPicPr>
          <p:cNvPr id="13" name="Obraz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0173157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Obraz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350" y="723181"/>
            <a:ext cx="6688910" cy="3988663"/>
          </a:xfrm>
          <a:prstGeom prst="rect">
            <a:avLst/>
          </a:prstGeom>
        </p:spPr>
      </p:pic>
      <p:sp>
        <p:nvSpPr>
          <p:cNvPr id="2" name="Symbol zastępczy tekstu 1"/>
          <p:cNvSpPr>
            <a:spLocks noGrp="1"/>
          </p:cNvSpPr>
          <p:nvPr>
            <p:ph type="body" sz="quarter" idx="25"/>
          </p:nvPr>
        </p:nvSpPr>
        <p:spPr/>
        <p:txBody>
          <a:bodyPr>
            <a:normAutofit/>
          </a:bodyPr>
          <a:lstStyle/>
          <a:p>
            <a:r>
              <a:rPr lang="en-US" dirty="0"/>
              <a:t>COMARCH BI</a:t>
            </a:r>
            <a:r>
              <a:rPr lang="pl-PL" dirty="0"/>
              <a:t> – KEY FEATURES</a:t>
            </a:r>
            <a:endParaRPr lang="en-US" dirty="0"/>
          </a:p>
        </p:txBody>
      </p:sp>
      <p:pic>
        <p:nvPicPr>
          <p:cNvPr id="5" name="Picture 4"/>
          <p:cNvPicPr>
            <a:picLocks noChangeAspect="1"/>
          </p:cNvPicPr>
          <p:nvPr/>
        </p:nvPicPr>
        <p:blipFill rotWithShape="1">
          <a:blip r:embed="rId4"/>
          <a:srcRect t="7546"/>
          <a:stretch/>
        </p:blipFill>
        <p:spPr>
          <a:xfrm>
            <a:off x="4973062" y="991139"/>
            <a:ext cx="5214878" cy="3167504"/>
          </a:xfrm>
          <a:prstGeom prst="rect">
            <a:avLst/>
          </a:prstGeom>
        </p:spPr>
      </p:pic>
      <p:sp>
        <p:nvSpPr>
          <p:cNvPr id="36" name="Rectangle 2"/>
          <p:cNvSpPr/>
          <p:nvPr/>
        </p:nvSpPr>
        <p:spPr>
          <a:xfrm>
            <a:off x="457200" y="2357100"/>
            <a:ext cx="1342540" cy="1215000"/>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Reports</a:t>
            </a:r>
          </a:p>
        </p:txBody>
      </p:sp>
      <p:sp>
        <p:nvSpPr>
          <p:cNvPr id="37" name="Rectangle 10"/>
          <p:cNvSpPr/>
          <p:nvPr/>
        </p:nvSpPr>
        <p:spPr>
          <a:xfrm>
            <a:off x="456105" y="1098683"/>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Dashboards</a:t>
            </a:r>
          </a:p>
        </p:txBody>
      </p:sp>
      <p:sp>
        <p:nvSpPr>
          <p:cNvPr id="38" name="Rectangle 11"/>
          <p:cNvSpPr/>
          <p:nvPr/>
        </p:nvSpPr>
        <p:spPr>
          <a:xfrm>
            <a:off x="456105" y="3614955"/>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Collaboration</a:t>
            </a:r>
            <a:endParaRPr lang="en-US" sz="1200" dirty="0"/>
          </a:p>
        </p:txBody>
      </p:sp>
      <p:sp>
        <p:nvSpPr>
          <p:cNvPr id="39" name="Rectangle 3"/>
          <p:cNvSpPr/>
          <p:nvPr/>
        </p:nvSpPr>
        <p:spPr>
          <a:xfrm>
            <a:off x="1799740" y="1098683"/>
            <a:ext cx="2288390" cy="121499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r>
              <a:rPr lang="en-US" sz="1300" dirty="0">
                <a:solidFill>
                  <a:schemeClr val="bg1">
                    <a:lumMod val="65000"/>
                  </a:schemeClr>
                </a:solidFill>
              </a:rPr>
              <a:t>Many forms of visualization</a:t>
            </a:r>
            <a:r>
              <a:rPr lang="pl-PL" sz="1300" dirty="0">
                <a:solidFill>
                  <a:schemeClr val="bg1">
                    <a:lumMod val="65000"/>
                  </a:schemeClr>
                </a:solidFill>
              </a:rPr>
              <a:t>s</a:t>
            </a:r>
            <a:r>
              <a:rPr lang="en-US" sz="1300" dirty="0">
                <a:solidFill>
                  <a:schemeClr val="bg1">
                    <a:lumMod val="65000"/>
                  </a:schemeClr>
                </a:solidFill>
              </a:rPr>
              <a:t>:</a:t>
            </a:r>
          </a:p>
          <a:p>
            <a:pPr marL="285750" indent="-285750">
              <a:buFont typeface="Wingdings" panose="05000000000000000000" pitchFamily="2" charset="2"/>
              <a:buChar char="§"/>
            </a:pPr>
            <a:r>
              <a:rPr lang="pl-PL" sz="1300" dirty="0">
                <a:solidFill>
                  <a:schemeClr val="bg1">
                    <a:lumMod val="65000"/>
                  </a:schemeClr>
                </a:solidFill>
              </a:rPr>
              <a:t>g</a:t>
            </a:r>
            <a:r>
              <a:rPr lang="en-US" sz="1300" dirty="0" err="1">
                <a:solidFill>
                  <a:schemeClr val="bg1">
                    <a:lumMod val="65000"/>
                  </a:schemeClr>
                </a:solidFill>
              </a:rPr>
              <a:t>raph</a:t>
            </a:r>
            <a:r>
              <a:rPr lang="pl-PL" sz="1300" dirty="0">
                <a:solidFill>
                  <a:schemeClr val="bg1">
                    <a:lumMod val="65000"/>
                  </a:schemeClr>
                </a:solidFill>
              </a:rPr>
              <a:t>s</a:t>
            </a:r>
            <a:endParaRPr lang="en-US"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i</a:t>
            </a:r>
            <a:r>
              <a:rPr lang="en-US" sz="1300" dirty="0" err="1">
                <a:solidFill>
                  <a:schemeClr val="bg1">
                    <a:lumMod val="65000"/>
                  </a:schemeClr>
                </a:solidFill>
              </a:rPr>
              <a:t>ndicators</a:t>
            </a:r>
            <a:endParaRPr lang="pl-PL"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t</a:t>
            </a:r>
            <a:r>
              <a:rPr lang="en-US" sz="1300" dirty="0" err="1">
                <a:solidFill>
                  <a:schemeClr val="bg1">
                    <a:lumMod val="65000"/>
                  </a:schemeClr>
                </a:solidFill>
              </a:rPr>
              <a:t>ables</a:t>
            </a:r>
            <a:endParaRPr lang="en-US"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m</a:t>
            </a:r>
            <a:r>
              <a:rPr lang="en-US" sz="1300" dirty="0">
                <a:solidFill>
                  <a:schemeClr val="bg1">
                    <a:lumMod val="65000"/>
                  </a:schemeClr>
                </a:solidFill>
              </a:rPr>
              <a:t>aps…</a:t>
            </a:r>
          </a:p>
        </p:txBody>
      </p:sp>
      <p:sp>
        <p:nvSpPr>
          <p:cNvPr id="40" name="Rectangle 13"/>
          <p:cNvSpPr/>
          <p:nvPr/>
        </p:nvSpPr>
        <p:spPr>
          <a:xfrm>
            <a:off x="1799740" y="2357101"/>
            <a:ext cx="2288390" cy="1214718"/>
          </a:xfrm>
          <a:prstGeom prst="rect">
            <a:avLst/>
          </a:prstGeom>
          <a:solidFill>
            <a:srgbClr val="D2D2D2"/>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rgbClr val="26437E"/>
                </a:solidFill>
              </a:rPr>
              <a:t>a</a:t>
            </a:r>
            <a:r>
              <a:rPr lang="en-US" sz="1300" dirty="0">
                <a:solidFill>
                  <a:srgbClr val="26437E"/>
                </a:solidFill>
              </a:rPr>
              <a:t>d-hoc reporting</a:t>
            </a:r>
          </a:p>
          <a:p>
            <a:pPr marL="285750" indent="-285750">
              <a:buFont typeface="Wingdings" panose="05000000000000000000" pitchFamily="2" charset="2"/>
              <a:buChar char="§"/>
            </a:pPr>
            <a:r>
              <a:rPr lang="pl-PL" sz="1300" dirty="0">
                <a:solidFill>
                  <a:srgbClr val="26437E"/>
                </a:solidFill>
              </a:rPr>
              <a:t>d</a:t>
            </a:r>
            <a:r>
              <a:rPr lang="en-US" sz="1300" dirty="0">
                <a:solidFill>
                  <a:srgbClr val="26437E"/>
                </a:solidFill>
              </a:rPr>
              <a:t>rag &amp; </a:t>
            </a:r>
            <a:r>
              <a:rPr lang="pl-PL" sz="1300" dirty="0">
                <a:solidFill>
                  <a:srgbClr val="26437E"/>
                </a:solidFill>
              </a:rPr>
              <a:t>d</a:t>
            </a:r>
            <a:r>
              <a:rPr lang="en-US" sz="1300" dirty="0" err="1">
                <a:solidFill>
                  <a:srgbClr val="26437E"/>
                </a:solidFill>
              </a:rPr>
              <a:t>rop</a:t>
            </a:r>
            <a:r>
              <a:rPr lang="en-US" sz="1300" dirty="0">
                <a:solidFill>
                  <a:srgbClr val="26437E"/>
                </a:solidFill>
              </a:rPr>
              <a:t> </a:t>
            </a:r>
          </a:p>
          <a:p>
            <a:pPr marL="285750" indent="-285750">
              <a:buFont typeface="Wingdings" panose="05000000000000000000" pitchFamily="2" charset="2"/>
              <a:buChar char="§"/>
            </a:pPr>
            <a:r>
              <a:rPr lang="pl-PL" sz="1300" dirty="0">
                <a:solidFill>
                  <a:srgbClr val="26437E"/>
                </a:solidFill>
              </a:rPr>
              <a:t>e</a:t>
            </a:r>
            <a:r>
              <a:rPr lang="en-US" sz="1300" dirty="0" err="1">
                <a:solidFill>
                  <a:srgbClr val="26437E"/>
                </a:solidFill>
              </a:rPr>
              <a:t>xport</a:t>
            </a:r>
            <a:r>
              <a:rPr lang="en-US" sz="1300" dirty="0">
                <a:solidFill>
                  <a:srgbClr val="26437E"/>
                </a:solidFill>
              </a:rPr>
              <a:t> mechanism </a:t>
            </a:r>
            <a:br>
              <a:rPr lang="pl-PL" sz="1300" dirty="0">
                <a:solidFill>
                  <a:srgbClr val="26437E"/>
                </a:solidFill>
              </a:rPr>
            </a:br>
            <a:r>
              <a:rPr lang="en-US" sz="1300" dirty="0">
                <a:solidFill>
                  <a:srgbClr val="26437E"/>
                </a:solidFill>
              </a:rPr>
              <a:t>(</a:t>
            </a:r>
            <a:r>
              <a:rPr lang="en-US" sz="1300" dirty="0" err="1">
                <a:solidFill>
                  <a:srgbClr val="26437E"/>
                </a:solidFill>
              </a:rPr>
              <a:t>xls</a:t>
            </a:r>
            <a:r>
              <a:rPr lang="en-US" sz="1300" dirty="0">
                <a:solidFill>
                  <a:srgbClr val="26437E"/>
                </a:solidFill>
              </a:rPr>
              <a:t>, pdf..) </a:t>
            </a:r>
          </a:p>
          <a:p>
            <a:pPr marL="285750" indent="-285750">
              <a:buFont typeface="Wingdings" panose="05000000000000000000" pitchFamily="2" charset="2"/>
              <a:buChar char="§"/>
            </a:pPr>
            <a:r>
              <a:rPr lang="pl-PL" sz="1300" dirty="0">
                <a:solidFill>
                  <a:srgbClr val="26437E"/>
                </a:solidFill>
              </a:rPr>
              <a:t>r</a:t>
            </a:r>
            <a:r>
              <a:rPr lang="en-US" sz="1300" dirty="0" err="1">
                <a:solidFill>
                  <a:srgbClr val="26437E"/>
                </a:solidFill>
              </a:rPr>
              <a:t>eports</a:t>
            </a:r>
            <a:r>
              <a:rPr lang="en-US" sz="1300" dirty="0">
                <a:solidFill>
                  <a:srgbClr val="26437E"/>
                </a:solidFill>
              </a:rPr>
              <a:t> subscriptions</a:t>
            </a:r>
          </a:p>
        </p:txBody>
      </p:sp>
      <p:sp>
        <p:nvSpPr>
          <p:cNvPr id="41" name="Rectangle 14"/>
          <p:cNvSpPr/>
          <p:nvPr/>
        </p:nvSpPr>
        <p:spPr>
          <a:xfrm>
            <a:off x="1797360" y="3614955"/>
            <a:ext cx="2288390" cy="12150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chemeClr val="bg1">
                    <a:lumMod val="65000"/>
                  </a:schemeClr>
                </a:solidFill>
              </a:rPr>
              <a:t>r</a:t>
            </a:r>
            <a:r>
              <a:rPr lang="en-US" sz="1300" dirty="0" err="1">
                <a:solidFill>
                  <a:schemeClr val="bg1">
                    <a:lumMod val="65000"/>
                  </a:schemeClr>
                </a:solidFill>
              </a:rPr>
              <a:t>eports</a:t>
            </a:r>
            <a:r>
              <a:rPr lang="en-US" sz="1300" dirty="0">
                <a:solidFill>
                  <a:schemeClr val="bg1">
                    <a:lumMod val="65000"/>
                  </a:schemeClr>
                </a:solidFill>
              </a:rPr>
              <a:t> repository</a:t>
            </a:r>
          </a:p>
          <a:p>
            <a:pPr marL="285750" indent="-285750">
              <a:buFont typeface="Wingdings" panose="05000000000000000000" pitchFamily="2" charset="2"/>
              <a:buChar char="§"/>
            </a:pPr>
            <a:r>
              <a:rPr lang="pl-PL" sz="1300" dirty="0">
                <a:solidFill>
                  <a:schemeClr val="bg1">
                    <a:lumMod val="65000"/>
                  </a:schemeClr>
                </a:solidFill>
              </a:rPr>
              <a:t>s</a:t>
            </a:r>
            <a:r>
              <a:rPr lang="en-US" sz="1300" dirty="0">
                <a:solidFill>
                  <a:schemeClr val="bg1">
                    <a:lumMod val="65000"/>
                  </a:schemeClr>
                </a:solidFill>
              </a:rPr>
              <a:t>haring mechanism</a:t>
            </a:r>
          </a:p>
          <a:p>
            <a:pPr marL="285750" indent="-285750">
              <a:buFont typeface="Wingdings" panose="05000000000000000000" pitchFamily="2" charset="2"/>
              <a:buChar char="§"/>
            </a:pPr>
            <a:r>
              <a:rPr lang="pl-PL" sz="1300" dirty="0">
                <a:solidFill>
                  <a:schemeClr val="bg1">
                    <a:lumMod val="65000"/>
                  </a:schemeClr>
                </a:solidFill>
              </a:rPr>
              <a:t>u</a:t>
            </a:r>
            <a:r>
              <a:rPr lang="en-US" sz="1300" dirty="0" err="1">
                <a:solidFill>
                  <a:schemeClr val="bg1">
                    <a:lumMod val="65000"/>
                  </a:schemeClr>
                </a:solidFill>
              </a:rPr>
              <a:t>ploading</a:t>
            </a:r>
            <a:r>
              <a:rPr lang="en-US" sz="1300" dirty="0">
                <a:solidFill>
                  <a:schemeClr val="bg1">
                    <a:lumMod val="65000"/>
                  </a:schemeClr>
                </a:solidFill>
              </a:rPr>
              <a:t> Excel and RS reports</a:t>
            </a:r>
          </a:p>
          <a:p>
            <a:pPr marL="285750" indent="-285750">
              <a:buFont typeface="Wingdings" panose="05000000000000000000" pitchFamily="2" charset="2"/>
              <a:buChar char="§"/>
            </a:pPr>
            <a:r>
              <a:rPr lang="pl-PL" sz="1300" dirty="0">
                <a:solidFill>
                  <a:schemeClr val="bg1">
                    <a:lumMod val="65000"/>
                  </a:schemeClr>
                </a:solidFill>
              </a:rPr>
              <a:t>p</a:t>
            </a:r>
            <a:r>
              <a:rPr lang="en-US" sz="1300" dirty="0" err="1">
                <a:solidFill>
                  <a:schemeClr val="bg1">
                    <a:lumMod val="65000"/>
                  </a:schemeClr>
                </a:solidFill>
              </a:rPr>
              <a:t>ermissions</a:t>
            </a:r>
            <a:r>
              <a:rPr lang="en-US" sz="1300" dirty="0">
                <a:solidFill>
                  <a:schemeClr val="bg1">
                    <a:lumMod val="65000"/>
                  </a:schemeClr>
                </a:solidFill>
              </a:rPr>
              <a:t> system</a:t>
            </a:r>
          </a:p>
        </p:txBody>
      </p:sp>
      <p:pic>
        <p:nvPicPr>
          <p:cNvPr id="11" name="Obraz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8920087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Obraz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350" y="723181"/>
            <a:ext cx="6688910" cy="3988663"/>
          </a:xfrm>
          <a:prstGeom prst="rect">
            <a:avLst/>
          </a:prstGeom>
        </p:spPr>
      </p:pic>
      <p:sp>
        <p:nvSpPr>
          <p:cNvPr id="2" name="Symbol zastępczy tekstu 1"/>
          <p:cNvSpPr>
            <a:spLocks noGrp="1"/>
          </p:cNvSpPr>
          <p:nvPr>
            <p:ph type="body" sz="quarter" idx="25"/>
          </p:nvPr>
        </p:nvSpPr>
        <p:spPr/>
        <p:txBody>
          <a:bodyPr>
            <a:normAutofit/>
          </a:bodyPr>
          <a:lstStyle/>
          <a:p>
            <a:r>
              <a:rPr lang="en-US" dirty="0"/>
              <a:t>COMARCH BI</a:t>
            </a:r>
            <a:r>
              <a:rPr lang="pl-PL" dirty="0"/>
              <a:t> – KEY FEATURES</a:t>
            </a:r>
            <a:endParaRPr lang="en-US" dirty="0"/>
          </a:p>
        </p:txBody>
      </p:sp>
      <p:sp>
        <p:nvSpPr>
          <p:cNvPr id="29" name="Rectangle 2"/>
          <p:cNvSpPr/>
          <p:nvPr/>
        </p:nvSpPr>
        <p:spPr>
          <a:xfrm>
            <a:off x="457200" y="2357100"/>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Reports</a:t>
            </a:r>
            <a:endParaRPr lang="en-US" sz="1200" dirty="0"/>
          </a:p>
        </p:txBody>
      </p:sp>
      <p:sp>
        <p:nvSpPr>
          <p:cNvPr id="30" name="Rectangle 10"/>
          <p:cNvSpPr/>
          <p:nvPr/>
        </p:nvSpPr>
        <p:spPr>
          <a:xfrm>
            <a:off x="456105" y="1098683"/>
            <a:ext cx="1342540" cy="1215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Dashboards</a:t>
            </a:r>
          </a:p>
        </p:txBody>
      </p:sp>
      <p:sp>
        <p:nvSpPr>
          <p:cNvPr id="31" name="Rectangle 11"/>
          <p:cNvSpPr/>
          <p:nvPr/>
        </p:nvSpPr>
        <p:spPr>
          <a:xfrm>
            <a:off x="456105" y="3614955"/>
            <a:ext cx="1342540" cy="1215000"/>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54000" rIns="108000" rtlCol="0" anchor="ctr"/>
          <a:lstStyle/>
          <a:p>
            <a:pPr algn="r"/>
            <a:r>
              <a:rPr lang="en-US" sz="1400" dirty="0"/>
              <a:t>Collaboration</a:t>
            </a:r>
          </a:p>
        </p:txBody>
      </p:sp>
      <p:sp>
        <p:nvSpPr>
          <p:cNvPr id="32" name="Rectangle 3"/>
          <p:cNvSpPr/>
          <p:nvPr/>
        </p:nvSpPr>
        <p:spPr>
          <a:xfrm>
            <a:off x="1799740" y="1098403"/>
            <a:ext cx="2288390" cy="121528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r>
              <a:rPr lang="en-US" sz="1300" dirty="0">
                <a:solidFill>
                  <a:schemeClr val="bg1">
                    <a:lumMod val="65000"/>
                  </a:schemeClr>
                </a:solidFill>
              </a:rPr>
              <a:t>Many forms of visualization</a:t>
            </a:r>
            <a:r>
              <a:rPr lang="pl-PL" sz="1300" dirty="0">
                <a:solidFill>
                  <a:schemeClr val="bg1">
                    <a:lumMod val="65000"/>
                  </a:schemeClr>
                </a:solidFill>
              </a:rPr>
              <a:t>s</a:t>
            </a:r>
            <a:r>
              <a:rPr lang="en-US" sz="1300" dirty="0">
                <a:solidFill>
                  <a:schemeClr val="bg1">
                    <a:lumMod val="65000"/>
                  </a:schemeClr>
                </a:solidFill>
              </a:rPr>
              <a:t>:</a:t>
            </a:r>
          </a:p>
          <a:p>
            <a:pPr marL="285750" indent="-285750">
              <a:buFont typeface="Wingdings" panose="05000000000000000000" pitchFamily="2" charset="2"/>
              <a:buChar char="§"/>
            </a:pPr>
            <a:r>
              <a:rPr lang="pl-PL" sz="1300" dirty="0">
                <a:solidFill>
                  <a:schemeClr val="bg1">
                    <a:lumMod val="65000"/>
                  </a:schemeClr>
                </a:solidFill>
              </a:rPr>
              <a:t>g</a:t>
            </a:r>
            <a:r>
              <a:rPr lang="en-US" sz="1300" dirty="0" err="1">
                <a:solidFill>
                  <a:schemeClr val="bg1">
                    <a:lumMod val="65000"/>
                  </a:schemeClr>
                </a:solidFill>
              </a:rPr>
              <a:t>raph</a:t>
            </a:r>
            <a:r>
              <a:rPr lang="pl-PL" sz="1300" dirty="0">
                <a:solidFill>
                  <a:schemeClr val="bg1">
                    <a:lumMod val="65000"/>
                  </a:schemeClr>
                </a:solidFill>
              </a:rPr>
              <a:t>s</a:t>
            </a:r>
            <a:endParaRPr lang="en-US"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i</a:t>
            </a:r>
            <a:r>
              <a:rPr lang="en-US" sz="1300" dirty="0" err="1">
                <a:solidFill>
                  <a:schemeClr val="bg1">
                    <a:lumMod val="65000"/>
                  </a:schemeClr>
                </a:solidFill>
              </a:rPr>
              <a:t>ndicators</a:t>
            </a:r>
            <a:endParaRPr lang="pl-PL"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t</a:t>
            </a:r>
            <a:r>
              <a:rPr lang="en-US" sz="1300" dirty="0" err="1">
                <a:solidFill>
                  <a:schemeClr val="bg1">
                    <a:lumMod val="65000"/>
                  </a:schemeClr>
                </a:solidFill>
              </a:rPr>
              <a:t>ables</a:t>
            </a:r>
            <a:endParaRPr lang="en-US" sz="1300" dirty="0">
              <a:solidFill>
                <a:schemeClr val="bg1">
                  <a:lumMod val="65000"/>
                </a:schemeClr>
              </a:solidFill>
            </a:endParaRPr>
          </a:p>
          <a:p>
            <a:pPr marL="285750" indent="-285750">
              <a:buFont typeface="Wingdings" panose="05000000000000000000" pitchFamily="2" charset="2"/>
              <a:buChar char="§"/>
            </a:pPr>
            <a:r>
              <a:rPr lang="pl-PL" sz="1300" dirty="0">
                <a:solidFill>
                  <a:schemeClr val="bg1">
                    <a:lumMod val="65000"/>
                  </a:schemeClr>
                </a:solidFill>
              </a:rPr>
              <a:t>m</a:t>
            </a:r>
            <a:r>
              <a:rPr lang="en-US" sz="1300" dirty="0">
                <a:solidFill>
                  <a:schemeClr val="bg1">
                    <a:lumMod val="65000"/>
                  </a:schemeClr>
                </a:solidFill>
              </a:rPr>
              <a:t>aps…</a:t>
            </a:r>
          </a:p>
        </p:txBody>
      </p:sp>
      <p:sp>
        <p:nvSpPr>
          <p:cNvPr id="33" name="Rectangle 13"/>
          <p:cNvSpPr/>
          <p:nvPr/>
        </p:nvSpPr>
        <p:spPr>
          <a:xfrm>
            <a:off x="1799740" y="2357101"/>
            <a:ext cx="2288390" cy="121471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chemeClr val="bg1">
                    <a:lumMod val="65000"/>
                  </a:schemeClr>
                </a:solidFill>
              </a:rPr>
              <a:t>a</a:t>
            </a:r>
            <a:r>
              <a:rPr lang="en-US" sz="1300" dirty="0">
                <a:solidFill>
                  <a:schemeClr val="bg1">
                    <a:lumMod val="65000"/>
                  </a:schemeClr>
                </a:solidFill>
              </a:rPr>
              <a:t>d-hoc reporting</a:t>
            </a:r>
          </a:p>
          <a:p>
            <a:pPr marL="285750" indent="-285750">
              <a:buFont typeface="Wingdings" panose="05000000000000000000" pitchFamily="2" charset="2"/>
              <a:buChar char="§"/>
            </a:pPr>
            <a:r>
              <a:rPr lang="pl-PL" sz="1300" dirty="0">
                <a:solidFill>
                  <a:schemeClr val="bg1">
                    <a:lumMod val="65000"/>
                  </a:schemeClr>
                </a:solidFill>
              </a:rPr>
              <a:t>d</a:t>
            </a:r>
            <a:r>
              <a:rPr lang="en-US" sz="1300" dirty="0">
                <a:solidFill>
                  <a:schemeClr val="bg1">
                    <a:lumMod val="65000"/>
                  </a:schemeClr>
                </a:solidFill>
              </a:rPr>
              <a:t>rag &amp; </a:t>
            </a:r>
            <a:r>
              <a:rPr lang="pl-PL" sz="1300" dirty="0">
                <a:solidFill>
                  <a:schemeClr val="bg1">
                    <a:lumMod val="65000"/>
                  </a:schemeClr>
                </a:solidFill>
              </a:rPr>
              <a:t>d</a:t>
            </a:r>
            <a:r>
              <a:rPr lang="en-US" sz="1300" dirty="0" err="1">
                <a:solidFill>
                  <a:schemeClr val="bg1">
                    <a:lumMod val="65000"/>
                  </a:schemeClr>
                </a:solidFill>
              </a:rPr>
              <a:t>rop</a:t>
            </a:r>
            <a:r>
              <a:rPr lang="en-US" sz="1300" dirty="0">
                <a:solidFill>
                  <a:schemeClr val="bg1">
                    <a:lumMod val="65000"/>
                  </a:schemeClr>
                </a:solidFill>
              </a:rPr>
              <a:t> </a:t>
            </a:r>
          </a:p>
          <a:p>
            <a:pPr marL="285750" indent="-285750">
              <a:buFont typeface="Wingdings" panose="05000000000000000000" pitchFamily="2" charset="2"/>
              <a:buChar char="§"/>
            </a:pPr>
            <a:r>
              <a:rPr lang="pl-PL" sz="1300" dirty="0">
                <a:solidFill>
                  <a:schemeClr val="bg1">
                    <a:lumMod val="65000"/>
                  </a:schemeClr>
                </a:solidFill>
              </a:rPr>
              <a:t>e</a:t>
            </a:r>
            <a:r>
              <a:rPr lang="en-US" sz="1300" dirty="0" err="1">
                <a:solidFill>
                  <a:schemeClr val="bg1">
                    <a:lumMod val="65000"/>
                  </a:schemeClr>
                </a:solidFill>
              </a:rPr>
              <a:t>xport</a:t>
            </a:r>
            <a:r>
              <a:rPr lang="en-US" sz="1300" dirty="0">
                <a:solidFill>
                  <a:schemeClr val="bg1">
                    <a:lumMod val="65000"/>
                  </a:schemeClr>
                </a:solidFill>
              </a:rPr>
              <a:t> mechanism </a:t>
            </a:r>
            <a:br>
              <a:rPr lang="pl-PL" sz="1300" dirty="0">
                <a:solidFill>
                  <a:schemeClr val="bg1">
                    <a:lumMod val="65000"/>
                  </a:schemeClr>
                </a:solidFill>
              </a:rPr>
            </a:br>
            <a:r>
              <a:rPr lang="en-US" sz="1300" dirty="0">
                <a:solidFill>
                  <a:schemeClr val="bg1">
                    <a:lumMod val="65000"/>
                  </a:schemeClr>
                </a:solidFill>
              </a:rPr>
              <a:t>(</a:t>
            </a:r>
            <a:r>
              <a:rPr lang="en-US" sz="1300" dirty="0" err="1">
                <a:solidFill>
                  <a:schemeClr val="bg1">
                    <a:lumMod val="65000"/>
                  </a:schemeClr>
                </a:solidFill>
              </a:rPr>
              <a:t>xls</a:t>
            </a:r>
            <a:r>
              <a:rPr lang="en-US" sz="1300" dirty="0">
                <a:solidFill>
                  <a:schemeClr val="bg1">
                    <a:lumMod val="65000"/>
                  </a:schemeClr>
                </a:solidFill>
              </a:rPr>
              <a:t>, pdf..) </a:t>
            </a:r>
          </a:p>
          <a:p>
            <a:pPr marL="285750" indent="-285750">
              <a:buFont typeface="Wingdings" panose="05000000000000000000" pitchFamily="2" charset="2"/>
              <a:buChar char="§"/>
            </a:pPr>
            <a:r>
              <a:rPr lang="pl-PL" sz="1300" dirty="0">
                <a:solidFill>
                  <a:schemeClr val="bg1">
                    <a:lumMod val="65000"/>
                  </a:schemeClr>
                </a:solidFill>
              </a:rPr>
              <a:t>r</a:t>
            </a:r>
            <a:r>
              <a:rPr lang="en-US" sz="1300" dirty="0" err="1">
                <a:solidFill>
                  <a:schemeClr val="bg1">
                    <a:lumMod val="65000"/>
                  </a:schemeClr>
                </a:solidFill>
              </a:rPr>
              <a:t>eports</a:t>
            </a:r>
            <a:r>
              <a:rPr lang="en-US" sz="1300" dirty="0">
                <a:solidFill>
                  <a:schemeClr val="bg1">
                    <a:lumMod val="65000"/>
                  </a:schemeClr>
                </a:solidFill>
              </a:rPr>
              <a:t> subscriptions</a:t>
            </a:r>
          </a:p>
        </p:txBody>
      </p:sp>
      <p:sp>
        <p:nvSpPr>
          <p:cNvPr id="34" name="Rectangle 14"/>
          <p:cNvSpPr/>
          <p:nvPr/>
        </p:nvSpPr>
        <p:spPr>
          <a:xfrm>
            <a:off x="1797360" y="3614955"/>
            <a:ext cx="2288390" cy="1215000"/>
          </a:xfrm>
          <a:prstGeom prst="rect">
            <a:avLst/>
          </a:prstGeom>
          <a:solidFill>
            <a:srgbClr val="D2D2D2"/>
          </a:solidFill>
          <a:ln>
            <a:noFill/>
          </a:ln>
          <a:effectLst/>
        </p:spPr>
        <p:style>
          <a:lnRef idx="1">
            <a:schemeClr val="accent1"/>
          </a:lnRef>
          <a:fillRef idx="3">
            <a:schemeClr val="accent1"/>
          </a:fillRef>
          <a:effectRef idx="2">
            <a:schemeClr val="accent1"/>
          </a:effectRef>
          <a:fontRef idx="minor">
            <a:schemeClr val="lt1"/>
          </a:fontRef>
        </p:style>
        <p:txBody>
          <a:bodyPr lIns="54000" rIns="54000" rtlCol="0" anchor="ctr"/>
          <a:lstStyle/>
          <a:p>
            <a:pPr marL="285750" indent="-285750">
              <a:buFont typeface="Wingdings" panose="05000000000000000000" pitchFamily="2" charset="2"/>
              <a:buChar char="§"/>
            </a:pPr>
            <a:r>
              <a:rPr lang="pl-PL" sz="1300" dirty="0">
                <a:solidFill>
                  <a:srgbClr val="26437E"/>
                </a:solidFill>
              </a:rPr>
              <a:t>r</a:t>
            </a:r>
            <a:r>
              <a:rPr lang="en-US" sz="1300" dirty="0" err="1">
                <a:solidFill>
                  <a:srgbClr val="26437E"/>
                </a:solidFill>
              </a:rPr>
              <a:t>eports</a:t>
            </a:r>
            <a:r>
              <a:rPr lang="en-US" sz="1300" dirty="0">
                <a:solidFill>
                  <a:srgbClr val="26437E"/>
                </a:solidFill>
              </a:rPr>
              <a:t> repository</a:t>
            </a:r>
          </a:p>
          <a:p>
            <a:pPr marL="285750" indent="-285750">
              <a:buFont typeface="Wingdings" panose="05000000000000000000" pitchFamily="2" charset="2"/>
              <a:buChar char="§"/>
            </a:pPr>
            <a:r>
              <a:rPr lang="pl-PL" sz="1300" dirty="0">
                <a:solidFill>
                  <a:srgbClr val="26437E"/>
                </a:solidFill>
              </a:rPr>
              <a:t>s</a:t>
            </a:r>
            <a:r>
              <a:rPr lang="en-US" sz="1300" dirty="0">
                <a:solidFill>
                  <a:srgbClr val="26437E"/>
                </a:solidFill>
              </a:rPr>
              <a:t>haring mechanism</a:t>
            </a:r>
          </a:p>
          <a:p>
            <a:pPr marL="285750" indent="-285750">
              <a:buFont typeface="Wingdings" panose="05000000000000000000" pitchFamily="2" charset="2"/>
              <a:buChar char="§"/>
            </a:pPr>
            <a:r>
              <a:rPr lang="pl-PL" sz="1300" dirty="0">
                <a:solidFill>
                  <a:srgbClr val="26437E"/>
                </a:solidFill>
              </a:rPr>
              <a:t>u</a:t>
            </a:r>
            <a:r>
              <a:rPr lang="en-US" sz="1300" dirty="0" err="1">
                <a:solidFill>
                  <a:srgbClr val="26437E"/>
                </a:solidFill>
              </a:rPr>
              <a:t>ploading</a:t>
            </a:r>
            <a:r>
              <a:rPr lang="en-US" sz="1300" dirty="0">
                <a:solidFill>
                  <a:srgbClr val="26437E"/>
                </a:solidFill>
              </a:rPr>
              <a:t> Excel and RS reports</a:t>
            </a:r>
          </a:p>
          <a:p>
            <a:pPr marL="285750" indent="-285750">
              <a:buFont typeface="Wingdings" panose="05000000000000000000" pitchFamily="2" charset="2"/>
              <a:buChar char="§"/>
            </a:pPr>
            <a:r>
              <a:rPr lang="pl-PL" sz="1300" dirty="0">
                <a:solidFill>
                  <a:srgbClr val="26437E"/>
                </a:solidFill>
              </a:rPr>
              <a:t>p</a:t>
            </a:r>
            <a:r>
              <a:rPr lang="en-US" sz="1300" dirty="0" err="1">
                <a:solidFill>
                  <a:srgbClr val="26437E"/>
                </a:solidFill>
              </a:rPr>
              <a:t>ermissions</a:t>
            </a:r>
            <a:r>
              <a:rPr lang="en-US" sz="1300" dirty="0">
                <a:solidFill>
                  <a:srgbClr val="26437E"/>
                </a:solidFill>
              </a:rPr>
              <a:t> system</a:t>
            </a:r>
          </a:p>
        </p:txBody>
      </p:sp>
      <p:pic>
        <p:nvPicPr>
          <p:cNvPr id="36" name="Picture 6"/>
          <p:cNvPicPr>
            <a:picLocks noChangeAspect="1"/>
          </p:cNvPicPr>
          <p:nvPr/>
        </p:nvPicPr>
        <p:blipFill>
          <a:blip r:embed="rId4"/>
          <a:stretch>
            <a:fillRect/>
          </a:stretch>
        </p:blipFill>
        <p:spPr>
          <a:xfrm>
            <a:off x="4974395" y="1005622"/>
            <a:ext cx="4201135" cy="3147708"/>
          </a:xfrm>
          <a:prstGeom prst="rect">
            <a:avLst/>
          </a:prstGeom>
        </p:spPr>
      </p:pic>
      <p:pic>
        <p:nvPicPr>
          <p:cNvPr id="11" name="Obraz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9758017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5"/>
          </p:nvPr>
        </p:nvSpPr>
        <p:spPr/>
        <p:txBody>
          <a:bodyPr>
            <a:normAutofit/>
          </a:bodyPr>
          <a:lstStyle/>
          <a:p>
            <a:r>
              <a:rPr lang="pl-PL" dirty="0"/>
              <a:t>ANALYTICAL MODELS DESCRIPTION</a:t>
            </a:r>
            <a:endParaRPr lang="en-US" dirty="0"/>
          </a:p>
        </p:txBody>
      </p:sp>
      <p:sp>
        <p:nvSpPr>
          <p:cNvPr id="6" name="Symbol zastępczy tekstu 4"/>
          <p:cNvSpPr txBox="1">
            <a:spLocks/>
          </p:cNvSpPr>
          <p:nvPr/>
        </p:nvSpPr>
        <p:spPr>
          <a:xfrm>
            <a:off x="457199" y="2026325"/>
            <a:ext cx="1977385"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c</a:t>
            </a:r>
            <a:r>
              <a:rPr lang="en-US" sz="1250" b="0" dirty="0" err="1"/>
              <a:t>ustomer</a:t>
            </a:r>
            <a:r>
              <a:rPr lang="en-US" sz="1250" b="0" dirty="0"/>
              <a:t>- based information</a:t>
            </a:r>
          </a:p>
          <a:p>
            <a:pPr marL="162000" indent="-162000">
              <a:spcBef>
                <a:spcPts val="300"/>
              </a:spcBef>
              <a:spcAft>
                <a:spcPts val="300"/>
              </a:spcAft>
            </a:pPr>
            <a:r>
              <a:rPr lang="pl-PL" sz="1250" b="0" dirty="0"/>
              <a:t>a</a:t>
            </a:r>
            <a:r>
              <a:rPr lang="en-US" sz="1250" b="0" dirty="0" err="1"/>
              <a:t>nalysis</a:t>
            </a:r>
            <a:r>
              <a:rPr lang="en-US" sz="1250" b="0" dirty="0"/>
              <a:t> based on: customers quantity, account status, issued and redeemed points, contact channels</a:t>
            </a:r>
          </a:p>
          <a:p>
            <a:pPr marL="162000" indent="-162000">
              <a:spcBef>
                <a:spcPts val="300"/>
              </a:spcBef>
              <a:spcAft>
                <a:spcPts val="300"/>
              </a:spcAft>
            </a:pPr>
            <a:r>
              <a:rPr lang="pl-PL" sz="1250" b="0" dirty="0"/>
              <a:t>w</a:t>
            </a:r>
            <a:r>
              <a:rPr lang="en-US" sz="1250" b="0" dirty="0"/>
              <a:t>ho exactly  customers are and which of them are most profitable</a:t>
            </a:r>
          </a:p>
        </p:txBody>
      </p:sp>
      <p:sp>
        <p:nvSpPr>
          <p:cNvPr id="7" name="Prostokąt 6"/>
          <p:cNvSpPr/>
          <p:nvPr/>
        </p:nvSpPr>
        <p:spPr>
          <a:xfrm>
            <a:off x="457199" y="1021952"/>
            <a:ext cx="1977389" cy="951514"/>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CUSTOMER 360</a:t>
            </a:r>
            <a:endParaRPr lang="en-US" sz="1400" b="1" dirty="0"/>
          </a:p>
        </p:txBody>
      </p:sp>
      <p:sp>
        <p:nvSpPr>
          <p:cNvPr id="13" name="Symbol zastępczy tekstu 4"/>
          <p:cNvSpPr txBox="1">
            <a:spLocks/>
          </p:cNvSpPr>
          <p:nvPr/>
        </p:nvSpPr>
        <p:spPr>
          <a:xfrm>
            <a:off x="2543383" y="2019024"/>
            <a:ext cx="1977389"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a</a:t>
            </a:r>
            <a:r>
              <a:rPr lang="en-US" sz="1250" b="0" dirty="0" err="1"/>
              <a:t>naly</a:t>
            </a:r>
            <a:r>
              <a:rPr lang="pl-PL" sz="1250" b="0" dirty="0"/>
              <a:t>z</a:t>
            </a:r>
            <a:r>
              <a:rPr lang="en-US" sz="1250" b="0" dirty="0" err="1"/>
              <a:t>es</a:t>
            </a:r>
            <a:r>
              <a:rPr lang="en-US" sz="1250" b="0" dirty="0"/>
              <a:t> information from issuance and redemption angle</a:t>
            </a:r>
          </a:p>
          <a:p>
            <a:pPr marL="162000" indent="-162000">
              <a:spcBef>
                <a:spcPts val="300"/>
              </a:spcBef>
              <a:spcAft>
                <a:spcPts val="300"/>
              </a:spcAft>
            </a:pPr>
            <a:r>
              <a:rPr lang="pl-PL" sz="1250" b="0" dirty="0"/>
              <a:t>c</a:t>
            </a:r>
            <a:r>
              <a:rPr lang="en-US" sz="1250" b="0" dirty="0" err="1"/>
              <a:t>ustomers</a:t>
            </a:r>
            <a:r>
              <a:rPr lang="en-US" sz="1250" b="0" dirty="0"/>
              <a:t> segmentation</a:t>
            </a:r>
          </a:p>
          <a:p>
            <a:pPr marL="162000" indent="-162000">
              <a:spcBef>
                <a:spcPts val="300"/>
              </a:spcBef>
              <a:spcAft>
                <a:spcPts val="300"/>
              </a:spcAft>
            </a:pPr>
            <a:r>
              <a:rPr lang="pl-PL" sz="1250" b="0" dirty="0"/>
              <a:t>d</a:t>
            </a:r>
            <a:r>
              <a:rPr lang="en-US" sz="1250" b="0" dirty="0" err="1"/>
              <a:t>etermine</a:t>
            </a:r>
            <a:r>
              <a:rPr lang="en-US" sz="1250" b="0" dirty="0"/>
              <a:t> promotions effectiveness+ impact on revenue</a:t>
            </a:r>
          </a:p>
          <a:p>
            <a:pPr marL="162000" indent="-162000">
              <a:spcBef>
                <a:spcPts val="300"/>
              </a:spcBef>
              <a:spcAft>
                <a:spcPts val="300"/>
              </a:spcAft>
            </a:pPr>
            <a:r>
              <a:rPr lang="pl-PL" sz="1250" b="0" dirty="0"/>
              <a:t>m</a:t>
            </a:r>
            <a:r>
              <a:rPr lang="en-US" sz="1250" b="0" dirty="0"/>
              <a:t>ore personalized offers</a:t>
            </a:r>
          </a:p>
        </p:txBody>
      </p:sp>
      <p:sp>
        <p:nvSpPr>
          <p:cNvPr id="14" name="Prostokąt 13"/>
          <p:cNvSpPr/>
          <p:nvPr/>
        </p:nvSpPr>
        <p:spPr>
          <a:xfrm>
            <a:off x="2543387" y="1021952"/>
            <a:ext cx="1977389" cy="951514"/>
          </a:xfrm>
          <a:prstGeom prst="rect">
            <a:avLst/>
          </a:prstGeom>
          <a:solidFill>
            <a:srgbClr val="34B4A1"/>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MARKETING &amp; PRODUCTS</a:t>
            </a:r>
          </a:p>
        </p:txBody>
      </p:sp>
      <p:sp>
        <p:nvSpPr>
          <p:cNvPr id="16" name="Symbol zastępczy tekstu 4"/>
          <p:cNvSpPr txBox="1">
            <a:spLocks/>
          </p:cNvSpPr>
          <p:nvPr/>
        </p:nvSpPr>
        <p:spPr>
          <a:xfrm>
            <a:off x="4629571" y="2019024"/>
            <a:ext cx="1977389"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p</a:t>
            </a:r>
            <a:r>
              <a:rPr lang="en-US" sz="1250" b="0" dirty="0" err="1"/>
              <a:t>oints</a:t>
            </a:r>
            <a:r>
              <a:rPr lang="en-US" sz="1250" b="0" dirty="0"/>
              <a:t> redemption analysis</a:t>
            </a:r>
          </a:p>
          <a:p>
            <a:pPr marL="162000" indent="-162000">
              <a:spcBef>
                <a:spcPts val="300"/>
              </a:spcBef>
              <a:spcAft>
                <a:spcPts val="300"/>
              </a:spcAft>
            </a:pPr>
            <a:r>
              <a:rPr lang="pl-PL" sz="1250" b="0" dirty="0"/>
              <a:t>i</a:t>
            </a:r>
            <a:r>
              <a:rPr lang="en-US" sz="1250" b="0" dirty="0" err="1"/>
              <a:t>nformation</a:t>
            </a:r>
            <a:r>
              <a:rPr lang="en-US" sz="1250" b="0" dirty="0"/>
              <a:t> about: redeemed points,          value and quantity of transactions, value and quantity of reward products, </a:t>
            </a:r>
          </a:p>
          <a:p>
            <a:pPr marL="162000" indent="-162000">
              <a:spcBef>
                <a:spcPts val="300"/>
              </a:spcBef>
              <a:spcAft>
                <a:spcPts val="300"/>
              </a:spcAft>
            </a:pPr>
            <a:r>
              <a:rPr lang="pl-PL" sz="1250" b="0" dirty="0"/>
              <a:t>r</a:t>
            </a:r>
            <a:r>
              <a:rPr lang="en-US" sz="1250" b="0" dirty="0" err="1"/>
              <a:t>edemption</a:t>
            </a:r>
            <a:r>
              <a:rPr lang="en-US" sz="1250" b="0" dirty="0"/>
              <a:t> partners analysis</a:t>
            </a:r>
          </a:p>
        </p:txBody>
      </p:sp>
      <p:sp>
        <p:nvSpPr>
          <p:cNvPr id="17" name="Prostokąt 16"/>
          <p:cNvSpPr/>
          <p:nvPr/>
        </p:nvSpPr>
        <p:spPr>
          <a:xfrm>
            <a:off x="4629575" y="1021952"/>
            <a:ext cx="1977389" cy="951514"/>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REWARDS MANAGEMENT</a:t>
            </a:r>
          </a:p>
        </p:txBody>
      </p:sp>
      <p:sp>
        <p:nvSpPr>
          <p:cNvPr id="19" name="Symbol zastępczy tekstu 4"/>
          <p:cNvSpPr txBox="1">
            <a:spLocks/>
          </p:cNvSpPr>
          <p:nvPr/>
        </p:nvSpPr>
        <p:spPr>
          <a:xfrm>
            <a:off x="6715759" y="2026325"/>
            <a:ext cx="1977389"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i</a:t>
            </a:r>
            <a:r>
              <a:rPr lang="en-US" sz="1250" b="0" dirty="0" err="1"/>
              <a:t>nformation</a:t>
            </a:r>
            <a:r>
              <a:rPr lang="en-US" sz="1250" b="0" dirty="0"/>
              <a:t> about: number of customers, accounts types and status, redeemed and accrued points</a:t>
            </a:r>
          </a:p>
          <a:p>
            <a:pPr marL="162000" indent="-162000">
              <a:spcBef>
                <a:spcPts val="300"/>
              </a:spcBef>
              <a:spcAft>
                <a:spcPts val="300"/>
              </a:spcAft>
            </a:pPr>
            <a:r>
              <a:rPr lang="pl-PL" sz="1250" b="0" dirty="0"/>
              <a:t>a</a:t>
            </a:r>
            <a:r>
              <a:rPr lang="en-US" sz="1250" b="0" dirty="0" err="1"/>
              <a:t>bility</a:t>
            </a:r>
            <a:r>
              <a:rPr lang="en-US" sz="1250" b="0" dirty="0"/>
              <a:t> to examine most efficient transaction channels</a:t>
            </a:r>
          </a:p>
          <a:p>
            <a:pPr marL="162000" indent="-162000">
              <a:spcBef>
                <a:spcPts val="300"/>
              </a:spcBef>
              <a:spcAft>
                <a:spcPts val="300"/>
              </a:spcAft>
            </a:pPr>
            <a:r>
              <a:rPr lang="pl-PL" sz="1250" b="0" dirty="0"/>
              <a:t>i</a:t>
            </a:r>
            <a:r>
              <a:rPr lang="en-US" sz="1250" b="0" dirty="0" err="1"/>
              <a:t>nsight</a:t>
            </a:r>
            <a:r>
              <a:rPr lang="en-US" sz="1250" b="0" dirty="0"/>
              <a:t> into loyalty and non- loyalty data</a:t>
            </a:r>
          </a:p>
        </p:txBody>
      </p:sp>
      <p:sp>
        <p:nvSpPr>
          <p:cNvPr id="20" name="Prostokąt 19"/>
          <p:cNvSpPr/>
          <p:nvPr/>
        </p:nvSpPr>
        <p:spPr>
          <a:xfrm>
            <a:off x="6715763" y="1021952"/>
            <a:ext cx="1977389" cy="951514"/>
          </a:xfrm>
          <a:prstGeom prst="rect">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PROGRAM STATISTICS</a:t>
            </a:r>
          </a:p>
        </p:txBody>
      </p:sp>
      <p:pic>
        <p:nvPicPr>
          <p:cNvPr id="5" name="Obraz 4"/>
          <p:cNvPicPr>
            <a:picLocks noChangeAspect="1"/>
          </p:cNvPicPr>
          <p:nvPr/>
        </p:nvPicPr>
        <p:blipFill>
          <a:blip r:embed="rId3"/>
          <a:stretch>
            <a:fillRect/>
          </a:stretch>
        </p:blipFill>
        <p:spPr>
          <a:xfrm>
            <a:off x="1289029" y="1165737"/>
            <a:ext cx="410231" cy="414931"/>
          </a:xfrm>
          <a:prstGeom prst="rect">
            <a:avLst/>
          </a:prstGeom>
        </p:spPr>
      </p:pic>
      <p:pic>
        <p:nvPicPr>
          <p:cNvPr id="22" name="Obraz 21"/>
          <p:cNvPicPr>
            <a:picLocks noChangeAspect="1"/>
          </p:cNvPicPr>
          <p:nvPr/>
        </p:nvPicPr>
        <p:blipFill>
          <a:blip r:embed="rId4"/>
          <a:stretch>
            <a:fillRect/>
          </a:stretch>
        </p:blipFill>
        <p:spPr>
          <a:xfrm>
            <a:off x="3372980" y="1142264"/>
            <a:ext cx="344759" cy="295831"/>
          </a:xfrm>
          <a:prstGeom prst="rect">
            <a:avLst/>
          </a:prstGeom>
        </p:spPr>
      </p:pic>
      <p:pic>
        <p:nvPicPr>
          <p:cNvPr id="23" name="Obraz 22"/>
          <p:cNvPicPr>
            <a:picLocks noChangeAspect="1"/>
          </p:cNvPicPr>
          <p:nvPr/>
        </p:nvPicPr>
        <p:blipFill>
          <a:blip r:embed="rId5"/>
          <a:stretch>
            <a:fillRect/>
          </a:stretch>
        </p:blipFill>
        <p:spPr>
          <a:xfrm>
            <a:off x="5492411" y="1132822"/>
            <a:ext cx="299922" cy="335297"/>
          </a:xfrm>
          <a:prstGeom prst="rect">
            <a:avLst/>
          </a:prstGeom>
        </p:spPr>
      </p:pic>
      <p:pic>
        <p:nvPicPr>
          <p:cNvPr id="24" name="Obraz 23"/>
          <p:cNvPicPr>
            <a:picLocks noChangeAspect="1"/>
          </p:cNvPicPr>
          <p:nvPr/>
        </p:nvPicPr>
        <p:blipFill>
          <a:blip r:embed="rId6"/>
          <a:stretch>
            <a:fillRect/>
          </a:stretch>
        </p:blipFill>
        <p:spPr>
          <a:xfrm>
            <a:off x="7531426" y="1150497"/>
            <a:ext cx="352409" cy="335297"/>
          </a:xfrm>
          <a:prstGeom prst="rect">
            <a:avLst/>
          </a:prstGeom>
        </p:spPr>
      </p:pic>
      <p:pic>
        <p:nvPicPr>
          <p:cNvPr id="15" name="Obraz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214370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5"/>
          </p:nvPr>
        </p:nvSpPr>
        <p:spPr/>
        <p:txBody>
          <a:bodyPr>
            <a:normAutofit/>
          </a:bodyPr>
          <a:lstStyle/>
          <a:p>
            <a:r>
              <a:rPr lang="pl-PL" dirty="0"/>
              <a:t>ANALYTICAL MODELS DESCRIPTION</a:t>
            </a:r>
            <a:endParaRPr lang="en-US" dirty="0"/>
          </a:p>
        </p:txBody>
      </p:sp>
      <p:sp>
        <p:nvSpPr>
          <p:cNvPr id="6" name="Symbol zastępczy tekstu 4"/>
          <p:cNvSpPr txBox="1">
            <a:spLocks/>
          </p:cNvSpPr>
          <p:nvPr/>
        </p:nvSpPr>
        <p:spPr>
          <a:xfrm>
            <a:off x="872488" y="2026325"/>
            <a:ext cx="2388444"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c</a:t>
            </a:r>
            <a:r>
              <a:rPr lang="en-US" sz="1250" b="0" dirty="0" err="1"/>
              <a:t>oncern</a:t>
            </a:r>
            <a:r>
              <a:rPr lang="en-US" sz="1250" b="0" dirty="0"/>
              <a:t> contact center activities, status and type of messages</a:t>
            </a:r>
          </a:p>
          <a:p>
            <a:pPr marL="162000" indent="-162000">
              <a:spcBef>
                <a:spcPts val="300"/>
              </a:spcBef>
              <a:spcAft>
                <a:spcPts val="300"/>
              </a:spcAft>
            </a:pPr>
            <a:r>
              <a:rPr lang="pl-PL" sz="1250" b="0" dirty="0"/>
              <a:t>o</a:t>
            </a:r>
            <a:r>
              <a:rPr lang="en-US" sz="1250" b="0" dirty="0" err="1"/>
              <a:t>ptimize</a:t>
            </a:r>
            <a:r>
              <a:rPr lang="en-US" sz="1250" b="0" dirty="0"/>
              <a:t> contact strategies</a:t>
            </a:r>
          </a:p>
          <a:p>
            <a:pPr marL="162000" indent="-162000">
              <a:spcBef>
                <a:spcPts val="300"/>
              </a:spcBef>
              <a:spcAft>
                <a:spcPts val="300"/>
              </a:spcAft>
            </a:pPr>
            <a:r>
              <a:rPr lang="pl-PL" sz="1250" b="0" dirty="0"/>
              <a:t>i</a:t>
            </a:r>
            <a:r>
              <a:rPr lang="en-US" sz="1250" b="0" dirty="0" err="1"/>
              <a:t>mprove</a:t>
            </a:r>
            <a:r>
              <a:rPr lang="en-US" sz="1250" b="0" dirty="0"/>
              <a:t> contact centers operations</a:t>
            </a:r>
          </a:p>
          <a:p>
            <a:pPr marL="162000" indent="-162000">
              <a:spcBef>
                <a:spcPts val="300"/>
              </a:spcBef>
              <a:spcAft>
                <a:spcPts val="300"/>
              </a:spcAft>
            </a:pPr>
            <a:r>
              <a:rPr lang="pl-PL" sz="1250" b="0" dirty="0"/>
              <a:t>d</a:t>
            </a:r>
            <a:r>
              <a:rPr lang="en-US" sz="1250" b="0" dirty="0" err="1"/>
              <a:t>evelop</a:t>
            </a:r>
            <a:r>
              <a:rPr lang="en-US" sz="1250" b="0" dirty="0"/>
              <a:t> stronger relationships with customers</a:t>
            </a:r>
          </a:p>
        </p:txBody>
      </p:sp>
      <p:sp>
        <p:nvSpPr>
          <p:cNvPr id="7" name="Prostokąt 6"/>
          <p:cNvSpPr/>
          <p:nvPr/>
        </p:nvSpPr>
        <p:spPr>
          <a:xfrm>
            <a:off x="872488" y="1021952"/>
            <a:ext cx="2388449" cy="951514"/>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COMMUNICATION</a:t>
            </a:r>
          </a:p>
        </p:txBody>
      </p:sp>
      <p:sp>
        <p:nvSpPr>
          <p:cNvPr id="13" name="Symbol zastępczy tekstu 4"/>
          <p:cNvSpPr txBox="1">
            <a:spLocks/>
          </p:cNvSpPr>
          <p:nvPr/>
        </p:nvSpPr>
        <p:spPr>
          <a:xfrm>
            <a:off x="3370152" y="2019024"/>
            <a:ext cx="2388449"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p</a:t>
            </a:r>
            <a:r>
              <a:rPr lang="en-US" sz="1250" b="0" dirty="0" err="1"/>
              <a:t>roduct</a:t>
            </a:r>
            <a:r>
              <a:rPr lang="en-US" sz="1250" b="0" dirty="0"/>
              <a:t> campaigns</a:t>
            </a:r>
          </a:p>
          <a:p>
            <a:pPr marL="162000" indent="-162000">
              <a:spcBef>
                <a:spcPts val="300"/>
              </a:spcBef>
              <a:spcAft>
                <a:spcPts val="300"/>
              </a:spcAft>
            </a:pPr>
            <a:r>
              <a:rPr lang="pl-PL" sz="1250" b="0" dirty="0"/>
              <a:t>c</a:t>
            </a:r>
            <a:r>
              <a:rPr lang="en-US" sz="1250" b="0" dirty="0" err="1"/>
              <a:t>ampaign</a:t>
            </a:r>
            <a:r>
              <a:rPr lang="en-US" sz="1250" b="0" dirty="0"/>
              <a:t> efficiency</a:t>
            </a:r>
          </a:p>
          <a:p>
            <a:pPr marL="162000" indent="-162000">
              <a:spcBef>
                <a:spcPts val="300"/>
              </a:spcBef>
              <a:spcAft>
                <a:spcPts val="300"/>
              </a:spcAft>
            </a:pPr>
            <a:r>
              <a:rPr lang="pl-PL" sz="1250" b="0" dirty="0"/>
              <a:t>c</a:t>
            </a:r>
            <a:r>
              <a:rPr lang="en-US" sz="1250" b="0" dirty="0" err="1"/>
              <a:t>ampaign</a:t>
            </a:r>
            <a:r>
              <a:rPr lang="en-US" sz="1250" b="0" dirty="0"/>
              <a:t> goals monitoring (KPI’s)</a:t>
            </a:r>
          </a:p>
          <a:p>
            <a:pPr marL="162000" indent="-162000">
              <a:spcBef>
                <a:spcPts val="300"/>
              </a:spcBef>
              <a:spcAft>
                <a:spcPts val="300"/>
              </a:spcAft>
            </a:pPr>
            <a:r>
              <a:rPr lang="pl-PL" sz="1250" b="0" dirty="0"/>
              <a:t>b</a:t>
            </a:r>
            <a:r>
              <a:rPr lang="en-US" sz="1250" b="0" dirty="0" err="1"/>
              <a:t>etter</a:t>
            </a:r>
            <a:r>
              <a:rPr lang="en-US" sz="1250" b="0" dirty="0"/>
              <a:t> insight into marketing cost</a:t>
            </a:r>
            <a:r>
              <a:rPr lang="pl-PL" sz="1250" b="0" dirty="0"/>
              <a:t>s</a:t>
            </a:r>
            <a:r>
              <a:rPr lang="en-US" sz="1250" b="0" dirty="0"/>
              <a:t> and budget</a:t>
            </a:r>
          </a:p>
          <a:p>
            <a:pPr marL="162000" indent="-162000">
              <a:spcBef>
                <a:spcPts val="300"/>
              </a:spcBef>
              <a:spcAft>
                <a:spcPts val="300"/>
              </a:spcAft>
            </a:pPr>
            <a:r>
              <a:rPr lang="pl-PL" sz="1250" b="0" dirty="0"/>
              <a:t>t</a:t>
            </a:r>
            <a:r>
              <a:rPr lang="en-US" sz="1250" b="0" dirty="0"/>
              <a:t>racking individual campaign results</a:t>
            </a:r>
          </a:p>
        </p:txBody>
      </p:sp>
      <p:sp>
        <p:nvSpPr>
          <p:cNvPr id="14" name="Prostokąt 13"/>
          <p:cNvSpPr/>
          <p:nvPr/>
        </p:nvSpPr>
        <p:spPr>
          <a:xfrm>
            <a:off x="3370156" y="1021952"/>
            <a:ext cx="2388449" cy="951514"/>
          </a:xfrm>
          <a:prstGeom prst="rect">
            <a:avLst/>
          </a:prstGeom>
          <a:solidFill>
            <a:srgbClr val="34B4A1"/>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CAMPAIGN MANAGEMENT</a:t>
            </a:r>
          </a:p>
        </p:txBody>
      </p:sp>
      <p:sp>
        <p:nvSpPr>
          <p:cNvPr id="16" name="Symbol zastępczy tekstu 4"/>
          <p:cNvSpPr txBox="1">
            <a:spLocks/>
          </p:cNvSpPr>
          <p:nvPr/>
        </p:nvSpPr>
        <p:spPr>
          <a:xfrm>
            <a:off x="5883060" y="2019024"/>
            <a:ext cx="2388449" cy="2644415"/>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250" b="0" dirty="0"/>
              <a:t>p</a:t>
            </a:r>
            <a:r>
              <a:rPr lang="en-US" sz="1250" b="0" dirty="0" err="1"/>
              <a:t>rovide</a:t>
            </a:r>
            <a:r>
              <a:rPr lang="en-US" sz="1250" b="0" dirty="0"/>
              <a:t> statistics regarding account changes and user roles</a:t>
            </a:r>
          </a:p>
          <a:p>
            <a:pPr marL="162000" indent="-162000">
              <a:spcBef>
                <a:spcPts val="300"/>
              </a:spcBef>
              <a:spcAft>
                <a:spcPts val="300"/>
              </a:spcAft>
            </a:pPr>
            <a:r>
              <a:rPr lang="pl-PL" sz="1250" b="0" dirty="0"/>
              <a:t>i</a:t>
            </a:r>
            <a:r>
              <a:rPr lang="en-US" sz="1250" b="0" dirty="0" err="1"/>
              <a:t>nformation</a:t>
            </a:r>
            <a:r>
              <a:rPr lang="en-US" sz="1250" b="0" dirty="0"/>
              <a:t> about number of users and their types</a:t>
            </a:r>
          </a:p>
          <a:p>
            <a:pPr marL="162000" indent="-162000">
              <a:spcBef>
                <a:spcPts val="300"/>
              </a:spcBef>
              <a:spcAft>
                <a:spcPts val="300"/>
              </a:spcAft>
            </a:pPr>
            <a:r>
              <a:rPr lang="pl-PL" sz="1250" b="0" dirty="0"/>
              <a:t>m</a:t>
            </a:r>
            <a:r>
              <a:rPr lang="en-US" sz="1250" b="0" dirty="0" err="1"/>
              <a:t>onitor</a:t>
            </a:r>
            <a:r>
              <a:rPr lang="en-US" sz="1250" b="0" dirty="0"/>
              <a:t> user roles and modifications</a:t>
            </a:r>
          </a:p>
          <a:p>
            <a:pPr marL="162000" indent="-162000">
              <a:spcBef>
                <a:spcPts val="300"/>
              </a:spcBef>
              <a:spcAft>
                <a:spcPts val="300"/>
              </a:spcAft>
            </a:pPr>
            <a:r>
              <a:rPr lang="pl-PL" sz="1250" b="0" dirty="0"/>
              <a:t>i</a:t>
            </a:r>
            <a:r>
              <a:rPr lang="en-US" sz="1250" b="0" dirty="0" err="1"/>
              <a:t>mprove</a:t>
            </a:r>
            <a:r>
              <a:rPr lang="en-US" sz="1250" b="0" dirty="0"/>
              <a:t> account administrators work</a:t>
            </a:r>
          </a:p>
        </p:txBody>
      </p:sp>
      <p:sp>
        <p:nvSpPr>
          <p:cNvPr id="17" name="Prostokąt 16"/>
          <p:cNvSpPr/>
          <p:nvPr/>
        </p:nvSpPr>
        <p:spPr>
          <a:xfrm>
            <a:off x="5883064" y="1021952"/>
            <a:ext cx="2388449" cy="951514"/>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b"/>
          <a:lstStyle/>
          <a:p>
            <a:pPr algn="ctr">
              <a:lnSpc>
                <a:spcPts val="1500"/>
              </a:lnSpc>
            </a:pPr>
            <a:r>
              <a:rPr lang="pl-PL" sz="1400" b="1" dirty="0"/>
              <a:t>ADMINISTRATION</a:t>
            </a:r>
          </a:p>
        </p:txBody>
      </p:sp>
      <p:pic>
        <p:nvPicPr>
          <p:cNvPr id="3" name="Obraz 2"/>
          <p:cNvPicPr>
            <a:picLocks noChangeAspect="1"/>
          </p:cNvPicPr>
          <p:nvPr/>
        </p:nvPicPr>
        <p:blipFill>
          <a:blip r:embed="rId3"/>
          <a:stretch>
            <a:fillRect/>
          </a:stretch>
        </p:blipFill>
        <p:spPr>
          <a:xfrm>
            <a:off x="1850164" y="1246289"/>
            <a:ext cx="433093" cy="328313"/>
          </a:xfrm>
          <a:prstGeom prst="rect">
            <a:avLst/>
          </a:prstGeom>
        </p:spPr>
      </p:pic>
      <p:pic>
        <p:nvPicPr>
          <p:cNvPr id="10" name="Obraz 9"/>
          <p:cNvPicPr>
            <a:picLocks noChangeAspect="1"/>
          </p:cNvPicPr>
          <p:nvPr/>
        </p:nvPicPr>
        <p:blipFill>
          <a:blip r:embed="rId4"/>
          <a:stretch>
            <a:fillRect/>
          </a:stretch>
        </p:blipFill>
        <p:spPr>
          <a:xfrm>
            <a:off x="4375441" y="1115271"/>
            <a:ext cx="377871" cy="377871"/>
          </a:xfrm>
          <a:prstGeom prst="rect">
            <a:avLst/>
          </a:prstGeom>
        </p:spPr>
      </p:pic>
      <p:pic>
        <p:nvPicPr>
          <p:cNvPr id="11" name="Obraz 10"/>
          <p:cNvPicPr>
            <a:picLocks noChangeAspect="1"/>
          </p:cNvPicPr>
          <p:nvPr/>
        </p:nvPicPr>
        <p:blipFill>
          <a:blip r:embed="rId5"/>
          <a:stretch>
            <a:fillRect/>
          </a:stretch>
        </p:blipFill>
        <p:spPr>
          <a:xfrm>
            <a:off x="6921700" y="1269006"/>
            <a:ext cx="311166" cy="304815"/>
          </a:xfrm>
          <a:prstGeom prst="rect">
            <a:avLst/>
          </a:prstGeom>
        </p:spPr>
      </p:pic>
      <p:pic>
        <p:nvPicPr>
          <p:cNvPr id="12" name="Obraz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122755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normAutofit/>
          </a:bodyPr>
          <a:lstStyle/>
          <a:p>
            <a:r>
              <a:rPr lang="pl-PL" dirty="0"/>
              <a:t>EXAMPLES OF P</a:t>
            </a:r>
            <a:r>
              <a:rPr lang="en-US" dirty="0"/>
              <a:t>REDEFINED DASHBOARDS </a:t>
            </a:r>
            <a:r>
              <a:rPr lang="pl-PL" dirty="0"/>
              <a:t>&amp;</a:t>
            </a:r>
            <a:r>
              <a:rPr lang="en-US" dirty="0"/>
              <a:t> REPORTS </a:t>
            </a:r>
          </a:p>
        </p:txBody>
      </p:sp>
      <p:sp>
        <p:nvSpPr>
          <p:cNvPr id="3" name="pole tekstowe 2"/>
          <p:cNvSpPr txBox="1"/>
          <p:nvPr/>
        </p:nvSpPr>
        <p:spPr>
          <a:xfrm>
            <a:off x="5473815" y="1284840"/>
            <a:ext cx="3326015" cy="34624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t">
            <a:noAutofit/>
          </a:bodyPr>
          <a:lstStyle/>
          <a:p>
            <a:pPr>
              <a:lnSpc>
                <a:spcPct val="300000"/>
              </a:lnSpc>
              <a:buClr>
                <a:srgbClr val="183E75"/>
              </a:buClr>
            </a:pPr>
            <a:r>
              <a:rPr lang="en-US" sz="1500" dirty="0" err="1">
                <a:solidFill>
                  <a:srgbClr val="183E75"/>
                </a:solidFill>
              </a:rPr>
              <a:t>Enrol</a:t>
            </a:r>
            <a:r>
              <a:rPr lang="pl-PL" sz="1500" dirty="0">
                <a:solidFill>
                  <a:srgbClr val="183E75"/>
                </a:solidFill>
              </a:rPr>
              <a:t>l</a:t>
            </a:r>
            <a:r>
              <a:rPr lang="en-US" sz="1500" dirty="0" err="1">
                <a:solidFill>
                  <a:srgbClr val="183E75"/>
                </a:solidFill>
              </a:rPr>
              <a:t>ment</a:t>
            </a:r>
            <a:r>
              <a:rPr lang="en-US" sz="1500" dirty="0">
                <a:solidFill>
                  <a:srgbClr val="183E75"/>
                </a:solidFill>
              </a:rPr>
              <a:t> </a:t>
            </a:r>
            <a:r>
              <a:rPr lang="pl-PL" sz="1500" dirty="0">
                <a:solidFill>
                  <a:srgbClr val="183E75"/>
                </a:solidFill>
              </a:rPr>
              <a:t>E</a:t>
            </a:r>
            <a:r>
              <a:rPr lang="en-US" sz="1500" dirty="0" err="1">
                <a:solidFill>
                  <a:srgbClr val="183E75"/>
                </a:solidFill>
              </a:rPr>
              <a:t>fficiency</a:t>
            </a:r>
            <a:r>
              <a:rPr lang="en-US" sz="1500" dirty="0">
                <a:solidFill>
                  <a:srgbClr val="183E75"/>
                </a:solidFill>
              </a:rPr>
              <a:t> </a:t>
            </a:r>
          </a:p>
          <a:p>
            <a:pPr>
              <a:lnSpc>
                <a:spcPct val="300000"/>
              </a:lnSpc>
              <a:buClr>
                <a:srgbClr val="183E75"/>
              </a:buClr>
            </a:pPr>
            <a:r>
              <a:rPr lang="en-US" sz="1500" dirty="0">
                <a:solidFill>
                  <a:srgbClr val="183E75"/>
                </a:solidFill>
              </a:rPr>
              <a:t>Call </a:t>
            </a:r>
            <a:r>
              <a:rPr lang="pl-PL" sz="1500" dirty="0">
                <a:solidFill>
                  <a:srgbClr val="183E75"/>
                </a:solidFill>
              </a:rPr>
              <a:t>C</a:t>
            </a:r>
            <a:r>
              <a:rPr lang="en-US" sz="1500" dirty="0">
                <a:solidFill>
                  <a:srgbClr val="183E75"/>
                </a:solidFill>
              </a:rPr>
              <a:t>enter Operations</a:t>
            </a:r>
          </a:p>
          <a:p>
            <a:pPr>
              <a:lnSpc>
                <a:spcPct val="300000"/>
              </a:lnSpc>
              <a:buClr>
                <a:srgbClr val="183E75"/>
              </a:buClr>
            </a:pPr>
            <a:r>
              <a:rPr lang="en-US" sz="1500" dirty="0">
                <a:solidFill>
                  <a:srgbClr val="183E75"/>
                </a:solidFill>
              </a:rPr>
              <a:t>Top Rewards </a:t>
            </a:r>
            <a:r>
              <a:rPr lang="pl-PL" sz="1500" dirty="0">
                <a:solidFill>
                  <a:srgbClr val="183E75"/>
                </a:solidFill>
              </a:rPr>
              <a:t>D</a:t>
            </a:r>
            <a:r>
              <a:rPr lang="en-US" sz="1500" dirty="0" err="1">
                <a:solidFill>
                  <a:srgbClr val="183E75"/>
                </a:solidFill>
              </a:rPr>
              <a:t>etails</a:t>
            </a:r>
            <a:endParaRPr lang="en-US" sz="1500" dirty="0">
              <a:solidFill>
                <a:srgbClr val="183E75"/>
              </a:solidFill>
            </a:endParaRPr>
          </a:p>
          <a:p>
            <a:pPr>
              <a:lnSpc>
                <a:spcPct val="300000"/>
              </a:lnSpc>
              <a:buClr>
                <a:srgbClr val="183E75"/>
              </a:buClr>
            </a:pPr>
            <a:r>
              <a:rPr lang="en-US" sz="1500" dirty="0">
                <a:solidFill>
                  <a:srgbClr val="183E75"/>
                </a:solidFill>
              </a:rPr>
              <a:t>Program/Campaign State</a:t>
            </a:r>
          </a:p>
          <a:p>
            <a:pPr>
              <a:lnSpc>
                <a:spcPct val="300000"/>
              </a:lnSpc>
              <a:buClr>
                <a:srgbClr val="183E75"/>
              </a:buClr>
            </a:pPr>
            <a:r>
              <a:rPr lang="en-US" sz="1500" dirty="0">
                <a:solidFill>
                  <a:srgbClr val="183E75"/>
                </a:solidFill>
              </a:rPr>
              <a:t>CPP – Cost Per Point Analysis </a:t>
            </a:r>
          </a:p>
        </p:txBody>
      </p:sp>
      <p:sp>
        <p:nvSpPr>
          <p:cNvPr id="4" name="pole tekstowe 3"/>
          <p:cNvSpPr txBox="1"/>
          <p:nvPr/>
        </p:nvSpPr>
        <p:spPr>
          <a:xfrm>
            <a:off x="1104353" y="1268970"/>
            <a:ext cx="3527338" cy="34624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t">
            <a:noAutofit/>
          </a:bodyPr>
          <a:lstStyle/>
          <a:p>
            <a:pPr>
              <a:lnSpc>
                <a:spcPct val="300000"/>
              </a:lnSpc>
              <a:buClr>
                <a:srgbClr val="183E75"/>
              </a:buClr>
            </a:pPr>
            <a:r>
              <a:rPr lang="en-US" sz="1500" dirty="0">
                <a:solidFill>
                  <a:srgbClr val="183E75"/>
                </a:solidFill>
              </a:rPr>
              <a:t>Revenue Analysis</a:t>
            </a:r>
          </a:p>
          <a:p>
            <a:pPr>
              <a:lnSpc>
                <a:spcPct val="300000"/>
              </a:lnSpc>
              <a:buClr>
                <a:srgbClr val="183E75"/>
              </a:buClr>
            </a:pPr>
            <a:r>
              <a:rPr lang="en-US" sz="1500" dirty="0">
                <a:solidFill>
                  <a:srgbClr val="183E75"/>
                </a:solidFill>
              </a:rPr>
              <a:t>Promotion </a:t>
            </a:r>
            <a:r>
              <a:rPr lang="pl-PL" sz="1500" dirty="0">
                <a:solidFill>
                  <a:srgbClr val="183E75"/>
                </a:solidFill>
              </a:rPr>
              <a:t>E</a:t>
            </a:r>
            <a:r>
              <a:rPr lang="en-US" sz="1500" dirty="0" err="1">
                <a:solidFill>
                  <a:srgbClr val="183E75"/>
                </a:solidFill>
              </a:rPr>
              <a:t>fficiency</a:t>
            </a:r>
            <a:r>
              <a:rPr lang="en-US" sz="1500" dirty="0">
                <a:solidFill>
                  <a:srgbClr val="183E75"/>
                </a:solidFill>
              </a:rPr>
              <a:t> </a:t>
            </a:r>
            <a:endParaRPr lang="en-US" sz="1500" b="1" dirty="0">
              <a:solidFill>
                <a:srgbClr val="183E75"/>
              </a:solidFill>
            </a:endParaRPr>
          </a:p>
          <a:p>
            <a:pPr>
              <a:lnSpc>
                <a:spcPct val="300000"/>
              </a:lnSpc>
              <a:buClr>
                <a:srgbClr val="183E75"/>
              </a:buClr>
            </a:pPr>
            <a:r>
              <a:rPr lang="en-US" sz="1500" dirty="0">
                <a:solidFill>
                  <a:srgbClr val="183E75"/>
                </a:solidFill>
              </a:rPr>
              <a:t>KPI for </a:t>
            </a:r>
            <a:r>
              <a:rPr lang="pl-PL" sz="1500" dirty="0">
                <a:solidFill>
                  <a:srgbClr val="183E75"/>
                </a:solidFill>
              </a:rPr>
              <a:t>C</a:t>
            </a:r>
            <a:r>
              <a:rPr lang="en-US" sz="1500" dirty="0">
                <a:solidFill>
                  <a:srgbClr val="183E75"/>
                </a:solidFill>
              </a:rPr>
              <a:t>hosen </a:t>
            </a:r>
            <a:r>
              <a:rPr lang="pl-PL" sz="1500" dirty="0">
                <a:solidFill>
                  <a:srgbClr val="183E75"/>
                </a:solidFill>
              </a:rPr>
              <a:t>L</a:t>
            </a:r>
            <a:r>
              <a:rPr lang="en-US" sz="1500" dirty="0" err="1">
                <a:solidFill>
                  <a:srgbClr val="183E75"/>
                </a:solidFill>
              </a:rPr>
              <a:t>oyalty</a:t>
            </a:r>
            <a:r>
              <a:rPr lang="en-US" sz="1500" dirty="0">
                <a:solidFill>
                  <a:srgbClr val="183E75"/>
                </a:solidFill>
              </a:rPr>
              <a:t> </a:t>
            </a:r>
            <a:r>
              <a:rPr lang="pl-PL" sz="1500" dirty="0">
                <a:solidFill>
                  <a:srgbClr val="183E75"/>
                </a:solidFill>
              </a:rPr>
              <a:t>P</a:t>
            </a:r>
            <a:r>
              <a:rPr lang="en-US" sz="1500" dirty="0" err="1">
                <a:solidFill>
                  <a:srgbClr val="183E75"/>
                </a:solidFill>
              </a:rPr>
              <a:t>rogram</a:t>
            </a:r>
            <a:r>
              <a:rPr lang="en-US" sz="1500" dirty="0">
                <a:solidFill>
                  <a:srgbClr val="183E75"/>
                </a:solidFill>
              </a:rPr>
              <a:t> </a:t>
            </a:r>
            <a:r>
              <a:rPr lang="pl-PL" sz="1500" dirty="0">
                <a:solidFill>
                  <a:srgbClr val="183E75"/>
                </a:solidFill>
              </a:rPr>
              <a:t>I</a:t>
            </a:r>
            <a:r>
              <a:rPr lang="en-US" sz="1500" dirty="0" err="1">
                <a:solidFill>
                  <a:srgbClr val="183E75"/>
                </a:solidFill>
              </a:rPr>
              <a:t>ndexes</a:t>
            </a:r>
            <a:endParaRPr lang="en-US" sz="1500" dirty="0">
              <a:solidFill>
                <a:srgbClr val="183E75"/>
              </a:solidFill>
            </a:endParaRPr>
          </a:p>
          <a:p>
            <a:pPr>
              <a:lnSpc>
                <a:spcPct val="300000"/>
              </a:lnSpc>
              <a:buClr>
                <a:srgbClr val="183E75"/>
              </a:buClr>
            </a:pPr>
            <a:r>
              <a:rPr lang="en-US" sz="1500" dirty="0">
                <a:solidFill>
                  <a:srgbClr val="183E75"/>
                </a:solidFill>
              </a:rPr>
              <a:t>Partner </a:t>
            </a:r>
            <a:r>
              <a:rPr lang="pl-PL" sz="1500" dirty="0">
                <a:solidFill>
                  <a:srgbClr val="183E75"/>
                </a:solidFill>
              </a:rPr>
              <a:t>S</a:t>
            </a:r>
            <a:r>
              <a:rPr lang="en-US" sz="1500" dirty="0" err="1">
                <a:solidFill>
                  <a:srgbClr val="183E75"/>
                </a:solidFill>
              </a:rPr>
              <a:t>ummary</a:t>
            </a:r>
            <a:r>
              <a:rPr lang="en-US" sz="1500" dirty="0">
                <a:solidFill>
                  <a:srgbClr val="183E75"/>
                </a:solidFill>
              </a:rPr>
              <a:t> </a:t>
            </a:r>
          </a:p>
          <a:p>
            <a:pPr>
              <a:lnSpc>
                <a:spcPct val="300000"/>
              </a:lnSpc>
              <a:buClr>
                <a:srgbClr val="183E75"/>
              </a:buClr>
            </a:pPr>
            <a:r>
              <a:rPr lang="en-US" sz="1500" dirty="0">
                <a:solidFill>
                  <a:srgbClr val="183E75"/>
                </a:solidFill>
              </a:rPr>
              <a:t>Customer 360 View </a:t>
            </a:r>
          </a:p>
        </p:txBody>
      </p:sp>
      <p:sp>
        <p:nvSpPr>
          <p:cNvPr id="7" name="pole tekstowe 6"/>
          <p:cNvSpPr txBox="1"/>
          <p:nvPr/>
        </p:nvSpPr>
        <p:spPr>
          <a:xfrm>
            <a:off x="0" y="952538"/>
            <a:ext cx="9143999" cy="3385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buClr>
                <a:schemeClr val="bg1"/>
              </a:buClr>
            </a:pPr>
            <a:r>
              <a:rPr lang="en-US" sz="1600" b="1" dirty="0">
                <a:solidFill>
                  <a:srgbClr val="00A295"/>
                </a:solidFill>
              </a:rPr>
              <a:t>Aggregate, multi-section data facilitating decision making in loyalty programs</a:t>
            </a:r>
          </a:p>
        </p:txBody>
      </p:sp>
      <p:sp>
        <p:nvSpPr>
          <p:cNvPr id="8" name="Elipsa 7"/>
          <p:cNvSpPr/>
          <p:nvPr/>
        </p:nvSpPr>
        <p:spPr>
          <a:xfrm>
            <a:off x="439038" y="1407570"/>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Elipsa 9"/>
          <p:cNvSpPr/>
          <p:nvPr/>
        </p:nvSpPr>
        <p:spPr>
          <a:xfrm>
            <a:off x="439038" y="2100672"/>
            <a:ext cx="587566" cy="587566"/>
          </a:xfrm>
          <a:prstGeom prst="ellipse">
            <a:avLst/>
          </a:prstGeom>
          <a:solidFill>
            <a:srgbClr val="34B4A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Elipsa 10"/>
          <p:cNvSpPr/>
          <p:nvPr/>
        </p:nvSpPr>
        <p:spPr>
          <a:xfrm>
            <a:off x="439038" y="2801394"/>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 name="Elipsa 11"/>
          <p:cNvSpPr/>
          <p:nvPr/>
        </p:nvSpPr>
        <p:spPr>
          <a:xfrm>
            <a:off x="439038" y="3502117"/>
            <a:ext cx="587566" cy="587566"/>
          </a:xfrm>
          <a:prstGeom prst="ellipse">
            <a:avLst/>
          </a:prstGeom>
          <a:solidFill>
            <a:srgbClr val="34B4A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3" name="Obraz 12"/>
          <p:cNvPicPr>
            <a:picLocks noChangeAspect="1"/>
          </p:cNvPicPr>
          <p:nvPr/>
        </p:nvPicPr>
        <p:blipFill>
          <a:blip r:embed="rId3"/>
          <a:stretch>
            <a:fillRect/>
          </a:stretch>
        </p:blipFill>
        <p:spPr>
          <a:xfrm>
            <a:off x="582525" y="2290199"/>
            <a:ext cx="318282" cy="204769"/>
          </a:xfrm>
          <a:prstGeom prst="rect">
            <a:avLst/>
          </a:prstGeom>
        </p:spPr>
      </p:pic>
      <p:pic>
        <p:nvPicPr>
          <p:cNvPr id="15" name="Obraz 14"/>
          <p:cNvPicPr>
            <a:picLocks noChangeAspect="1"/>
          </p:cNvPicPr>
          <p:nvPr/>
        </p:nvPicPr>
        <p:blipFill>
          <a:blip r:embed="rId4"/>
          <a:stretch>
            <a:fillRect/>
          </a:stretch>
        </p:blipFill>
        <p:spPr>
          <a:xfrm>
            <a:off x="600603" y="1568572"/>
            <a:ext cx="310291" cy="236230"/>
          </a:xfrm>
          <a:prstGeom prst="rect">
            <a:avLst/>
          </a:prstGeom>
        </p:spPr>
      </p:pic>
      <p:sp>
        <p:nvSpPr>
          <p:cNvPr id="16" name="Elipsa 15"/>
          <p:cNvSpPr/>
          <p:nvPr/>
        </p:nvSpPr>
        <p:spPr>
          <a:xfrm>
            <a:off x="4809131" y="1407570"/>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Elipsa 16"/>
          <p:cNvSpPr/>
          <p:nvPr/>
        </p:nvSpPr>
        <p:spPr>
          <a:xfrm>
            <a:off x="4809131" y="2100672"/>
            <a:ext cx="587566" cy="587566"/>
          </a:xfrm>
          <a:prstGeom prst="ellipse">
            <a:avLst/>
          </a:prstGeom>
          <a:solidFill>
            <a:srgbClr val="34B4A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Elipsa 17"/>
          <p:cNvSpPr/>
          <p:nvPr/>
        </p:nvSpPr>
        <p:spPr>
          <a:xfrm>
            <a:off x="4809131" y="2801394"/>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Elipsa 18"/>
          <p:cNvSpPr/>
          <p:nvPr/>
        </p:nvSpPr>
        <p:spPr>
          <a:xfrm>
            <a:off x="4809131" y="3502117"/>
            <a:ext cx="587566" cy="587566"/>
          </a:xfrm>
          <a:prstGeom prst="ellipse">
            <a:avLst/>
          </a:prstGeom>
          <a:solidFill>
            <a:srgbClr val="34B4A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23" name="Obraz 22"/>
          <p:cNvPicPr>
            <a:picLocks noChangeAspect="1"/>
          </p:cNvPicPr>
          <p:nvPr/>
        </p:nvPicPr>
        <p:blipFill>
          <a:blip r:embed="rId5"/>
          <a:stretch>
            <a:fillRect/>
          </a:stretch>
        </p:blipFill>
        <p:spPr>
          <a:xfrm>
            <a:off x="4981609" y="3671314"/>
            <a:ext cx="242607" cy="249285"/>
          </a:xfrm>
          <a:prstGeom prst="rect">
            <a:avLst/>
          </a:prstGeom>
        </p:spPr>
      </p:pic>
      <p:sp>
        <p:nvSpPr>
          <p:cNvPr id="26" name="Elipsa 7"/>
          <p:cNvSpPr/>
          <p:nvPr/>
        </p:nvSpPr>
        <p:spPr>
          <a:xfrm>
            <a:off x="432643" y="4194070"/>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200" y="4346032"/>
            <a:ext cx="288567" cy="247745"/>
          </a:xfrm>
          <a:prstGeom prst="rect">
            <a:avLst/>
          </a:prstGeom>
        </p:spPr>
      </p:pic>
      <p:sp>
        <p:nvSpPr>
          <p:cNvPr id="29" name="Elipsa 11"/>
          <p:cNvSpPr/>
          <p:nvPr/>
        </p:nvSpPr>
        <p:spPr>
          <a:xfrm>
            <a:off x="4809131" y="4195273"/>
            <a:ext cx="587566" cy="587566"/>
          </a:xfrm>
          <a:prstGeom prst="ellipse">
            <a:avLst/>
          </a:prstGeom>
          <a:solidFill>
            <a:srgbClr val="26437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2271" y="4356582"/>
            <a:ext cx="291352" cy="267570"/>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86170" y="2942876"/>
            <a:ext cx="231583" cy="305896"/>
          </a:xfrm>
          <a:prstGeom prst="rect">
            <a:avLst/>
          </a:prstGeom>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725" y="2957493"/>
            <a:ext cx="329924" cy="276955"/>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02791" y="2243527"/>
            <a:ext cx="203095" cy="289708"/>
          </a:xfrm>
          <a:prstGeom prst="rect">
            <a:avLst/>
          </a:prstGeom>
        </p:spPr>
      </p:pic>
      <p:pic>
        <p:nvPicPr>
          <p:cNvPr id="37" name="Obraz 21"/>
          <p:cNvPicPr>
            <a:picLocks noChangeAspect="1"/>
          </p:cNvPicPr>
          <p:nvPr/>
        </p:nvPicPr>
        <p:blipFill>
          <a:blip r:embed="rId11"/>
          <a:stretch>
            <a:fillRect/>
          </a:stretch>
        </p:blipFill>
        <p:spPr>
          <a:xfrm>
            <a:off x="4934757" y="1608741"/>
            <a:ext cx="363739" cy="220076"/>
          </a:xfrm>
          <a:prstGeom prst="rect">
            <a:avLst/>
          </a:prstGeom>
        </p:spPr>
      </p:pic>
      <p:pic>
        <p:nvPicPr>
          <p:cNvPr id="9" name="Obraz 8"/>
          <p:cNvPicPr>
            <a:picLocks noChangeAspect="1"/>
          </p:cNvPicPr>
          <p:nvPr/>
        </p:nvPicPr>
        <p:blipFill>
          <a:blip r:embed="rId12"/>
          <a:stretch>
            <a:fillRect/>
          </a:stretch>
        </p:blipFill>
        <p:spPr>
          <a:xfrm>
            <a:off x="606694" y="3674871"/>
            <a:ext cx="301115" cy="218049"/>
          </a:xfrm>
          <a:prstGeom prst="rect">
            <a:avLst/>
          </a:prstGeom>
        </p:spPr>
      </p:pic>
      <p:pic>
        <p:nvPicPr>
          <p:cNvPr id="27" name="Obraz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171297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4" name="Symbol zastępczy tekstu 3"/>
          <p:cNvSpPr>
            <a:spLocks noGrp="1"/>
          </p:cNvSpPr>
          <p:nvPr>
            <p:ph type="body" sz="quarter" idx="4294967295"/>
          </p:nvPr>
        </p:nvSpPr>
        <p:spPr>
          <a:xfrm>
            <a:off x="0" y="938213"/>
            <a:ext cx="3651250" cy="974725"/>
          </a:xfrm>
        </p:spPr>
        <p:txBody>
          <a:bodyPr anchor="ctr">
            <a:normAutofit/>
          </a:bodyPr>
          <a:lstStyle/>
          <a:p>
            <a:pPr marL="0" indent="0" algn="ctr">
              <a:buNone/>
            </a:pPr>
            <a:r>
              <a:rPr lang="en-US" sz="1700" dirty="0">
                <a:solidFill>
                  <a:srgbClr val="163F74"/>
                </a:solidFill>
              </a:rPr>
              <a:t>COMARCH LOYALTY MANAGEMENT </a:t>
            </a:r>
            <a:br>
              <a:rPr lang="pl-PL" sz="1700" dirty="0">
                <a:solidFill>
                  <a:srgbClr val="163F74"/>
                </a:solidFill>
              </a:rPr>
            </a:br>
            <a:r>
              <a:rPr lang="en-US" sz="1700" dirty="0">
                <a:solidFill>
                  <a:srgbClr val="00A295"/>
                </a:solidFill>
              </a:rPr>
              <a:t>@BRITISH PETROLEUM</a:t>
            </a:r>
          </a:p>
        </p:txBody>
      </p:sp>
      <p:sp>
        <p:nvSpPr>
          <p:cNvPr id="2" name="Prostokąt 1"/>
          <p:cNvSpPr/>
          <p:nvPr/>
        </p:nvSpPr>
        <p:spPr>
          <a:xfrm>
            <a:off x="154564" y="2074431"/>
            <a:ext cx="3496685" cy="3118803"/>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SCOPE OF THE PROJECT:</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s</a:t>
            </a:r>
            <a:r>
              <a:rPr lang="en-US" sz="1200" dirty="0" err="1">
                <a:solidFill>
                  <a:srgbClr val="183E75"/>
                </a:solidFill>
              </a:rPr>
              <a:t>cheme</a:t>
            </a:r>
            <a:r>
              <a:rPr lang="en-US" sz="1200" dirty="0">
                <a:solidFill>
                  <a:srgbClr val="183E75"/>
                </a:solidFill>
              </a:rPr>
              <a:t> adapted to each country’s specifics </a:t>
            </a:r>
            <a:br>
              <a:rPr lang="pl-PL" sz="1200" dirty="0">
                <a:solidFill>
                  <a:srgbClr val="183E75"/>
                </a:solidFill>
              </a:rPr>
            </a:br>
            <a:r>
              <a:rPr lang="en-US" sz="1200" dirty="0">
                <a:solidFill>
                  <a:srgbClr val="183E75"/>
                </a:solidFill>
              </a:rPr>
              <a:t>(8 European countries)</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f</a:t>
            </a:r>
            <a:r>
              <a:rPr lang="en-US" sz="1200" dirty="0" err="1">
                <a:solidFill>
                  <a:srgbClr val="183E75"/>
                </a:solidFill>
              </a:rPr>
              <a:t>uel</a:t>
            </a:r>
            <a:r>
              <a:rPr lang="en-US" sz="1200" dirty="0">
                <a:solidFill>
                  <a:srgbClr val="183E75"/>
                </a:solidFill>
              </a:rPr>
              <a:t> and non fuel processing </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ntegrated</a:t>
            </a:r>
            <a:r>
              <a:rPr lang="en-US" sz="1200" dirty="0">
                <a:solidFill>
                  <a:srgbClr val="183E75"/>
                </a:solidFill>
              </a:rPr>
              <a:t> with Payback and Nectar loyalty </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mplementation</a:t>
            </a:r>
            <a:r>
              <a:rPr lang="en-US" sz="1200" dirty="0">
                <a:solidFill>
                  <a:srgbClr val="183E75"/>
                </a:solidFill>
              </a:rPr>
              <a:t> of: </a:t>
            </a:r>
          </a:p>
          <a:p>
            <a:pPr marL="628650" lvl="1" indent="-171450">
              <a:lnSpc>
                <a:spcPts val="1200"/>
              </a:lnSpc>
              <a:spcBef>
                <a:spcPts val="500"/>
              </a:spcBef>
              <a:spcAft>
                <a:spcPts val="500"/>
              </a:spcAft>
              <a:buFont typeface="Wingdings" panose="05000000000000000000" pitchFamily="2" charset="2"/>
              <a:buChar char="§"/>
            </a:pPr>
            <a:r>
              <a:rPr lang="en-US" sz="1200" dirty="0">
                <a:solidFill>
                  <a:srgbClr val="183E75"/>
                </a:solidFill>
              </a:rPr>
              <a:t>Comarch Loyalty Management </a:t>
            </a:r>
            <a:endParaRPr lang="pl-PL" sz="1200" dirty="0">
              <a:solidFill>
                <a:srgbClr val="183E75"/>
              </a:solidFill>
            </a:endParaRPr>
          </a:p>
          <a:p>
            <a:pPr marL="628650" lvl="1" indent="-171450">
              <a:lnSpc>
                <a:spcPts val="1200"/>
              </a:lnSpc>
              <a:spcBef>
                <a:spcPts val="500"/>
              </a:spcBef>
              <a:spcAft>
                <a:spcPts val="500"/>
              </a:spcAft>
              <a:buFont typeface="Wingdings" panose="05000000000000000000" pitchFamily="2" charset="2"/>
              <a:buChar char="§"/>
            </a:pPr>
            <a:r>
              <a:rPr lang="pl-PL" sz="1200" dirty="0" err="1">
                <a:solidFill>
                  <a:srgbClr val="183E75"/>
                </a:solidFill>
              </a:rPr>
              <a:t>Comarch</a:t>
            </a:r>
            <a:r>
              <a:rPr lang="pl-PL" sz="1200" dirty="0">
                <a:solidFill>
                  <a:srgbClr val="183E75"/>
                </a:solidFill>
              </a:rPr>
              <a:t> BI</a:t>
            </a:r>
          </a:p>
          <a:p>
            <a:pPr marL="628650" lvl="1" indent="-171450">
              <a:lnSpc>
                <a:spcPts val="1200"/>
              </a:lnSpc>
              <a:spcBef>
                <a:spcPts val="500"/>
              </a:spcBef>
              <a:spcAft>
                <a:spcPts val="500"/>
              </a:spcAft>
              <a:buFont typeface="Wingdings" panose="05000000000000000000" pitchFamily="2" charset="2"/>
              <a:buChar char="§"/>
            </a:pPr>
            <a:r>
              <a:rPr lang="pl-PL" sz="1200" dirty="0" err="1">
                <a:solidFill>
                  <a:srgbClr val="183E75"/>
                </a:solidFill>
              </a:rPr>
              <a:t>modules</a:t>
            </a:r>
            <a:r>
              <a:rPr lang="pl-PL" sz="1200" dirty="0">
                <a:solidFill>
                  <a:srgbClr val="183E75"/>
                </a:solidFill>
              </a:rPr>
              <a:t>: B</a:t>
            </a:r>
            <a:r>
              <a:rPr lang="en-US" sz="1200" dirty="0" err="1">
                <a:solidFill>
                  <a:srgbClr val="183E75"/>
                </a:solidFill>
              </a:rPr>
              <a:t>usiness</a:t>
            </a:r>
            <a:r>
              <a:rPr lang="en-US" sz="1200" dirty="0">
                <a:solidFill>
                  <a:srgbClr val="183E75"/>
                </a:solidFill>
              </a:rPr>
              <a:t>  Administration,  Contact  Center,  Logistic  Module,  </a:t>
            </a:r>
            <a:r>
              <a:rPr lang="pl-PL" sz="1200" dirty="0">
                <a:solidFill>
                  <a:srgbClr val="183E75"/>
                </a:solidFill>
              </a:rPr>
              <a:t>B2B Module, </a:t>
            </a:r>
            <a:r>
              <a:rPr lang="en-US" sz="1200" dirty="0">
                <a:solidFill>
                  <a:srgbClr val="183E75"/>
                </a:solidFill>
              </a:rPr>
              <a:t>On-site  Application</a:t>
            </a:r>
            <a:r>
              <a:rPr lang="pl-PL" sz="1200" dirty="0">
                <a:solidFill>
                  <a:srgbClr val="183E75"/>
                </a:solidFill>
              </a:rPr>
              <a:t>, Mobile </a:t>
            </a:r>
            <a:r>
              <a:rPr lang="pl-PL" sz="1200" dirty="0" err="1">
                <a:solidFill>
                  <a:srgbClr val="183E75"/>
                </a:solidFill>
              </a:rPr>
              <a:t>App</a:t>
            </a:r>
            <a:r>
              <a:rPr lang="pl-PL" sz="1200" dirty="0">
                <a:solidFill>
                  <a:srgbClr val="183E75"/>
                </a:solidFill>
              </a:rPr>
              <a:t>.</a:t>
            </a:r>
            <a:endParaRPr lang="en-US" sz="1200" dirty="0">
              <a:solidFill>
                <a:srgbClr val="183E75"/>
              </a:solidFill>
            </a:endParaRP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h</a:t>
            </a:r>
            <a:r>
              <a:rPr lang="en-US" sz="1200" dirty="0" err="1">
                <a:solidFill>
                  <a:srgbClr val="183E75"/>
                </a:solidFill>
              </a:rPr>
              <a:t>osted</a:t>
            </a:r>
            <a:r>
              <a:rPr lang="en-US" sz="1200" dirty="0">
                <a:solidFill>
                  <a:srgbClr val="183E75"/>
                </a:solidFill>
              </a:rPr>
              <a:t> in CDC in </a:t>
            </a:r>
            <a:r>
              <a:rPr lang="en-US" sz="1200" dirty="0" err="1">
                <a:solidFill>
                  <a:srgbClr val="183E75"/>
                </a:solidFill>
              </a:rPr>
              <a:t>Kraków</a:t>
            </a:r>
            <a:endParaRPr lang="en-US" sz="1200" dirty="0">
              <a:solidFill>
                <a:srgbClr val="183E75"/>
              </a:solidFill>
            </a:endParaRPr>
          </a:p>
        </p:txBody>
      </p:sp>
      <p:pic>
        <p:nvPicPr>
          <p:cNvPr id="3" name="Obraz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436" y="147439"/>
            <a:ext cx="764549" cy="764549"/>
          </a:xfrm>
          <a:prstGeom prst="rect">
            <a:avLst/>
          </a:prstGeom>
        </p:spPr>
      </p:pic>
      <p:pic>
        <p:nvPicPr>
          <p:cNvPr id="6" name="Obraz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809291037"/>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7"/>
          <p:cNvSpPr/>
          <p:nvPr/>
        </p:nvSpPr>
        <p:spPr>
          <a:xfrm>
            <a:off x="480318" y="963323"/>
            <a:ext cx="1457128" cy="3775925"/>
          </a:xfrm>
          <a:prstGeom prst="rect">
            <a:avLst/>
          </a:prstGeom>
          <a:noFill/>
          <a:ln w="9525"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sp>
        <p:nvSpPr>
          <p:cNvPr id="14" name="Rectangle 114"/>
          <p:cNvSpPr/>
          <p:nvPr/>
        </p:nvSpPr>
        <p:spPr>
          <a:xfrm>
            <a:off x="1979038" y="963323"/>
            <a:ext cx="1291549" cy="3775926"/>
          </a:xfrm>
          <a:prstGeom prst="rect">
            <a:avLst/>
          </a:prstGeom>
          <a:noFill/>
          <a:ln w="9525"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sp>
        <p:nvSpPr>
          <p:cNvPr id="17" name="Rectangle 122"/>
          <p:cNvSpPr/>
          <p:nvPr/>
        </p:nvSpPr>
        <p:spPr>
          <a:xfrm>
            <a:off x="3310891" y="963323"/>
            <a:ext cx="2880359" cy="3775927"/>
          </a:xfrm>
          <a:prstGeom prst="rect">
            <a:avLst/>
          </a:prstGeom>
          <a:noFill/>
          <a:ln w="9525"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sp>
        <p:nvSpPr>
          <p:cNvPr id="28" name="Rectangle 135"/>
          <p:cNvSpPr/>
          <p:nvPr/>
        </p:nvSpPr>
        <p:spPr>
          <a:xfrm>
            <a:off x="6231891" y="963323"/>
            <a:ext cx="1257299" cy="3775927"/>
          </a:xfrm>
          <a:prstGeom prst="rect">
            <a:avLst/>
          </a:prstGeom>
          <a:noFill/>
          <a:ln w="9525"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sp>
        <p:nvSpPr>
          <p:cNvPr id="37" name="Rectangle 151"/>
          <p:cNvSpPr/>
          <p:nvPr/>
        </p:nvSpPr>
        <p:spPr>
          <a:xfrm>
            <a:off x="7529830" y="963323"/>
            <a:ext cx="1165860" cy="3775927"/>
          </a:xfrm>
          <a:prstGeom prst="rect">
            <a:avLst/>
          </a:prstGeom>
          <a:noFill/>
          <a:ln w="9525" cap="rnd">
            <a:solidFill>
              <a:schemeClr val="accent1"/>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latin typeface="+mj-lt"/>
            </a:endParaRPr>
          </a:p>
        </p:txBody>
      </p:sp>
      <p:sp>
        <p:nvSpPr>
          <p:cNvPr id="4" name="Symbol zastępczy tekstu 3"/>
          <p:cNvSpPr>
            <a:spLocks noGrp="1"/>
          </p:cNvSpPr>
          <p:nvPr>
            <p:ph type="body" sz="quarter" idx="25"/>
          </p:nvPr>
        </p:nvSpPr>
        <p:spPr/>
        <p:txBody>
          <a:bodyPr/>
          <a:lstStyle/>
          <a:p>
            <a:r>
              <a:rPr lang="pl-PL" dirty="0"/>
              <a:t>EXAMPLE SOLUTION ARCHITECTURE</a:t>
            </a:r>
          </a:p>
        </p:txBody>
      </p:sp>
      <p:sp>
        <p:nvSpPr>
          <p:cNvPr id="7" name="TextBox 103"/>
          <p:cNvSpPr txBox="1"/>
          <p:nvPr/>
        </p:nvSpPr>
        <p:spPr>
          <a:xfrm>
            <a:off x="475456" y="949251"/>
            <a:ext cx="1467274" cy="287771"/>
          </a:xfrm>
          <a:prstGeom prst="rect">
            <a:avLst/>
          </a:prstGeom>
          <a:solidFill>
            <a:srgbClr val="26437E"/>
          </a:solidFill>
        </p:spPr>
        <p:txBody>
          <a:bodyPr wrap="square" rtlCol="0" anchor="ctr">
            <a:noAutofit/>
          </a:bodyPr>
          <a:lstStyle/>
          <a:p>
            <a:pPr algn="ctr"/>
            <a:r>
              <a:rPr lang="pl-PL" sz="1100" b="1" dirty="0">
                <a:solidFill>
                  <a:schemeClr val="bg1"/>
                </a:solidFill>
                <a:ea typeface="Tahoma" panose="020B0604030504040204" pitchFamily="34" charset="0"/>
                <a:cs typeface="Tahoma" panose="020B0604030504040204" pitchFamily="34" charset="0"/>
              </a:rPr>
              <a:t>DATA SOURCES</a:t>
            </a:r>
            <a:endParaRPr lang="en-US" sz="1100" b="1" dirty="0">
              <a:solidFill>
                <a:schemeClr val="bg1"/>
              </a:solidFill>
              <a:ea typeface="Tahoma" panose="020B0604030504040204" pitchFamily="34" charset="0"/>
              <a:cs typeface="Tahoma" panose="020B0604030504040204" pitchFamily="34" charset="0"/>
            </a:endParaRPr>
          </a:p>
        </p:txBody>
      </p:sp>
      <p:sp>
        <p:nvSpPr>
          <p:cNvPr id="10" name="TextBox 108"/>
          <p:cNvSpPr txBox="1"/>
          <p:nvPr/>
        </p:nvSpPr>
        <p:spPr>
          <a:xfrm>
            <a:off x="482600" y="1746413"/>
            <a:ext cx="1461949" cy="261610"/>
          </a:xfrm>
          <a:prstGeom prst="rect">
            <a:avLst/>
          </a:prstGeom>
          <a:noFill/>
        </p:spPr>
        <p:txBody>
          <a:bodyPr wrap="square" rtlCol="0" anchor="ctr">
            <a:spAutoFit/>
          </a:bodyPr>
          <a:lstStyle/>
          <a:p>
            <a:pPr algn="ctr"/>
            <a:r>
              <a:rPr lang="pl-PL" sz="1100" dirty="0">
                <a:solidFill>
                  <a:schemeClr val="accent1"/>
                </a:solidFill>
                <a:ea typeface="Tahoma" panose="020B0604030504040204" pitchFamily="34" charset="0"/>
                <a:cs typeface="Tahoma" panose="020B0604030504040204" pitchFamily="34" charset="0"/>
              </a:rPr>
              <a:t>Data </a:t>
            </a:r>
            <a:r>
              <a:rPr lang="pl-PL" sz="1100" dirty="0" err="1">
                <a:solidFill>
                  <a:schemeClr val="accent1"/>
                </a:solidFill>
                <a:ea typeface="Tahoma" panose="020B0604030504040204" pitchFamily="34" charset="0"/>
                <a:cs typeface="Tahoma" panose="020B0604030504040204" pitchFamily="34" charset="0"/>
              </a:rPr>
              <a:t>bases</a:t>
            </a:r>
            <a:endParaRPr lang="en-US" sz="1100" dirty="0">
              <a:solidFill>
                <a:schemeClr val="accent1"/>
              </a:solidFill>
              <a:ea typeface="Tahoma" panose="020B0604030504040204" pitchFamily="34" charset="0"/>
              <a:cs typeface="Tahoma" panose="020B0604030504040204" pitchFamily="34" charset="0"/>
            </a:endParaRPr>
          </a:p>
        </p:txBody>
      </p:sp>
      <p:sp>
        <p:nvSpPr>
          <p:cNvPr id="11" name="TextBox 109"/>
          <p:cNvSpPr txBox="1"/>
          <p:nvPr/>
        </p:nvSpPr>
        <p:spPr>
          <a:xfrm>
            <a:off x="482600" y="4283326"/>
            <a:ext cx="1446251"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XML </a:t>
            </a:r>
            <a:r>
              <a:rPr lang="pl-PL" sz="1100" dirty="0" err="1">
                <a:solidFill>
                  <a:schemeClr val="accent1"/>
                </a:solidFill>
                <a:ea typeface="Tahoma" panose="020B0604030504040204" pitchFamily="34" charset="0"/>
                <a:cs typeface="Tahoma" panose="020B0604030504040204" pitchFamily="34" charset="0"/>
              </a:rPr>
              <a:t>files</a:t>
            </a:r>
            <a:endParaRPr lang="en-US" sz="1100" dirty="0">
              <a:solidFill>
                <a:schemeClr val="accent1"/>
              </a:solidFill>
              <a:ea typeface="Tahoma" panose="020B0604030504040204" pitchFamily="34" charset="0"/>
              <a:cs typeface="Tahoma" panose="020B0604030504040204" pitchFamily="34" charset="0"/>
            </a:endParaRPr>
          </a:p>
        </p:txBody>
      </p:sp>
      <p:sp>
        <p:nvSpPr>
          <p:cNvPr id="12" name="TextBox 110"/>
          <p:cNvSpPr txBox="1"/>
          <p:nvPr/>
        </p:nvSpPr>
        <p:spPr>
          <a:xfrm>
            <a:off x="486799" y="3411442"/>
            <a:ext cx="1450648"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Excel</a:t>
            </a:r>
            <a:endParaRPr lang="en-US" sz="1100" dirty="0">
              <a:solidFill>
                <a:schemeClr val="accent1"/>
              </a:solidFill>
              <a:ea typeface="Tahoma" panose="020B0604030504040204" pitchFamily="34" charset="0"/>
              <a:cs typeface="Tahoma" panose="020B0604030504040204" pitchFamily="34" charset="0"/>
            </a:endParaRPr>
          </a:p>
        </p:txBody>
      </p:sp>
      <p:sp>
        <p:nvSpPr>
          <p:cNvPr id="13" name="TextBox 112"/>
          <p:cNvSpPr txBox="1"/>
          <p:nvPr/>
        </p:nvSpPr>
        <p:spPr>
          <a:xfrm>
            <a:off x="482601" y="2558035"/>
            <a:ext cx="1446250"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Flat </a:t>
            </a:r>
            <a:r>
              <a:rPr lang="pl-PL" sz="1100" dirty="0" err="1">
                <a:solidFill>
                  <a:schemeClr val="accent1"/>
                </a:solidFill>
                <a:ea typeface="Tahoma" panose="020B0604030504040204" pitchFamily="34" charset="0"/>
                <a:cs typeface="Tahoma" panose="020B0604030504040204" pitchFamily="34" charset="0"/>
              </a:rPr>
              <a:t>files</a:t>
            </a:r>
            <a:endParaRPr lang="en-US" sz="1100" dirty="0">
              <a:solidFill>
                <a:schemeClr val="accent1"/>
              </a:solidFill>
              <a:ea typeface="Tahoma" panose="020B0604030504040204" pitchFamily="34" charset="0"/>
              <a:cs typeface="Tahoma" panose="020B0604030504040204" pitchFamily="34" charset="0"/>
            </a:endParaRPr>
          </a:p>
        </p:txBody>
      </p:sp>
      <p:sp>
        <p:nvSpPr>
          <p:cNvPr id="15" name="TextBox 115"/>
          <p:cNvSpPr txBox="1"/>
          <p:nvPr/>
        </p:nvSpPr>
        <p:spPr>
          <a:xfrm>
            <a:off x="1971676" y="949251"/>
            <a:ext cx="1303620" cy="287771"/>
          </a:xfrm>
          <a:prstGeom prst="rect">
            <a:avLst/>
          </a:prstGeom>
          <a:solidFill>
            <a:srgbClr val="26437E"/>
          </a:solidFill>
        </p:spPr>
        <p:txBody>
          <a:bodyPr wrap="square" rtlCol="0" anchor="ctr">
            <a:noAutofit/>
          </a:bodyPr>
          <a:lstStyle/>
          <a:p>
            <a:pPr algn="ctr"/>
            <a:r>
              <a:rPr lang="pl-PL" sz="1100" b="1" dirty="0">
                <a:solidFill>
                  <a:schemeClr val="bg1"/>
                </a:solidFill>
                <a:ea typeface="Tahoma" panose="020B0604030504040204" pitchFamily="34" charset="0"/>
                <a:cs typeface="Tahoma" panose="020B0604030504040204" pitchFamily="34" charset="0"/>
              </a:rPr>
              <a:t>INTEGRATION</a:t>
            </a:r>
            <a:endParaRPr lang="en-US" sz="1100" b="1" dirty="0">
              <a:solidFill>
                <a:schemeClr val="bg1"/>
              </a:solidFill>
              <a:ea typeface="Tahoma" panose="020B0604030504040204" pitchFamily="34" charset="0"/>
              <a:cs typeface="Tahoma" panose="020B0604030504040204" pitchFamily="34" charset="0"/>
            </a:endParaRPr>
          </a:p>
        </p:txBody>
      </p:sp>
      <p:sp>
        <p:nvSpPr>
          <p:cNvPr id="18" name="TextBox 123"/>
          <p:cNvSpPr txBox="1"/>
          <p:nvPr/>
        </p:nvSpPr>
        <p:spPr>
          <a:xfrm>
            <a:off x="3302795" y="948218"/>
            <a:ext cx="2892576" cy="287771"/>
          </a:xfrm>
          <a:prstGeom prst="rect">
            <a:avLst/>
          </a:prstGeom>
          <a:solidFill>
            <a:srgbClr val="26437E"/>
          </a:solidFill>
        </p:spPr>
        <p:txBody>
          <a:bodyPr wrap="square" rtlCol="0" anchor="ctr">
            <a:noAutofit/>
          </a:bodyPr>
          <a:lstStyle/>
          <a:p>
            <a:pPr algn="ctr"/>
            <a:r>
              <a:rPr lang="pl-PL" sz="1100" b="1" dirty="0">
                <a:solidFill>
                  <a:schemeClr val="bg1"/>
                </a:solidFill>
                <a:ea typeface="Tahoma" panose="020B0604030504040204" pitchFamily="34" charset="0"/>
                <a:cs typeface="Tahoma" panose="020B0604030504040204" pitchFamily="34" charset="0"/>
              </a:rPr>
              <a:t>REPOSITORIES</a:t>
            </a:r>
            <a:endParaRPr lang="en-US" sz="1100" b="1" dirty="0">
              <a:solidFill>
                <a:schemeClr val="bg1"/>
              </a:solidFill>
              <a:ea typeface="Tahoma" panose="020B0604030504040204" pitchFamily="34" charset="0"/>
              <a:cs typeface="Tahoma" panose="020B0604030504040204" pitchFamily="34" charset="0"/>
            </a:endParaRPr>
          </a:p>
        </p:txBody>
      </p:sp>
      <p:sp>
        <p:nvSpPr>
          <p:cNvPr id="19" name="TextBox 124"/>
          <p:cNvSpPr txBox="1"/>
          <p:nvPr/>
        </p:nvSpPr>
        <p:spPr>
          <a:xfrm>
            <a:off x="3397256" y="2858865"/>
            <a:ext cx="968665" cy="356105"/>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Data </a:t>
            </a:r>
            <a:r>
              <a:rPr lang="pl-PL" sz="1100" dirty="0" err="1">
                <a:solidFill>
                  <a:schemeClr val="accent1"/>
                </a:solidFill>
                <a:ea typeface="Tahoma" panose="020B0604030504040204" pitchFamily="34" charset="0"/>
                <a:cs typeface="Tahoma" panose="020B0604030504040204" pitchFamily="34" charset="0"/>
              </a:rPr>
              <a:t>Warehouse</a:t>
            </a:r>
            <a:endParaRPr lang="en-US" sz="1100" dirty="0">
              <a:solidFill>
                <a:schemeClr val="accent1"/>
              </a:solidFill>
              <a:ea typeface="Tahoma" panose="020B0604030504040204" pitchFamily="34" charset="0"/>
              <a:cs typeface="Tahoma" panose="020B0604030504040204" pitchFamily="34" charset="0"/>
            </a:endParaRPr>
          </a:p>
        </p:txBody>
      </p:sp>
      <p:sp>
        <p:nvSpPr>
          <p:cNvPr id="24" name="TextBox 130"/>
          <p:cNvSpPr txBox="1"/>
          <p:nvPr/>
        </p:nvSpPr>
        <p:spPr>
          <a:xfrm>
            <a:off x="5235583" y="2891972"/>
            <a:ext cx="931267"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Data </a:t>
            </a:r>
            <a:r>
              <a:rPr lang="pl-PL" sz="1100" dirty="0" err="1">
                <a:solidFill>
                  <a:schemeClr val="accent1"/>
                </a:solidFill>
                <a:ea typeface="Tahoma" panose="020B0604030504040204" pitchFamily="34" charset="0"/>
                <a:cs typeface="Tahoma" panose="020B0604030504040204" pitchFamily="34" charset="0"/>
              </a:rPr>
              <a:t>marts</a:t>
            </a:r>
            <a:endParaRPr lang="en-US" sz="1100" dirty="0">
              <a:solidFill>
                <a:schemeClr val="accent1"/>
              </a:solidFill>
              <a:ea typeface="Tahoma" panose="020B0604030504040204" pitchFamily="34" charset="0"/>
              <a:cs typeface="Tahoma" panose="020B0604030504040204" pitchFamily="34" charset="0"/>
            </a:endParaRPr>
          </a:p>
        </p:txBody>
      </p:sp>
      <p:cxnSp>
        <p:nvCxnSpPr>
          <p:cNvPr id="25" name="Straight Arrow Connector 131"/>
          <p:cNvCxnSpPr/>
          <p:nvPr/>
        </p:nvCxnSpPr>
        <p:spPr>
          <a:xfrm flipV="1">
            <a:off x="3097407" y="2705191"/>
            <a:ext cx="42684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32"/>
          <p:cNvCxnSpPr/>
          <p:nvPr/>
        </p:nvCxnSpPr>
        <p:spPr>
          <a:xfrm flipV="1">
            <a:off x="4178285" y="2697889"/>
            <a:ext cx="260492"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33"/>
          <p:cNvCxnSpPr/>
          <p:nvPr/>
        </p:nvCxnSpPr>
        <p:spPr>
          <a:xfrm flipV="1">
            <a:off x="5137155" y="2697889"/>
            <a:ext cx="286541"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9" name="TextBox 136"/>
          <p:cNvSpPr txBox="1"/>
          <p:nvPr/>
        </p:nvSpPr>
        <p:spPr>
          <a:xfrm>
            <a:off x="6226175" y="946762"/>
            <a:ext cx="1268065" cy="287771"/>
          </a:xfrm>
          <a:prstGeom prst="rect">
            <a:avLst/>
          </a:prstGeom>
          <a:solidFill>
            <a:srgbClr val="26437E"/>
          </a:solidFill>
        </p:spPr>
        <p:txBody>
          <a:bodyPr wrap="square" rtlCol="0" anchor="ctr">
            <a:noAutofit/>
          </a:bodyPr>
          <a:lstStyle/>
          <a:p>
            <a:pPr algn="ctr"/>
            <a:r>
              <a:rPr lang="pl-PL" sz="1100" b="1" dirty="0">
                <a:solidFill>
                  <a:schemeClr val="bg1"/>
                </a:solidFill>
                <a:ea typeface="Tahoma" panose="020B0604030504040204" pitchFamily="34" charset="0"/>
                <a:cs typeface="Tahoma" panose="020B0604030504040204" pitchFamily="34" charset="0"/>
              </a:rPr>
              <a:t>ANALYTICS</a:t>
            </a:r>
            <a:endParaRPr lang="en-US" sz="1100" b="1" dirty="0">
              <a:solidFill>
                <a:schemeClr val="bg1"/>
              </a:solidFill>
              <a:ea typeface="Tahoma" panose="020B0604030504040204" pitchFamily="34" charset="0"/>
              <a:cs typeface="Tahoma" panose="020B0604030504040204" pitchFamily="34" charset="0"/>
            </a:endParaRPr>
          </a:p>
        </p:txBody>
      </p:sp>
      <p:sp>
        <p:nvSpPr>
          <p:cNvPr id="31" name="TextBox 138"/>
          <p:cNvSpPr txBox="1"/>
          <p:nvPr/>
        </p:nvSpPr>
        <p:spPr>
          <a:xfrm>
            <a:off x="6231892" y="2961495"/>
            <a:ext cx="1257298"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OLAP </a:t>
            </a:r>
            <a:r>
              <a:rPr lang="pl-PL" sz="1100" dirty="0" err="1">
                <a:solidFill>
                  <a:schemeClr val="accent1"/>
                </a:solidFill>
                <a:ea typeface="Tahoma" panose="020B0604030504040204" pitchFamily="34" charset="0"/>
                <a:cs typeface="Tahoma" panose="020B0604030504040204" pitchFamily="34" charset="0"/>
              </a:rPr>
              <a:t>cubes</a:t>
            </a:r>
            <a:endParaRPr lang="en-US" sz="1100" dirty="0">
              <a:solidFill>
                <a:schemeClr val="accent1"/>
              </a:solidFill>
              <a:ea typeface="Tahoma" panose="020B0604030504040204" pitchFamily="34" charset="0"/>
              <a:cs typeface="Tahoma" panose="020B0604030504040204" pitchFamily="34" charset="0"/>
            </a:endParaRPr>
          </a:p>
        </p:txBody>
      </p:sp>
      <p:sp>
        <p:nvSpPr>
          <p:cNvPr id="33" name="TextBox 140"/>
          <p:cNvSpPr txBox="1"/>
          <p:nvPr/>
        </p:nvSpPr>
        <p:spPr>
          <a:xfrm>
            <a:off x="6231892" y="1767861"/>
            <a:ext cx="1247897" cy="261610"/>
          </a:xfrm>
          <a:prstGeom prst="rect">
            <a:avLst/>
          </a:prstGeom>
          <a:noFill/>
        </p:spPr>
        <p:txBody>
          <a:bodyPr wrap="square" rtlCol="0" anchor="ctr">
            <a:spAutoFit/>
          </a:bodyPr>
          <a:lstStyle/>
          <a:p>
            <a:pPr algn="ctr"/>
            <a:r>
              <a:rPr lang="pl-PL" sz="1100" dirty="0">
                <a:solidFill>
                  <a:schemeClr val="accent1"/>
                </a:solidFill>
                <a:ea typeface="Tahoma" panose="020B0604030504040204" pitchFamily="34" charset="0"/>
                <a:cs typeface="Tahoma" panose="020B0604030504040204" pitchFamily="34" charset="0"/>
              </a:rPr>
              <a:t>Reporting </a:t>
            </a:r>
            <a:r>
              <a:rPr lang="pl-PL" sz="1100" dirty="0" err="1">
                <a:solidFill>
                  <a:schemeClr val="accent1"/>
                </a:solidFill>
                <a:ea typeface="Tahoma" panose="020B0604030504040204" pitchFamily="34" charset="0"/>
                <a:cs typeface="Tahoma" panose="020B0604030504040204" pitchFamily="34" charset="0"/>
              </a:rPr>
              <a:t>tools</a:t>
            </a:r>
            <a:endParaRPr lang="en-US" sz="1100" dirty="0">
              <a:solidFill>
                <a:schemeClr val="accent1"/>
              </a:solidFill>
              <a:ea typeface="Tahoma" panose="020B0604030504040204" pitchFamily="34" charset="0"/>
              <a:cs typeface="Tahoma" panose="020B0604030504040204" pitchFamily="34" charset="0"/>
            </a:endParaRPr>
          </a:p>
        </p:txBody>
      </p:sp>
      <p:cxnSp>
        <p:nvCxnSpPr>
          <p:cNvPr id="34" name="Elbow Connector 141"/>
          <p:cNvCxnSpPr/>
          <p:nvPr/>
        </p:nvCxnSpPr>
        <p:spPr>
          <a:xfrm rot="5400000" flipH="1" flipV="1">
            <a:off x="3678034" y="1967370"/>
            <a:ext cx="628576" cy="288439"/>
          </a:xfrm>
          <a:prstGeom prst="bentConnector3">
            <a:avLst>
              <a:gd name="adj1" fmla="val 10051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2"/>
          <p:cNvCxnSpPr/>
          <p:nvPr/>
        </p:nvCxnSpPr>
        <p:spPr>
          <a:xfrm flipV="1">
            <a:off x="6855841" y="2062725"/>
            <a:ext cx="0" cy="40111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TextBox 145"/>
          <p:cNvSpPr txBox="1"/>
          <p:nvPr/>
        </p:nvSpPr>
        <p:spPr>
          <a:xfrm>
            <a:off x="2038637" y="2704270"/>
            <a:ext cx="578244" cy="246221"/>
          </a:xfrm>
          <a:prstGeom prst="rect">
            <a:avLst/>
          </a:prstGeom>
          <a:noFill/>
        </p:spPr>
        <p:txBody>
          <a:bodyPr wrap="square" rtlCol="0">
            <a:spAutoFit/>
          </a:bodyPr>
          <a:lstStyle/>
          <a:p>
            <a:pPr algn="ctr"/>
            <a:r>
              <a:rPr lang="pl-PL" sz="1000" dirty="0">
                <a:solidFill>
                  <a:srgbClr val="00A295"/>
                </a:solidFill>
                <a:latin typeface="Montserrat" panose="00000500000000000000" pitchFamily="50" charset="-18"/>
                <a:ea typeface="Tahoma" panose="020B0604030504040204" pitchFamily="34" charset="0"/>
                <a:cs typeface="Tahoma" panose="020B0604030504040204" pitchFamily="34" charset="0"/>
              </a:rPr>
              <a:t>ETL</a:t>
            </a:r>
            <a:endParaRPr lang="en-US" sz="900" dirty="0">
              <a:solidFill>
                <a:srgbClr val="00A295"/>
              </a:solidFill>
              <a:latin typeface="Montserrat" panose="00000500000000000000" pitchFamily="50" charset="-18"/>
              <a:ea typeface="Tahoma" panose="020B0604030504040204" pitchFamily="34" charset="0"/>
              <a:cs typeface="Tahoma" panose="020B0604030504040204" pitchFamily="34" charset="0"/>
            </a:endParaRPr>
          </a:p>
        </p:txBody>
      </p:sp>
      <p:sp>
        <p:nvSpPr>
          <p:cNvPr id="38" name="TextBox 152"/>
          <p:cNvSpPr txBox="1"/>
          <p:nvPr/>
        </p:nvSpPr>
        <p:spPr>
          <a:xfrm>
            <a:off x="7525456" y="946762"/>
            <a:ext cx="1175041" cy="291806"/>
          </a:xfrm>
          <a:prstGeom prst="rect">
            <a:avLst/>
          </a:prstGeom>
          <a:solidFill>
            <a:srgbClr val="26437E"/>
          </a:solidFill>
        </p:spPr>
        <p:txBody>
          <a:bodyPr wrap="square" rtlCol="0" anchor="ctr">
            <a:noAutofit/>
          </a:bodyPr>
          <a:lstStyle/>
          <a:p>
            <a:pPr algn="ctr"/>
            <a:r>
              <a:rPr lang="pl-PL" sz="1100" b="1" dirty="0">
                <a:solidFill>
                  <a:schemeClr val="bg1"/>
                </a:solidFill>
                <a:ea typeface="Tahoma" panose="020B0604030504040204" pitchFamily="34" charset="0"/>
                <a:cs typeface="Tahoma" panose="020B0604030504040204" pitchFamily="34" charset="0"/>
              </a:rPr>
              <a:t>USERS</a:t>
            </a:r>
            <a:endParaRPr lang="en-US" sz="1100" b="1" dirty="0">
              <a:solidFill>
                <a:schemeClr val="bg1"/>
              </a:solidFill>
              <a:ea typeface="Tahoma" panose="020B0604030504040204" pitchFamily="34" charset="0"/>
              <a:cs typeface="Tahoma" panose="020B0604030504040204" pitchFamily="34" charset="0"/>
            </a:endParaRPr>
          </a:p>
        </p:txBody>
      </p:sp>
      <p:sp>
        <p:nvSpPr>
          <p:cNvPr id="40" name="TextBox 154"/>
          <p:cNvSpPr txBox="1"/>
          <p:nvPr/>
        </p:nvSpPr>
        <p:spPr>
          <a:xfrm>
            <a:off x="7528938" y="1767861"/>
            <a:ext cx="1157862" cy="261610"/>
          </a:xfrm>
          <a:prstGeom prst="rect">
            <a:avLst/>
          </a:prstGeom>
          <a:noFill/>
        </p:spPr>
        <p:txBody>
          <a:bodyPr wrap="square" rtlCol="0" anchor="ctr">
            <a:spAutoFit/>
          </a:bodyPr>
          <a:lstStyle/>
          <a:p>
            <a:pPr algn="ctr"/>
            <a:r>
              <a:rPr lang="pl-PL" sz="1100" dirty="0">
                <a:solidFill>
                  <a:schemeClr val="accent1"/>
                </a:solidFill>
                <a:ea typeface="Tahoma" panose="020B0604030504040204" pitchFamily="34" charset="0"/>
                <a:cs typeface="Tahoma" panose="020B0604030504040204" pitchFamily="34" charset="0"/>
              </a:rPr>
              <a:t>Business </a:t>
            </a:r>
            <a:r>
              <a:rPr lang="pl-PL" sz="1100" dirty="0" err="1">
                <a:solidFill>
                  <a:schemeClr val="accent1"/>
                </a:solidFill>
                <a:ea typeface="Tahoma" panose="020B0604030504040204" pitchFamily="34" charset="0"/>
                <a:cs typeface="Tahoma" panose="020B0604030504040204" pitchFamily="34" charset="0"/>
              </a:rPr>
              <a:t>user</a:t>
            </a:r>
            <a:endParaRPr lang="en-US" sz="1100" dirty="0">
              <a:solidFill>
                <a:schemeClr val="accent1"/>
              </a:solidFill>
              <a:ea typeface="Tahoma" panose="020B0604030504040204" pitchFamily="34" charset="0"/>
              <a:cs typeface="Tahoma" panose="020B0604030504040204" pitchFamily="34" charset="0"/>
            </a:endParaRPr>
          </a:p>
        </p:txBody>
      </p:sp>
      <p:sp>
        <p:nvSpPr>
          <p:cNvPr id="42" name="TextBox 156"/>
          <p:cNvSpPr txBox="1"/>
          <p:nvPr/>
        </p:nvSpPr>
        <p:spPr>
          <a:xfrm>
            <a:off x="7529831" y="3016012"/>
            <a:ext cx="1170666" cy="261610"/>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Data </a:t>
            </a:r>
            <a:r>
              <a:rPr lang="pl-PL" sz="1100" dirty="0" err="1">
                <a:solidFill>
                  <a:schemeClr val="accent1"/>
                </a:solidFill>
                <a:ea typeface="Tahoma" panose="020B0604030504040204" pitchFamily="34" charset="0"/>
                <a:cs typeface="Tahoma" panose="020B0604030504040204" pitchFamily="34" charset="0"/>
              </a:rPr>
              <a:t>analyst</a:t>
            </a:r>
            <a:endParaRPr lang="en-US" sz="1100" dirty="0">
              <a:solidFill>
                <a:schemeClr val="accent1"/>
              </a:solidFill>
              <a:ea typeface="Tahoma" panose="020B0604030504040204" pitchFamily="34" charset="0"/>
              <a:cs typeface="Tahoma" panose="020B0604030504040204" pitchFamily="34" charset="0"/>
            </a:endParaRPr>
          </a:p>
        </p:txBody>
      </p:sp>
      <p:cxnSp>
        <p:nvCxnSpPr>
          <p:cNvPr id="44" name="Straight Arrow Connector 160"/>
          <p:cNvCxnSpPr/>
          <p:nvPr/>
        </p:nvCxnSpPr>
        <p:spPr>
          <a:xfrm flipH="1" flipV="1">
            <a:off x="7289800" y="1746424"/>
            <a:ext cx="596901" cy="79375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171"/>
          <p:cNvSpPr txBox="1"/>
          <p:nvPr/>
        </p:nvSpPr>
        <p:spPr>
          <a:xfrm>
            <a:off x="4017405" y="1984554"/>
            <a:ext cx="1474435" cy="261610"/>
          </a:xfrm>
          <a:prstGeom prst="rect">
            <a:avLst/>
          </a:prstGeom>
          <a:noFill/>
        </p:spPr>
        <p:txBody>
          <a:bodyPr wrap="square" rtlCol="0">
            <a:spAutoFit/>
          </a:bodyPr>
          <a:lstStyle/>
          <a:p>
            <a:pPr algn="ctr"/>
            <a:r>
              <a:rPr lang="pl-PL" sz="1100" dirty="0" err="1">
                <a:solidFill>
                  <a:schemeClr val="accent1"/>
                </a:solidFill>
                <a:ea typeface="Tahoma" panose="020B0604030504040204" pitchFamily="34" charset="0"/>
                <a:cs typeface="Tahoma" panose="020B0604030504040204" pitchFamily="34" charset="0"/>
              </a:rPr>
              <a:t>Reports</a:t>
            </a:r>
            <a:r>
              <a:rPr lang="pl-PL" sz="1100" dirty="0">
                <a:solidFill>
                  <a:schemeClr val="accent1"/>
                </a:solidFill>
                <a:ea typeface="Tahoma" panose="020B0604030504040204" pitchFamily="34" charset="0"/>
                <a:cs typeface="Tahoma" panose="020B0604030504040204" pitchFamily="34" charset="0"/>
              </a:rPr>
              <a:t> </a:t>
            </a:r>
            <a:r>
              <a:rPr lang="pl-PL" sz="1100" dirty="0" err="1">
                <a:solidFill>
                  <a:schemeClr val="accent1"/>
                </a:solidFill>
                <a:ea typeface="Tahoma" panose="020B0604030504040204" pitchFamily="34" charset="0"/>
                <a:cs typeface="Tahoma" panose="020B0604030504040204" pitchFamily="34" charset="0"/>
              </a:rPr>
              <a:t>repository</a:t>
            </a:r>
            <a:endParaRPr lang="en-US" sz="1100" dirty="0">
              <a:solidFill>
                <a:schemeClr val="accent1"/>
              </a:solidFill>
              <a:ea typeface="Tahoma" panose="020B0604030504040204" pitchFamily="34" charset="0"/>
              <a:cs typeface="Tahoma" panose="020B0604030504040204" pitchFamily="34" charset="0"/>
            </a:endParaRPr>
          </a:p>
        </p:txBody>
      </p:sp>
      <p:cxnSp>
        <p:nvCxnSpPr>
          <p:cNvPr id="49" name="Straight Arrow Connector 174"/>
          <p:cNvCxnSpPr/>
          <p:nvPr/>
        </p:nvCxnSpPr>
        <p:spPr>
          <a:xfrm flipV="1">
            <a:off x="5184358" y="1635396"/>
            <a:ext cx="1299610"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4" name="TextBox 110"/>
          <p:cNvSpPr txBox="1"/>
          <p:nvPr/>
        </p:nvSpPr>
        <p:spPr>
          <a:xfrm>
            <a:off x="1979037" y="2936933"/>
            <a:ext cx="1291550" cy="261610"/>
          </a:xfrm>
          <a:prstGeom prst="rect">
            <a:avLst/>
          </a:prstGeom>
          <a:noFill/>
        </p:spPr>
        <p:txBody>
          <a:bodyPr wrap="square" rtlCol="0">
            <a:spAutoFit/>
          </a:bodyPr>
          <a:lstStyle/>
          <a:p>
            <a:pPr algn="ctr"/>
            <a:r>
              <a:rPr lang="pl-PL" sz="1100" b="1" dirty="0" err="1">
                <a:solidFill>
                  <a:srgbClr val="00A295"/>
                </a:solidFill>
                <a:ea typeface="Tahoma" panose="020B0604030504040204" pitchFamily="34" charset="0"/>
                <a:cs typeface="Tahoma" panose="020B0604030504040204" pitchFamily="34" charset="0"/>
              </a:rPr>
              <a:t>Comarch</a:t>
            </a:r>
            <a:r>
              <a:rPr lang="pl-PL" sz="1100" b="1" dirty="0">
                <a:solidFill>
                  <a:srgbClr val="00A295"/>
                </a:solidFill>
                <a:ea typeface="Tahoma" panose="020B0604030504040204" pitchFamily="34" charset="0"/>
                <a:cs typeface="Tahoma" panose="020B0604030504040204" pitchFamily="34" charset="0"/>
              </a:rPr>
              <a:t> DWM</a:t>
            </a:r>
            <a:endParaRPr lang="en-US" sz="1100" b="1" dirty="0">
              <a:solidFill>
                <a:srgbClr val="00A295"/>
              </a:solidFill>
              <a:ea typeface="Tahoma" panose="020B0604030504040204" pitchFamily="34" charset="0"/>
              <a:cs typeface="Tahoma" panose="020B0604030504040204" pitchFamily="34" charset="0"/>
            </a:endParaRPr>
          </a:p>
        </p:txBody>
      </p:sp>
      <p:pic>
        <p:nvPicPr>
          <p:cNvPr id="55" name="Picture 91"/>
          <p:cNvPicPr>
            <a:picLocks noChangeAspect="1"/>
          </p:cNvPicPr>
          <p:nvPr/>
        </p:nvPicPr>
        <p:blipFill>
          <a:blip r:embed="rId2"/>
          <a:stretch>
            <a:fillRect/>
          </a:stretch>
        </p:blipFill>
        <p:spPr>
          <a:xfrm>
            <a:off x="6726047" y="3583215"/>
            <a:ext cx="230886" cy="164813"/>
          </a:xfrm>
          <a:prstGeom prst="rect">
            <a:avLst/>
          </a:prstGeom>
        </p:spPr>
      </p:pic>
      <p:sp>
        <p:nvSpPr>
          <p:cNvPr id="56" name="TextBox 127"/>
          <p:cNvSpPr txBox="1"/>
          <p:nvPr/>
        </p:nvSpPr>
        <p:spPr>
          <a:xfrm>
            <a:off x="6231891" y="4223979"/>
            <a:ext cx="1247898" cy="430887"/>
          </a:xfrm>
          <a:prstGeom prst="rect">
            <a:avLst/>
          </a:prstGeom>
          <a:noFill/>
        </p:spPr>
        <p:txBody>
          <a:bodyPr wrap="square" rtlCol="0">
            <a:spAutoFit/>
          </a:bodyPr>
          <a:lstStyle/>
          <a:p>
            <a:pPr algn="ctr"/>
            <a:r>
              <a:rPr lang="pl-PL" sz="1100" dirty="0" err="1">
                <a:solidFill>
                  <a:schemeClr val="accent1"/>
                </a:solidFill>
                <a:ea typeface="Tahoma" panose="020B0604030504040204" pitchFamily="34" charset="0"/>
                <a:cs typeface="Tahoma" panose="020B0604030504040204" pitchFamily="34" charset="0"/>
              </a:rPr>
              <a:t>Analytical</a:t>
            </a:r>
            <a:r>
              <a:rPr lang="pl-PL" sz="1100" dirty="0">
                <a:solidFill>
                  <a:schemeClr val="accent1"/>
                </a:solidFill>
                <a:ea typeface="Tahoma" panose="020B0604030504040204" pitchFamily="34" charset="0"/>
                <a:cs typeface="Tahoma" panose="020B0604030504040204" pitchFamily="34" charset="0"/>
              </a:rPr>
              <a:t> environment</a:t>
            </a:r>
            <a:endParaRPr lang="en-US" sz="1100" dirty="0">
              <a:solidFill>
                <a:schemeClr val="accent1"/>
              </a:solidFill>
              <a:ea typeface="Tahoma" panose="020B0604030504040204" pitchFamily="34" charset="0"/>
              <a:cs typeface="Tahoma" panose="020B0604030504040204" pitchFamily="34" charset="0"/>
            </a:endParaRPr>
          </a:p>
        </p:txBody>
      </p:sp>
      <p:pic>
        <p:nvPicPr>
          <p:cNvPr id="57" name="Picture 132"/>
          <p:cNvPicPr>
            <a:picLocks noChangeAspect="1"/>
          </p:cNvPicPr>
          <p:nvPr/>
        </p:nvPicPr>
        <p:blipFill>
          <a:blip r:embed="rId2"/>
          <a:stretch>
            <a:fillRect/>
          </a:stretch>
        </p:blipFill>
        <p:spPr>
          <a:xfrm>
            <a:off x="2617952" y="4356099"/>
            <a:ext cx="311722" cy="222514"/>
          </a:xfrm>
          <a:prstGeom prst="rect">
            <a:avLst/>
          </a:prstGeom>
        </p:spPr>
      </p:pic>
      <p:pic>
        <p:nvPicPr>
          <p:cNvPr id="58" name="Picture 133"/>
          <p:cNvPicPr>
            <a:picLocks noChangeAspect="1"/>
          </p:cNvPicPr>
          <p:nvPr/>
        </p:nvPicPr>
        <p:blipFill>
          <a:blip r:embed="rId3"/>
          <a:stretch>
            <a:fillRect/>
          </a:stretch>
        </p:blipFill>
        <p:spPr>
          <a:xfrm>
            <a:off x="2252802" y="4345132"/>
            <a:ext cx="261712" cy="241059"/>
          </a:xfrm>
          <a:prstGeom prst="rect">
            <a:avLst/>
          </a:prstGeom>
        </p:spPr>
      </p:pic>
      <p:sp>
        <p:nvSpPr>
          <p:cNvPr id="60" name="TextBox 142"/>
          <p:cNvSpPr txBox="1"/>
          <p:nvPr/>
        </p:nvSpPr>
        <p:spPr>
          <a:xfrm>
            <a:off x="7529830" y="4199189"/>
            <a:ext cx="1170667" cy="261610"/>
          </a:xfrm>
          <a:prstGeom prst="rect">
            <a:avLst/>
          </a:prstGeom>
          <a:noFill/>
        </p:spPr>
        <p:txBody>
          <a:bodyPr wrap="square" rtlCol="0">
            <a:spAutoFit/>
          </a:bodyPr>
          <a:lstStyle/>
          <a:p>
            <a:pPr algn="ctr"/>
            <a:r>
              <a:rPr lang="en-US" sz="1100" dirty="0">
                <a:solidFill>
                  <a:schemeClr val="accent1"/>
                </a:solidFill>
                <a:ea typeface="Tahoma" panose="020B0604030504040204" pitchFamily="34" charset="0"/>
                <a:cs typeface="Tahoma" panose="020B0604030504040204" pitchFamily="34" charset="0"/>
              </a:rPr>
              <a:t>Data </a:t>
            </a:r>
            <a:r>
              <a:rPr lang="pl-PL" sz="1100" dirty="0">
                <a:solidFill>
                  <a:schemeClr val="accent1"/>
                </a:solidFill>
                <a:ea typeface="Tahoma" panose="020B0604030504040204" pitchFamily="34" charset="0"/>
                <a:cs typeface="Tahoma" panose="020B0604030504040204" pitchFamily="34" charset="0"/>
              </a:rPr>
              <a:t>s</a:t>
            </a:r>
            <a:r>
              <a:rPr lang="en-US" sz="1100" dirty="0" err="1">
                <a:solidFill>
                  <a:schemeClr val="accent1"/>
                </a:solidFill>
                <a:ea typeface="Tahoma" panose="020B0604030504040204" pitchFamily="34" charset="0"/>
                <a:cs typeface="Tahoma" panose="020B0604030504040204" pitchFamily="34" charset="0"/>
              </a:rPr>
              <a:t>cientist</a:t>
            </a:r>
            <a:endParaRPr lang="en-US" sz="1100" dirty="0">
              <a:solidFill>
                <a:schemeClr val="accent1"/>
              </a:solidFill>
              <a:ea typeface="Tahoma" panose="020B0604030504040204" pitchFamily="34" charset="0"/>
              <a:cs typeface="Tahoma" panose="020B0604030504040204" pitchFamily="34" charset="0"/>
            </a:endParaRPr>
          </a:p>
        </p:txBody>
      </p:sp>
      <p:cxnSp>
        <p:nvCxnSpPr>
          <p:cNvPr id="61" name="Straight Arrow Connector 145"/>
          <p:cNvCxnSpPr/>
          <p:nvPr/>
        </p:nvCxnSpPr>
        <p:spPr>
          <a:xfrm flipH="1">
            <a:off x="7111882" y="3295824"/>
            <a:ext cx="781168" cy="562467"/>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146"/>
          <p:cNvCxnSpPr/>
          <p:nvPr/>
        </p:nvCxnSpPr>
        <p:spPr>
          <a:xfrm>
            <a:off x="7147781" y="3964290"/>
            <a:ext cx="638615"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TextBox 150"/>
          <p:cNvSpPr txBox="1"/>
          <p:nvPr/>
        </p:nvSpPr>
        <p:spPr>
          <a:xfrm>
            <a:off x="3307278" y="3919840"/>
            <a:ext cx="2883971" cy="430887"/>
          </a:xfrm>
          <a:prstGeom prst="rect">
            <a:avLst/>
          </a:prstGeom>
          <a:noFill/>
        </p:spPr>
        <p:txBody>
          <a:bodyPr wrap="square" rtlCol="0">
            <a:spAutoFit/>
          </a:bodyPr>
          <a:lstStyle/>
          <a:p>
            <a:pPr algn="ctr"/>
            <a:r>
              <a:rPr lang="pl-PL" sz="1100" dirty="0">
                <a:solidFill>
                  <a:schemeClr val="accent1"/>
                </a:solidFill>
                <a:ea typeface="Tahoma" panose="020B0604030504040204" pitchFamily="34" charset="0"/>
                <a:cs typeface="Tahoma" panose="020B0604030504040204" pitchFamily="34" charset="0"/>
              </a:rPr>
              <a:t>Data </a:t>
            </a:r>
            <a:r>
              <a:rPr lang="pl-PL" sz="1100" dirty="0" err="1">
                <a:solidFill>
                  <a:schemeClr val="accent1"/>
                </a:solidFill>
                <a:ea typeface="Tahoma" panose="020B0604030504040204" pitchFamily="34" charset="0"/>
                <a:cs typeface="Tahoma" panose="020B0604030504040204" pitchFamily="34" charset="0"/>
              </a:rPr>
              <a:t>models</a:t>
            </a:r>
            <a:r>
              <a:rPr lang="pl-PL" sz="1100" dirty="0">
                <a:solidFill>
                  <a:schemeClr val="accent1"/>
                </a:solidFill>
                <a:ea typeface="Tahoma" panose="020B0604030504040204" pitchFamily="34" charset="0"/>
                <a:cs typeface="Tahoma" panose="020B0604030504040204" pitchFamily="34" charset="0"/>
              </a:rPr>
              <a:t> </a:t>
            </a:r>
            <a:r>
              <a:rPr lang="pl-PL" sz="1100" dirty="0" err="1">
                <a:solidFill>
                  <a:schemeClr val="accent1"/>
                </a:solidFill>
                <a:ea typeface="Tahoma" panose="020B0604030504040204" pitchFamily="34" charset="0"/>
                <a:cs typeface="Tahoma" panose="020B0604030504040204" pitchFamily="34" charset="0"/>
              </a:rPr>
              <a:t>repository</a:t>
            </a:r>
            <a:r>
              <a:rPr lang="pl-PL" sz="1100" dirty="0">
                <a:solidFill>
                  <a:schemeClr val="accent1"/>
                </a:solidFill>
                <a:ea typeface="Tahoma" panose="020B0604030504040204" pitchFamily="34" charset="0"/>
                <a:cs typeface="Tahoma" panose="020B0604030504040204" pitchFamily="34" charset="0"/>
              </a:rPr>
              <a:t> </a:t>
            </a:r>
          </a:p>
          <a:p>
            <a:pPr algn="ctr"/>
            <a:r>
              <a:rPr lang="pl-PL" sz="1100" dirty="0">
                <a:solidFill>
                  <a:schemeClr val="accent1"/>
                </a:solidFill>
                <a:ea typeface="Tahoma" panose="020B0604030504040204" pitchFamily="34" charset="0"/>
                <a:cs typeface="Tahoma" panose="020B0604030504040204" pitchFamily="34" charset="0"/>
              </a:rPr>
              <a:t>/ </a:t>
            </a:r>
            <a:r>
              <a:rPr lang="pl-PL" sz="1100" dirty="0" err="1">
                <a:solidFill>
                  <a:schemeClr val="accent1"/>
                </a:solidFill>
                <a:ea typeface="Tahoma" panose="020B0604030504040204" pitchFamily="34" charset="0"/>
                <a:cs typeface="Tahoma" panose="020B0604030504040204" pitchFamily="34" charset="0"/>
              </a:rPr>
              <a:t>analytical</a:t>
            </a:r>
            <a:r>
              <a:rPr lang="pl-PL" sz="1100" dirty="0">
                <a:solidFill>
                  <a:schemeClr val="accent1"/>
                </a:solidFill>
                <a:ea typeface="Tahoma" panose="020B0604030504040204" pitchFamily="34" charset="0"/>
                <a:cs typeface="Tahoma" panose="020B0604030504040204" pitchFamily="34" charset="0"/>
              </a:rPr>
              <a:t> Data </a:t>
            </a:r>
            <a:r>
              <a:rPr lang="pl-PL" sz="1100" dirty="0" err="1">
                <a:solidFill>
                  <a:schemeClr val="accent1"/>
                </a:solidFill>
                <a:ea typeface="Tahoma" panose="020B0604030504040204" pitchFamily="34" charset="0"/>
                <a:cs typeface="Tahoma" panose="020B0604030504040204" pitchFamily="34" charset="0"/>
              </a:rPr>
              <a:t>Marts</a:t>
            </a:r>
            <a:endParaRPr lang="en-US" sz="1100" dirty="0">
              <a:solidFill>
                <a:schemeClr val="accent1"/>
              </a:solidFill>
              <a:ea typeface="Tahoma" panose="020B0604030504040204" pitchFamily="34" charset="0"/>
              <a:cs typeface="Tahoma" panose="020B0604030504040204" pitchFamily="34" charset="0"/>
            </a:endParaRPr>
          </a:p>
        </p:txBody>
      </p:sp>
      <p:cxnSp>
        <p:nvCxnSpPr>
          <p:cNvPr id="67" name="Elbow Connector 157"/>
          <p:cNvCxnSpPr/>
          <p:nvPr/>
        </p:nvCxnSpPr>
        <p:spPr>
          <a:xfrm rot="10800000" flipV="1">
            <a:off x="3028950" y="4197523"/>
            <a:ext cx="3397250" cy="266699"/>
          </a:xfrm>
          <a:prstGeom prst="bentConnector3">
            <a:avLst>
              <a:gd name="adj1" fmla="val 12617"/>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158"/>
          <p:cNvCxnSpPr/>
          <p:nvPr/>
        </p:nvCxnSpPr>
        <p:spPr>
          <a:xfrm flipH="1">
            <a:off x="5690989" y="3973297"/>
            <a:ext cx="739149" cy="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151"/>
          <p:cNvCxnSpPr/>
          <p:nvPr/>
        </p:nvCxnSpPr>
        <p:spPr>
          <a:xfrm rot="10800000">
            <a:off x="3881588" y="3310592"/>
            <a:ext cx="576114" cy="404333"/>
          </a:xfrm>
          <a:prstGeom prst="bentConnector3">
            <a:avLst>
              <a:gd name="adj1" fmla="val 99600"/>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
          <p:cNvCxnSpPr/>
          <p:nvPr/>
        </p:nvCxnSpPr>
        <p:spPr>
          <a:xfrm>
            <a:off x="1580019" y="1568708"/>
            <a:ext cx="1074943" cy="682218"/>
          </a:xfrm>
          <a:prstGeom prst="bentConnector3">
            <a:avLst>
              <a:gd name="adj1" fmla="val 100212"/>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75" name="Elbow Connector 10"/>
          <p:cNvCxnSpPr/>
          <p:nvPr/>
        </p:nvCxnSpPr>
        <p:spPr>
          <a:xfrm>
            <a:off x="1575057" y="2361840"/>
            <a:ext cx="685543" cy="330734"/>
          </a:xfrm>
          <a:prstGeom prst="bentConnector3">
            <a:avLst>
              <a:gd name="adj1" fmla="val 33327"/>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76" name="Elbow Connector 12"/>
          <p:cNvCxnSpPr/>
          <p:nvPr/>
        </p:nvCxnSpPr>
        <p:spPr>
          <a:xfrm flipV="1">
            <a:off x="1574800" y="3225974"/>
            <a:ext cx="806450" cy="133350"/>
          </a:xfrm>
          <a:prstGeom prst="bentConnector3">
            <a:avLst>
              <a:gd name="adj1" fmla="val 100394"/>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14"/>
          <p:cNvCxnSpPr/>
          <p:nvPr/>
        </p:nvCxnSpPr>
        <p:spPr>
          <a:xfrm flipV="1">
            <a:off x="1449844" y="3238674"/>
            <a:ext cx="1204456" cy="851292"/>
          </a:xfrm>
          <a:prstGeom prst="bentConnector3">
            <a:avLst>
              <a:gd name="adj1" fmla="val 100085"/>
            </a:avLst>
          </a:prstGeom>
          <a:ln w="12700">
            <a:tailEnd type="triangle"/>
          </a:ln>
          <a:effectLst/>
        </p:spPr>
        <p:style>
          <a:lnRef idx="2">
            <a:schemeClr val="accent1"/>
          </a:lnRef>
          <a:fillRef idx="0">
            <a:schemeClr val="accent1"/>
          </a:fillRef>
          <a:effectRef idx="1">
            <a:schemeClr val="accent1"/>
          </a:effectRef>
          <a:fontRef idx="minor">
            <a:schemeClr val="tx1"/>
          </a:fontRef>
        </p:style>
      </p:cxnSp>
      <p:pic>
        <p:nvPicPr>
          <p:cNvPr id="2" name="Obraz 1"/>
          <p:cNvPicPr>
            <a:picLocks noChangeAspect="1"/>
          </p:cNvPicPr>
          <p:nvPr/>
        </p:nvPicPr>
        <p:blipFill>
          <a:blip r:embed="rId4"/>
          <a:stretch>
            <a:fillRect/>
          </a:stretch>
        </p:blipFill>
        <p:spPr>
          <a:xfrm>
            <a:off x="1096833" y="1406555"/>
            <a:ext cx="215150" cy="361144"/>
          </a:xfrm>
          <a:prstGeom prst="rect">
            <a:avLst/>
          </a:prstGeom>
        </p:spPr>
      </p:pic>
      <p:pic>
        <p:nvPicPr>
          <p:cNvPr id="79" name="Obraz 78"/>
          <p:cNvPicPr>
            <a:picLocks noChangeAspect="1"/>
          </p:cNvPicPr>
          <p:nvPr/>
        </p:nvPicPr>
        <p:blipFill>
          <a:blip r:embed="rId5"/>
          <a:stretch>
            <a:fillRect/>
          </a:stretch>
        </p:blipFill>
        <p:spPr>
          <a:xfrm>
            <a:off x="1083070" y="2226739"/>
            <a:ext cx="251474" cy="321326"/>
          </a:xfrm>
          <a:prstGeom prst="rect">
            <a:avLst/>
          </a:prstGeom>
        </p:spPr>
      </p:pic>
      <p:pic>
        <p:nvPicPr>
          <p:cNvPr id="80" name="Obraz 79"/>
          <p:cNvPicPr>
            <a:picLocks noChangeAspect="1"/>
          </p:cNvPicPr>
          <p:nvPr/>
        </p:nvPicPr>
        <p:blipFill>
          <a:blip r:embed="rId6"/>
          <a:stretch>
            <a:fillRect/>
          </a:stretch>
        </p:blipFill>
        <p:spPr>
          <a:xfrm>
            <a:off x="1083218" y="3921637"/>
            <a:ext cx="251474" cy="321326"/>
          </a:xfrm>
          <a:prstGeom prst="rect">
            <a:avLst/>
          </a:prstGeom>
        </p:spPr>
      </p:pic>
      <p:pic>
        <p:nvPicPr>
          <p:cNvPr id="82" name="Obraz 81"/>
          <p:cNvPicPr>
            <a:picLocks noChangeAspect="1"/>
          </p:cNvPicPr>
          <p:nvPr/>
        </p:nvPicPr>
        <p:blipFill>
          <a:blip r:embed="rId7"/>
          <a:stretch>
            <a:fillRect/>
          </a:stretch>
        </p:blipFill>
        <p:spPr>
          <a:xfrm>
            <a:off x="1099613" y="3104749"/>
            <a:ext cx="271333" cy="271333"/>
          </a:xfrm>
          <a:prstGeom prst="rect">
            <a:avLst/>
          </a:prstGeom>
        </p:spPr>
      </p:pic>
      <p:pic>
        <p:nvPicPr>
          <p:cNvPr id="84" name="Obraz 83"/>
          <p:cNvPicPr>
            <a:picLocks noChangeAspect="1"/>
          </p:cNvPicPr>
          <p:nvPr/>
        </p:nvPicPr>
        <p:blipFill>
          <a:blip r:embed="rId8"/>
          <a:stretch>
            <a:fillRect/>
          </a:stretch>
        </p:blipFill>
        <p:spPr>
          <a:xfrm>
            <a:off x="2434440" y="2484005"/>
            <a:ext cx="456424" cy="405710"/>
          </a:xfrm>
          <a:prstGeom prst="rect">
            <a:avLst/>
          </a:prstGeom>
        </p:spPr>
      </p:pic>
      <p:pic>
        <p:nvPicPr>
          <p:cNvPr id="85" name="Obraz 84"/>
          <p:cNvPicPr>
            <a:picLocks noChangeAspect="1"/>
          </p:cNvPicPr>
          <p:nvPr/>
        </p:nvPicPr>
        <p:blipFill>
          <a:blip r:embed="rId9"/>
          <a:stretch>
            <a:fillRect/>
          </a:stretch>
        </p:blipFill>
        <p:spPr>
          <a:xfrm>
            <a:off x="3681593" y="2548133"/>
            <a:ext cx="406421" cy="311166"/>
          </a:xfrm>
          <a:prstGeom prst="rect">
            <a:avLst/>
          </a:prstGeom>
        </p:spPr>
      </p:pic>
      <p:pic>
        <p:nvPicPr>
          <p:cNvPr id="86" name="Obraz 85"/>
          <p:cNvPicPr>
            <a:picLocks noChangeAspect="1"/>
          </p:cNvPicPr>
          <p:nvPr/>
        </p:nvPicPr>
        <p:blipFill>
          <a:blip r:embed="rId8"/>
          <a:stretch>
            <a:fillRect/>
          </a:stretch>
        </p:blipFill>
        <p:spPr>
          <a:xfrm>
            <a:off x="4573658" y="2548658"/>
            <a:ext cx="456424" cy="405710"/>
          </a:xfrm>
          <a:prstGeom prst="rect">
            <a:avLst/>
          </a:prstGeom>
        </p:spPr>
      </p:pic>
      <p:pic>
        <p:nvPicPr>
          <p:cNvPr id="87" name="Obraz 86"/>
          <p:cNvPicPr>
            <a:picLocks noChangeAspect="1"/>
          </p:cNvPicPr>
          <p:nvPr/>
        </p:nvPicPr>
        <p:blipFill>
          <a:blip r:embed="rId10"/>
          <a:stretch>
            <a:fillRect/>
          </a:stretch>
        </p:blipFill>
        <p:spPr>
          <a:xfrm>
            <a:off x="5532622" y="2565711"/>
            <a:ext cx="351631" cy="293899"/>
          </a:xfrm>
          <a:prstGeom prst="rect">
            <a:avLst/>
          </a:prstGeom>
        </p:spPr>
      </p:pic>
      <p:pic>
        <p:nvPicPr>
          <p:cNvPr id="88" name="Obraz 87"/>
          <p:cNvPicPr>
            <a:picLocks noChangeAspect="1"/>
          </p:cNvPicPr>
          <p:nvPr/>
        </p:nvPicPr>
        <p:blipFill>
          <a:blip r:embed="rId11"/>
          <a:stretch>
            <a:fillRect/>
          </a:stretch>
        </p:blipFill>
        <p:spPr>
          <a:xfrm>
            <a:off x="4285665" y="1647954"/>
            <a:ext cx="486652" cy="271953"/>
          </a:xfrm>
          <a:prstGeom prst="rect">
            <a:avLst/>
          </a:prstGeom>
        </p:spPr>
      </p:pic>
      <p:pic>
        <p:nvPicPr>
          <p:cNvPr id="89" name="Obraz 88"/>
          <p:cNvPicPr>
            <a:picLocks noChangeAspect="1"/>
          </p:cNvPicPr>
          <p:nvPr/>
        </p:nvPicPr>
        <p:blipFill>
          <a:blip r:embed="rId4"/>
          <a:stretch>
            <a:fillRect/>
          </a:stretch>
        </p:blipFill>
        <p:spPr>
          <a:xfrm>
            <a:off x="4937704" y="1688118"/>
            <a:ext cx="146950" cy="246666"/>
          </a:xfrm>
          <a:prstGeom prst="rect">
            <a:avLst/>
          </a:prstGeom>
        </p:spPr>
      </p:pic>
      <p:pic>
        <p:nvPicPr>
          <p:cNvPr id="90" name="Obraz 89"/>
          <p:cNvPicPr>
            <a:picLocks noChangeAspect="1"/>
          </p:cNvPicPr>
          <p:nvPr/>
        </p:nvPicPr>
        <p:blipFill>
          <a:blip r:embed="rId12"/>
          <a:stretch>
            <a:fillRect/>
          </a:stretch>
        </p:blipFill>
        <p:spPr>
          <a:xfrm>
            <a:off x="4668942" y="1387930"/>
            <a:ext cx="229013" cy="229013"/>
          </a:xfrm>
          <a:prstGeom prst="rect">
            <a:avLst/>
          </a:prstGeom>
        </p:spPr>
      </p:pic>
      <p:pic>
        <p:nvPicPr>
          <p:cNvPr id="91" name="Obraz 90"/>
          <p:cNvPicPr>
            <a:picLocks noChangeAspect="1"/>
          </p:cNvPicPr>
          <p:nvPr/>
        </p:nvPicPr>
        <p:blipFill>
          <a:blip r:embed="rId13"/>
          <a:stretch>
            <a:fillRect/>
          </a:stretch>
        </p:blipFill>
        <p:spPr>
          <a:xfrm>
            <a:off x="6703823" y="1452912"/>
            <a:ext cx="282878" cy="277105"/>
          </a:xfrm>
          <a:prstGeom prst="rect">
            <a:avLst/>
          </a:prstGeom>
        </p:spPr>
      </p:pic>
      <p:pic>
        <p:nvPicPr>
          <p:cNvPr id="92" name="Obraz 91"/>
          <p:cNvPicPr>
            <a:picLocks noChangeAspect="1"/>
          </p:cNvPicPr>
          <p:nvPr/>
        </p:nvPicPr>
        <p:blipFill>
          <a:blip r:embed="rId14"/>
          <a:stretch>
            <a:fillRect/>
          </a:stretch>
        </p:blipFill>
        <p:spPr>
          <a:xfrm>
            <a:off x="6738201" y="2612171"/>
            <a:ext cx="265443" cy="265443"/>
          </a:xfrm>
          <a:prstGeom prst="rect">
            <a:avLst/>
          </a:prstGeom>
        </p:spPr>
      </p:pic>
      <p:pic>
        <p:nvPicPr>
          <p:cNvPr id="93" name="Obraz 92"/>
          <p:cNvPicPr>
            <a:picLocks noChangeAspect="1"/>
          </p:cNvPicPr>
          <p:nvPr/>
        </p:nvPicPr>
        <p:blipFill>
          <a:blip r:embed="rId15"/>
          <a:stretch>
            <a:fillRect/>
          </a:stretch>
        </p:blipFill>
        <p:spPr>
          <a:xfrm>
            <a:off x="6696347" y="3838923"/>
            <a:ext cx="304816" cy="304816"/>
          </a:xfrm>
          <a:prstGeom prst="rect">
            <a:avLst/>
          </a:prstGeom>
        </p:spPr>
      </p:pic>
      <p:pic>
        <p:nvPicPr>
          <p:cNvPr id="94" name="Obraz 93"/>
          <p:cNvPicPr>
            <a:picLocks noChangeAspect="1"/>
          </p:cNvPicPr>
          <p:nvPr/>
        </p:nvPicPr>
        <p:blipFill>
          <a:blip r:embed="rId16"/>
          <a:stretch>
            <a:fillRect/>
          </a:stretch>
        </p:blipFill>
        <p:spPr>
          <a:xfrm>
            <a:off x="7988156" y="1440942"/>
            <a:ext cx="254014" cy="329063"/>
          </a:xfrm>
          <a:prstGeom prst="rect">
            <a:avLst/>
          </a:prstGeom>
        </p:spPr>
      </p:pic>
      <p:pic>
        <p:nvPicPr>
          <p:cNvPr id="96" name="Obraz 95"/>
          <p:cNvPicPr>
            <a:picLocks noChangeAspect="1"/>
          </p:cNvPicPr>
          <p:nvPr/>
        </p:nvPicPr>
        <p:blipFill>
          <a:blip r:embed="rId17"/>
          <a:stretch>
            <a:fillRect/>
          </a:stretch>
        </p:blipFill>
        <p:spPr>
          <a:xfrm>
            <a:off x="7933449" y="2663339"/>
            <a:ext cx="444523" cy="304815"/>
          </a:xfrm>
          <a:prstGeom prst="rect">
            <a:avLst/>
          </a:prstGeom>
        </p:spPr>
      </p:pic>
      <p:pic>
        <p:nvPicPr>
          <p:cNvPr id="97" name="Obraz 96"/>
          <p:cNvPicPr>
            <a:picLocks noChangeAspect="1"/>
          </p:cNvPicPr>
          <p:nvPr/>
        </p:nvPicPr>
        <p:blipFill>
          <a:blip r:embed="rId18"/>
          <a:stretch>
            <a:fillRect/>
          </a:stretch>
        </p:blipFill>
        <p:spPr>
          <a:xfrm>
            <a:off x="7891274" y="3860604"/>
            <a:ext cx="398339" cy="277105"/>
          </a:xfrm>
          <a:prstGeom prst="rect">
            <a:avLst/>
          </a:prstGeom>
        </p:spPr>
      </p:pic>
      <p:pic>
        <p:nvPicPr>
          <p:cNvPr id="104" name="Obraz 103"/>
          <p:cNvPicPr>
            <a:picLocks noChangeAspect="1"/>
          </p:cNvPicPr>
          <p:nvPr/>
        </p:nvPicPr>
        <p:blipFill>
          <a:blip r:embed="rId19"/>
          <a:stretch>
            <a:fillRect/>
          </a:stretch>
        </p:blipFill>
        <p:spPr>
          <a:xfrm>
            <a:off x="4611142" y="3515082"/>
            <a:ext cx="300371" cy="349268"/>
          </a:xfrm>
          <a:prstGeom prst="rect">
            <a:avLst/>
          </a:prstGeom>
        </p:spPr>
      </p:pic>
      <p:cxnSp>
        <p:nvCxnSpPr>
          <p:cNvPr id="30" name="Straight Arrow Connector 137"/>
          <p:cNvCxnSpPr/>
          <p:nvPr/>
        </p:nvCxnSpPr>
        <p:spPr>
          <a:xfrm>
            <a:off x="5995577" y="2732052"/>
            <a:ext cx="45177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74"/>
          <p:cNvCxnSpPr/>
          <p:nvPr/>
        </p:nvCxnSpPr>
        <p:spPr>
          <a:xfrm flipV="1">
            <a:off x="7163933" y="1635396"/>
            <a:ext cx="666905"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70" name="Obraz 6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8124934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ymbol zastępczy tekstu 4"/>
          <p:cNvSpPr txBox="1">
            <a:spLocks/>
          </p:cNvSpPr>
          <p:nvPr/>
        </p:nvSpPr>
        <p:spPr>
          <a:xfrm>
            <a:off x="3369399" y="1377017"/>
            <a:ext cx="2450876" cy="3316903"/>
          </a:xfrm>
          <a:prstGeom prst="rect">
            <a:avLst/>
          </a:prstGeom>
          <a:solidFill>
            <a:schemeClr val="bg1"/>
          </a:solidFill>
          <a:ln w="12700">
            <a:solidFill>
              <a:srgbClr val="009DE0"/>
            </a:solidFill>
          </a:ln>
        </p:spPr>
        <p:txBody>
          <a:bodyPr lIns="576000">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600"/>
              </a:spcBef>
              <a:spcAft>
                <a:spcPts val="600"/>
              </a:spcAft>
              <a:buNone/>
            </a:pPr>
            <a:r>
              <a:rPr lang="pl-PL" sz="1250" b="0" dirty="0"/>
              <a:t>Consulting</a:t>
            </a:r>
          </a:p>
          <a:p>
            <a:pPr marL="0" indent="0">
              <a:lnSpc>
                <a:spcPct val="150000"/>
              </a:lnSpc>
              <a:spcBef>
                <a:spcPts val="600"/>
              </a:spcBef>
              <a:spcAft>
                <a:spcPts val="600"/>
              </a:spcAft>
              <a:buNone/>
            </a:pPr>
            <a:r>
              <a:rPr lang="pl-PL" sz="1250" b="0" dirty="0" err="1"/>
              <a:t>Implementations</a:t>
            </a:r>
            <a:endParaRPr lang="pl-PL" sz="1250" b="0" dirty="0"/>
          </a:p>
          <a:p>
            <a:pPr marL="0" indent="0">
              <a:lnSpc>
                <a:spcPct val="150000"/>
              </a:lnSpc>
              <a:spcBef>
                <a:spcPts val="600"/>
              </a:spcBef>
              <a:spcAft>
                <a:spcPts val="600"/>
              </a:spcAft>
              <a:buNone/>
            </a:pPr>
            <a:r>
              <a:rPr lang="pl-PL" sz="1250" b="0" dirty="0"/>
              <a:t>Development</a:t>
            </a:r>
          </a:p>
          <a:p>
            <a:pPr marL="0" indent="0">
              <a:lnSpc>
                <a:spcPct val="150000"/>
              </a:lnSpc>
              <a:spcBef>
                <a:spcPts val="600"/>
              </a:spcBef>
              <a:spcAft>
                <a:spcPts val="600"/>
              </a:spcAft>
              <a:buNone/>
            </a:pPr>
            <a:r>
              <a:rPr lang="pl-PL" sz="1250" b="0" dirty="0"/>
              <a:t>Services, Outsourcing</a:t>
            </a:r>
            <a:br>
              <a:rPr lang="pl-PL" sz="1250" b="0" dirty="0"/>
            </a:br>
            <a:r>
              <a:rPr lang="pl-PL" sz="1250" b="0" dirty="0"/>
              <a:t>&amp; </a:t>
            </a:r>
            <a:r>
              <a:rPr lang="pl-PL" sz="1250" b="0" dirty="0" err="1"/>
              <a:t>Cloud</a:t>
            </a:r>
            <a:r>
              <a:rPr lang="pl-PL" sz="1250" b="0" dirty="0"/>
              <a:t> </a:t>
            </a:r>
            <a:r>
              <a:rPr lang="pl-PL" sz="1250" b="0" dirty="0" err="1"/>
              <a:t>solutions</a:t>
            </a:r>
            <a:endParaRPr lang="pl-PL" sz="1250" b="0" dirty="0"/>
          </a:p>
        </p:txBody>
      </p:sp>
      <p:sp>
        <p:nvSpPr>
          <p:cNvPr id="28" name="Symbol zastępczy tekstu 4"/>
          <p:cNvSpPr txBox="1">
            <a:spLocks/>
          </p:cNvSpPr>
          <p:nvPr/>
        </p:nvSpPr>
        <p:spPr>
          <a:xfrm>
            <a:off x="594904" y="1383368"/>
            <a:ext cx="2449305" cy="3316902"/>
          </a:xfrm>
          <a:prstGeom prst="rect">
            <a:avLst/>
          </a:prstGeom>
          <a:solidFill>
            <a:schemeClr val="bg1"/>
          </a:solidFill>
          <a:ln w="12700">
            <a:solidFill>
              <a:schemeClr val="tx1"/>
            </a:solidFill>
          </a:ln>
        </p:spPr>
        <p:txBody>
          <a:bodyPr lIns="576000">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600"/>
              </a:spcBef>
              <a:spcAft>
                <a:spcPts val="600"/>
              </a:spcAft>
              <a:buNone/>
            </a:pPr>
            <a:r>
              <a:rPr lang="pl-PL" sz="1250" b="0" dirty="0"/>
              <a:t>Telecom</a:t>
            </a:r>
          </a:p>
          <a:p>
            <a:pPr marL="0" indent="0">
              <a:lnSpc>
                <a:spcPct val="150000"/>
              </a:lnSpc>
              <a:spcBef>
                <a:spcPts val="600"/>
              </a:spcBef>
              <a:spcAft>
                <a:spcPts val="600"/>
              </a:spcAft>
              <a:buNone/>
            </a:pPr>
            <a:r>
              <a:rPr lang="pl-PL" sz="1250" b="0" dirty="0"/>
              <a:t>Finance</a:t>
            </a:r>
          </a:p>
          <a:p>
            <a:pPr marL="0" indent="0">
              <a:lnSpc>
                <a:spcPct val="150000"/>
              </a:lnSpc>
              <a:spcBef>
                <a:spcPts val="600"/>
              </a:spcBef>
              <a:spcAft>
                <a:spcPts val="600"/>
              </a:spcAft>
              <a:buNone/>
            </a:pPr>
            <a:r>
              <a:rPr lang="pl-PL" sz="1250" b="0" dirty="0"/>
              <a:t>FMCG/Retail</a:t>
            </a:r>
          </a:p>
          <a:p>
            <a:pPr marL="0" indent="0">
              <a:lnSpc>
                <a:spcPct val="150000"/>
              </a:lnSpc>
              <a:spcBef>
                <a:spcPts val="600"/>
              </a:spcBef>
              <a:spcAft>
                <a:spcPts val="600"/>
              </a:spcAft>
              <a:buNone/>
            </a:pPr>
            <a:r>
              <a:rPr lang="pl-PL" sz="1250" b="0" dirty="0"/>
              <a:t>Airlines</a:t>
            </a:r>
          </a:p>
          <a:p>
            <a:pPr marL="0" indent="0">
              <a:lnSpc>
                <a:spcPct val="150000"/>
              </a:lnSpc>
              <a:spcBef>
                <a:spcPts val="600"/>
              </a:spcBef>
              <a:spcAft>
                <a:spcPts val="600"/>
              </a:spcAft>
              <a:buNone/>
            </a:pPr>
            <a:r>
              <a:rPr lang="pl-PL" sz="1250" b="0" dirty="0" err="1"/>
              <a:t>Government</a:t>
            </a:r>
            <a:endParaRPr lang="pl-PL" sz="1250" b="0" dirty="0"/>
          </a:p>
          <a:p>
            <a:pPr marL="0" indent="0">
              <a:lnSpc>
                <a:spcPct val="150000"/>
              </a:lnSpc>
              <a:spcBef>
                <a:spcPts val="600"/>
              </a:spcBef>
              <a:spcAft>
                <a:spcPts val="600"/>
              </a:spcAft>
              <a:buNone/>
            </a:pPr>
            <a:r>
              <a:rPr lang="pl-PL" sz="1250" b="0" dirty="0"/>
              <a:t>Healthcare</a:t>
            </a:r>
          </a:p>
          <a:p>
            <a:pPr marL="0" indent="0">
              <a:lnSpc>
                <a:spcPct val="150000"/>
              </a:lnSpc>
              <a:spcBef>
                <a:spcPts val="600"/>
              </a:spcBef>
              <a:spcAft>
                <a:spcPts val="600"/>
              </a:spcAft>
              <a:buNone/>
            </a:pPr>
            <a:r>
              <a:rPr lang="pl-PL" sz="1250" b="0" dirty="0"/>
              <a:t>Logistics</a:t>
            </a:r>
          </a:p>
        </p:txBody>
      </p:sp>
      <p:sp>
        <p:nvSpPr>
          <p:cNvPr id="5" name="Symbol zastępczy tekstu 4"/>
          <p:cNvSpPr>
            <a:spLocks noGrp="1"/>
          </p:cNvSpPr>
          <p:nvPr>
            <p:ph type="body" sz="quarter" idx="25"/>
          </p:nvPr>
        </p:nvSpPr>
        <p:spPr/>
        <p:txBody>
          <a:bodyPr>
            <a:noAutofit/>
          </a:bodyPr>
          <a:lstStyle/>
          <a:p>
            <a:r>
              <a:rPr lang="pl-PL" dirty="0">
                <a:latin typeface="+mn-lt"/>
              </a:rPr>
              <a:t>END-TO-END BI SOLUTIONS DEDICATED FOR DIFFERENT INDUSTRIES</a:t>
            </a:r>
          </a:p>
        </p:txBody>
      </p:sp>
      <p:sp>
        <p:nvSpPr>
          <p:cNvPr id="31" name="Prostokąt 30"/>
          <p:cNvSpPr/>
          <p:nvPr/>
        </p:nvSpPr>
        <p:spPr>
          <a:xfrm>
            <a:off x="594905" y="973771"/>
            <a:ext cx="2449305" cy="403246"/>
          </a:xfrm>
          <a:prstGeom prst="rect">
            <a:avLst/>
          </a:prstGeom>
          <a:solidFill>
            <a:srgbClr val="26437E"/>
          </a:solidFill>
          <a:ln w="12700">
            <a:solidFill>
              <a:srgbClr val="26437E"/>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b="1" dirty="0"/>
              <a:t>BRANCHES</a:t>
            </a:r>
          </a:p>
        </p:txBody>
      </p:sp>
      <p:sp>
        <p:nvSpPr>
          <p:cNvPr id="32" name="Prostokąt 31"/>
          <p:cNvSpPr/>
          <p:nvPr/>
        </p:nvSpPr>
        <p:spPr>
          <a:xfrm>
            <a:off x="3369469" y="973771"/>
            <a:ext cx="2450885" cy="403246"/>
          </a:xfrm>
          <a:prstGeom prst="rect">
            <a:avLst/>
          </a:prstGeom>
          <a:solidFill>
            <a:srgbClr val="009DE0"/>
          </a:solidFill>
          <a:ln w="12700">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b="1" dirty="0"/>
              <a:t>SOLUTIONS</a:t>
            </a:r>
          </a:p>
        </p:txBody>
      </p:sp>
      <p:sp>
        <p:nvSpPr>
          <p:cNvPr id="33" name="Prostokąt 32"/>
          <p:cNvSpPr/>
          <p:nvPr/>
        </p:nvSpPr>
        <p:spPr>
          <a:xfrm>
            <a:off x="6128142" y="973771"/>
            <a:ext cx="2451502" cy="403246"/>
          </a:xfrm>
          <a:prstGeom prst="rect">
            <a:avLst/>
          </a:prstGeom>
          <a:solidFill>
            <a:srgbClr val="00A295"/>
          </a:solidFill>
          <a:ln w="12700">
            <a:solidFill>
              <a:srgbClr val="00A295"/>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b="1" dirty="0"/>
              <a:t>TECHNOLOGIES</a:t>
            </a:r>
          </a:p>
        </p:txBody>
      </p:sp>
      <p:sp>
        <p:nvSpPr>
          <p:cNvPr id="35" name="Symbol zastępczy tekstu 4"/>
          <p:cNvSpPr txBox="1">
            <a:spLocks/>
          </p:cNvSpPr>
          <p:nvPr/>
        </p:nvSpPr>
        <p:spPr>
          <a:xfrm>
            <a:off x="6127935" y="1377017"/>
            <a:ext cx="2451146" cy="3316903"/>
          </a:xfrm>
          <a:prstGeom prst="rect">
            <a:avLst/>
          </a:prstGeom>
          <a:solidFill>
            <a:schemeClr val="bg1"/>
          </a:solidFill>
          <a:ln w="12700">
            <a:solidFill>
              <a:srgbClr val="00A295"/>
            </a:solidFill>
          </a:ln>
        </p:spPr>
        <p:txBody>
          <a:bodyPr lIns="576000">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000" indent="-180000">
              <a:lnSpc>
                <a:spcPts val="2900"/>
              </a:lnSpc>
              <a:spcBef>
                <a:spcPts val="300"/>
              </a:spcBef>
              <a:spcAft>
                <a:spcPts val="300"/>
              </a:spcAft>
              <a:buFont typeface="Wingdings" panose="05000000000000000000" pitchFamily="2" charset="2"/>
              <a:buChar char="§"/>
            </a:pPr>
            <a:endParaRPr lang="pl-PL" sz="1250" b="0" dirty="0"/>
          </a:p>
        </p:txBody>
      </p:sp>
      <p:pic>
        <p:nvPicPr>
          <p:cNvPr id="38" name="Obraz 37"/>
          <p:cNvPicPr>
            <a:picLocks noChangeAspect="1"/>
          </p:cNvPicPr>
          <p:nvPr/>
        </p:nvPicPr>
        <p:blipFill>
          <a:blip r:embed="rId3"/>
          <a:stretch>
            <a:fillRect/>
          </a:stretch>
        </p:blipFill>
        <p:spPr>
          <a:xfrm>
            <a:off x="759273" y="1466909"/>
            <a:ext cx="281495" cy="267181"/>
          </a:xfrm>
          <a:prstGeom prst="rect">
            <a:avLst/>
          </a:prstGeom>
        </p:spPr>
      </p:pic>
      <p:pic>
        <p:nvPicPr>
          <p:cNvPr id="39" name="Obraz 38"/>
          <p:cNvPicPr>
            <a:picLocks noChangeAspect="1"/>
          </p:cNvPicPr>
          <p:nvPr/>
        </p:nvPicPr>
        <p:blipFill>
          <a:blip r:embed="rId4"/>
          <a:stretch>
            <a:fillRect/>
          </a:stretch>
        </p:blipFill>
        <p:spPr>
          <a:xfrm>
            <a:off x="760943" y="2345992"/>
            <a:ext cx="278155" cy="251914"/>
          </a:xfrm>
          <a:prstGeom prst="rect">
            <a:avLst/>
          </a:prstGeom>
        </p:spPr>
      </p:pic>
      <p:pic>
        <p:nvPicPr>
          <p:cNvPr id="40" name="Obraz 39"/>
          <p:cNvPicPr>
            <a:picLocks noChangeAspect="1"/>
          </p:cNvPicPr>
          <p:nvPr/>
        </p:nvPicPr>
        <p:blipFill>
          <a:blip r:embed="rId5"/>
          <a:stretch>
            <a:fillRect/>
          </a:stretch>
        </p:blipFill>
        <p:spPr>
          <a:xfrm>
            <a:off x="771439" y="1913027"/>
            <a:ext cx="257162" cy="251914"/>
          </a:xfrm>
          <a:prstGeom prst="rect">
            <a:avLst/>
          </a:prstGeom>
        </p:spPr>
      </p:pic>
      <p:pic>
        <p:nvPicPr>
          <p:cNvPr id="41" name="Obraz 40"/>
          <p:cNvPicPr>
            <a:picLocks noChangeAspect="1"/>
          </p:cNvPicPr>
          <p:nvPr/>
        </p:nvPicPr>
        <p:blipFill>
          <a:blip r:embed="rId6"/>
          <a:stretch>
            <a:fillRect/>
          </a:stretch>
        </p:blipFill>
        <p:spPr>
          <a:xfrm>
            <a:off x="725875" y="2778858"/>
            <a:ext cx="348291" cy="291037"/>
          </a:xfrm>
          <a:prstGeom prst="rect">
            <a:avLst/>
          </a:prstGeom>
        </p:spPr>
      </p:pic>
      <p:pic>
        <p:nvPicPr>
          <p:cNvPr id="42" name="Obraz 41"/>
          <p:cNvPicPr>
            <a:picLocks noChangeAspect="1"/>
          </p:cNvPicPr>
          <p:nvPr/>
        </p:nvPicPr>
        <p:blipFill>
          <a:blip r:embed="rId7"/>
          <a:stretch>
            <a:fillRect/>
          </a:stretch>
        </p:blipFill>
        <p:spPr>
          <a:xfrm>
            <a:off x="752550" y="3258710"/>
            <a:ext cx="294941" cy="255905"/>
          </a:xfrm>
          <a:prstGeom prst="rect">
            <a:avLst/>
          </a:prstGeom>
        </p:spPr>
      </p:pic>
      <p:pic>
        <p:nvPicPr>
          <p:cNvPr id="43" name="Obraz 42"/>
          <p:cNvPicPr>
            <a:picLocks noChangeAspect="1"/>
          </p:cNvPicPr>
          <p:nvPr/>
        </p:nvPicPr>
        <p:blipFill>
          <a:blip r:embed="rId8"/>
          <a:stretch>
            <a:fillRect/>
          </a:stretch>
        </p:blipFill>
        <p:spPr>
          <a:xfrm>
            <a:off x="739950" y="3681251"/>
            <a:ext cx="320141" cy="246666"/>
          </a:xfrm>
          <a:prstGeom prst="rect">
            <a:avLst/>
          </a:prstGeom>
        </p:spPr>
      </p:pic>
      <p:pic>
        <p:nvPicPr>
          <p:cNvPr id="44" name="Obraz 43"/>
          <p:cNvPicPr>
            <a:picLocks noChangeAspect="1"/>
          </p:cNvPicPr>
          <p:nvPr/>
        </p:nvPicPr>
        <p:blipFill>
          <a:blip r:embed="rId9"/>
          <a:stretch>
            <a:fillRect/>
          </a:stretch>
        </p:blipFill>
        <p:spPr>
          <a:xfrm>
            <a:off x="737326" y="4111634"/>
            <a:ext cx="325389" cy="225674"/>
          </a:xfrm>
          <a:prstGeom prst="rect">
            <a:avLst/>
          </a:prstGeom>
        </p:spPr>
      </p:pic>
      <p:pic>
        <p:nvPicPr>
          <p:cNvPr id="45" name="Obraz 44"/>
          <p:cNvPicPr>
            <a:picLocks noChangeAspect="1"/>
          </p:cNvPicPr>
          <p:nvPr/>
        </p:nvPicPr>
        <p:blipFill>
          <a:blip r:embed="rId10"/>
          <a:stretch>
            <a:fillRect/>
          </a:stretch>
        </p:blipFill>
        <p:spPr>
          <a:xfrm>
            <a:off x="3508515" y="1490618"/>
            <a:ext cx="335885" cy="230922"/>
          </a:xfrm>
          <a:prstGeom prst="rect">
            <a:avLst/>
          </a:prstGeom>
        </p:spPr>
      </p:pic>
      <p:pic>
        <p:nvPicPr>
          <p:cNvPr id="46" name="Obraz 45"/>
          <p:cNvPicPr>
            <a:picLocks noChangeAspect="1"/>
          </p:cNvPicPr>
          <p:nvPr/>
        </p:nvPicPr>
        <p:blipFill>
          <a:blip r:embed="rId11"/>
          <a:stretch>
            <a:fillRect/>
          </a:stretch>
        </p:blipFill>
        <p:spPr>
          <a:xfrm>
            <a:off x="3537380" y="1919418"/>
            <a:ext cx="278155" cy="257162"/>
          </a:xfrm>
          <a:prstGeom prst="rect">
            <a:avLst/>
          </a:prstGeom>
        </p:spPr>
      </p:pic>
      <p:pic>
        <p:nvPicPr>
          <p:cNvPr id="47" name="Obraz 46"/>
          <p:cNvPicPr>
            <a:picLocks noChangeAspect="1"/>
          </p:cNvPicPr>
          <p:nvPr/>
        </p:nvPicPr>
        <p:blipFill>
          <a:blip r:embed="rId12"/>
          <a:stretch>
            <a:fillRect/>
          </a:stretch>
        </p:blipFill>
        <p:spPr>
          <a:xfrm>
            <a:off x="3511139" y="2383517"/>
            <a:ext cx="330637" cy="230922"/>
          </a:xfrm>
          <a:prstGeom prst="rect">
            <a:avLst/>
          </a:prstGeom>
        </p:spPr>
      </p:pic>
      <p:pic>
        <p:nvPicPr>
          <p:cNvPr id="48" name="Obraz 47"/>
          <p:cNvPicPr>
            <a:picLocks noChangeAspect="1"/>
          </p:cNvPicPr>
          <p:nvPr/>
        </p:nvPicPr>
        <p:blipFill>
          <a:blip r:embed="rId13"/>
          <a:stretch>
            <a:fillRect/>
          </a:stretch>
        </p:blipFill>
        <p:spPr>
          <a:xfrm>
            <a:off x="3540004" y="2917175"/>
            <a:ext cx="272906" cy="251914"/>
          </a:xfrm>
          <a:prstGeom prst="rect">
            <a:avLst/>
          </a:prstGeom>
        </p:spPr>
      </p:pic>
      <p:pic>
        <p:nvPicPr>
          <p:cNvPr id="21" name="Picture 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09398" y="1505604"/>
            <a:ext cx="874356" cy="699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56377" y="2931091"/>
            <a:ext cx="999971"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9"/>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42129" y="2396186"/>
            <a:ext cx="1074007" cy="222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0" descr="http://www.topdimension.eu/upload/wysiwyg/IBMCognos.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91504" y="2290360"/>
            <a:ext cx="710146" cy="41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Obraz 7"/>
          <p:cNvPicPr>
            <a:picLocks noChangeAspect="1"/>
          </p:cNvPicPr>
          <p:nvPr/>
        </p:nvPicPr>
        <p:blipFill>
          <a:blip r:embed="rId18"/>
          <a:stretch>
            <a:fillRect/>
          </a:stretch>
        </p:blipFill>
        <p:spPr>
          <a:xfrm>
            <a:off x="6563730" y="3381434"/>
            <a:ext cx="358649" cy="507823"/>
          </a:xfrm>
          <a:prstGeom prst="rect">
            <a:avLst/>
          </a:prstGeom>
        </p:spPr>
      </p:pic>
      <p:pic>
        <p:nvPicPr>
          <p:cNvPr id="26" name="Obraz 8"/>
          <p:cNvPicPr>
            <a:picLocks noChangeAspect="1"/>
          </p:cNvPicPr>
          <p:nvPr/>
        </p:nvPicPr>
        <p:blipFill>
          <a:blip r:embed="rId19"/>
          <a:stretch>
            <a:fillRect/>
          </a:stretch>
        </p:blipFill>
        <p:spPr>
          <a:xfrm>
            <a:off x="7788107" y="3456886"/>
            <a:ext cx="534923" cy="378940"/>
          </a:xfrm>
          <a:prstGeom prst="rect">
            <a:avLst/>
          </a:prstGeom>
        </p:spPr>
      </p:pic>
      <p:pic>
        <p:nvPicPr>
          <p:cNvPr id="27" name="Obraz 9"/>
          <p:cNvPicPr>
            <a:picLocks noChangeAspect="1"/>
          </p:cNvPicPr>
          <p:nvPr/>
        </p:nvPicPr>
        <p:blipFill>
          <a:blip r:embed="rId20"/>
          <a:stretch>
            <a:fillRect/>
          </a:stretch>
        </p:blipFill>
        <p:spPr>
          <a:xfrm>
            <a:off x="7510342" y="4112354"/>
            <a:ext cx="987454" cy="228095"/>
          </a:xfrm>
          <a:prstGeom prst="rect">
            <a:avLst/>
          </a:prstGeom>
        </p:spPr>
      </p:pic>
      <p:pic>
        <p:nvPicPr>
          <p:cNvPr id="29" name="Obraz 10"/>
          <p:cNvPicPr>
            <a:picLocks noChangeAspect="1"/>
          </p:cNvPicPr>
          <p:nvPr/>
        </p:nvPicPr>
        <p:blipFill>
          <a:blip r:embed="rId21"/>
          <a:stretch>
            <a:fillRect/>
          </a:stretch>
        </p:blipFill>
        <p:spPr>
          <a:xfrm>
            <a:off x="6614519" y="4101412"/>
            <a:ext cx="283687" cy="216079"/>
          </a:xfrm>
          <a:prstGeom prst="rect">
            <a:avLst/>
          </a:prstGeom>
        </p:spPr>
      </p:pic>
      <p:pic>
        <p:nvPicPr>
          <p:cNvPr id="34" name="Picture 4" descr="http://cdn2.itpro.co.uk/sites/itpro/files/styles/gallery/public/images/dir_205/it_photo_102724.jpg?itok=CukNUINf"/>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430705" y="2872292"/>
            <a:ext cx="1052698" cy="3910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05171" y="1759482"/>
            <a:ext cx="941913" cy="217963"/>
          </a:xfrm>
          <a:prstGeom prst="rect">
            <a:avLst/>
          </a:prstGeom>
        </p:spPr>
      </p:pic>
      <p:pic>
        <p:nvPicPr>
          <p:cNvPr id="37" name="Obraz 3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0755911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a:xfrm>
            <a:off x="1205071" y="6605"/>
            <a:ext cx="2825296" cy="1357738"/>
          </a:xfrm>
        </p:spPr>
        <p:txBody>
          <a:bodyPr/>
          <a:lstStyle/>
          <a:p>
            <a:r>
              <a:rPr lang="pl-PL" dirty="0"/>
              <a:t>KEY BENEFITS</a:t>
            </a:r>
          </a:p>
        </p:txBody>
      </p:sp>
      <p:pic>
        <p:nvPicPr>
          <p:cNvPr id="11" name="Obraz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8" name="Symbol zastępczy tekstu 7"/>
          <p:cNvSpPr>
            <a:spLocks noGrp="1"/>
          </p:cNvSpPr>
          <p:nvPr>
            <p:ph type="body" sz="quarter" idx="18"/>
          </p:nvPr>
        </p:nvSpPr>
        <p:spPr>
          <a:xfrm>
            <a:off x="1063805" y="1463656"/>
            <a:ext cx="3094537" cy="3213073"/>
          </a:xfrm>
        </p:spPr>
        <p:txBody>
          <a:bodyPr/>
          <a:lstStyle/>
          <a:p>
            <a:pPr marL="171450" indent="-171450" algn="l">
              <a:spcBef>
                <a:spcPts val="400"/>
              </a:spcBef>
              <a:spcAft>
                <a:spcPts val="400"/>
              </a:spcAft>
              <a:buFont typeface="Wingdings" panose="05000000000000000000" pitchFamily="2" charset="2"/>
              <a:buChar char="§"/>
            </a:pPr>
            <a:r>
              <a:rPr lang="en-US" sz="1400" dirty="0"/>
              <a:t>identification of customer behavior, needs and opinions </a:t>
            </a:r>
            <a:r>
              <a:rPr lang="en-US" sz="1400" b="1" dirty="0">
                <a:solidFill>
                  <a:schemeClr val="bg1"/>
                </a:solidFill>
                <a:sym typeface="Wingdings" panose="05000000000000000000" pitchFamily="2" charset="2"/>
              </a:rPr>
              <a:t></a:t>
            </a:r>
            <a:r>
              <a:rPr lang="pl-PL" sz="1400" dirty="0">
                <a:sym typeface="Wingdings" panose="05000000000000000000" pitchFamily="2" charset="2"/>
              </a:rPr>
              <a:t> </a:t>
            </a:r>
            <a:r>
              <a:rPr lang="en-US" sz="1400" b="1" dirty="0"/>
              <a:t>increased customer retention</a:t>
            </a:r>
          </a:p>
          <a:p>
            <a:pPr marL="171450" indent="-171450" algn="l">
              <a:spcBef>
                <a:spcPts val="400"/>
              </a:spcBef>
              <a:spcAft>
                <a:spcPts val="400"/>
              </a:spcAft>
              <a:buFont typeface="Wingdings" panose="05000000000000000000" pitchFamily="2" charset="2"/>
              <a:buChar char="§"/>
            </a:pPr>
            <a:r>
              <a:rPr lang="en-US" sz="1400" dirty="0"/>
              <a:t>identification of buying patterns</a:t>
            </a:r>
            <a:r>
              <a:rPr lang="pl-PL" sz="1400" dirty="0"/>
              <a:t> </a:t>
            </a:r>
            <a:r>
              <a:rPr lang="en-US" sz="1400" b="1" dirty="0">
                <a:solidFill>
                  <a:schemeClr val="bg1"/>
                </a:solidFill>
                <a:sym typeface="Wingdings" panose="05000000000000000000" pitchFamily="2" charset="2"/>
              </a:rPr>
              <a:t> </a:t>
            </a:r>
            <a:r>
              <a:rPr lang="en-US" sz="1400" b="1" dirty="0"/>
              <a:t>increased purchase frequency</a:t>
            </a:r>
          </a:p>
          <a:p>
            <a:pPr marL="171450" indent="-171450" algn="l">
              <a:spcBef>
                <a:spcPts val="400"/>
              </a:spcBef>
              <a:spcAft>
                <a:spcPts val="400"/>
              </a:spcAft>
              <a:buFont typeface="Wingdings" panose="05000000000000000000" pitchFamily="2" charset="2"/>
              <a:buChar char="§"/>
            </a:pPr>
            <a:r>
              <a:rPr lang="en-US" sz="1400" dirty="0"/>
              <a:t>identification of key factors driving loyalty</a:t>
            </a:r>
            <a:r>
              <a:rPr lang="pl-PL" sz="1400" dirty="0"/>
              <a:t> </a:t>
            </a:r>
            <a:r>
              <a:rPr lang="en-US" sz="1400" b="1" dirty="0">
                <a:solidFill>
                  <a:schemeClr val="bg1"/>
                </a:solidFill>
                <a:sym typeface="Wingdings" panose="05000000000000000000" pitchFamily="2" charset="2"/>
              </a:rPr>
              <a:t> </a:t>
            </a:r>
            <a:r>
              <a:rPr lang="en-US" sz="1400" b="1" dirty="0"/>
              <a:t>increased overall program effectiveness</a:t>
            </a:r>
          </a:p>
          <a:p>
            <a:pPr marL="171450" indent="-171450" algn="l">
              <a:spcBef>
                <a:spcPts val="400"/>
              </a:spcBef>
              <a:spcAft>
                <a:spcPts val="400"/>
              </a:spcAft>
              <a:buFont typeface="Wingdings" panose="05000000000000000000" pitchFamily="2" charset="2"/>
              <a:buChar char="§"/>
            </a:pPr>
            <a:r>
              <a:rPr lang="en-US" sz="1400" dirty="0"/>
              <a:t>identification of customer lifestyle and preferences</a:t>
            </a:r>
            <a:r>
              <a:rPr lang="pl-PL" sz="1400" dirty="0"/>
              <a:t> </a:t>
            </a:r>
            <a:r>
              <a:rPr lang="en-US" sz="1400" b="1" dirty="0">
                <a:solidFill>
                  <a:schemeClr val="bg1"/>
                </a:solidFill>
                <a:sym typeface="Wingdings" panose="05000000000000000000" pitchFamily="2" charset="2"/>
              </a:rPr>
              <a:t> </a:t>
            </a:r>
            <a:r>
              <a:rPr lang="en-US" sz="1400" b="1" dirty="0"/>
              <a:t>tailored offers, mailings, rewards, privileges</a:t>
            </a:r>
          </a:p>
        </p:txBody>
      </p:sp>
    </p:spTree>
    <p:extLst>
      <p:ext uri="{BB962C8B-B14F-4D97-AF65-F5344CB8AC3E}">
        <p14:creationId xmlns:p14="http://schemas.microsoft.com/office/powerpoint/2010/main" val="400667926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6"/>
          </p:nvPr>
        </p:nvSpPr>
        <p:spPr>
          <a:xfrm>
            <a:off x="1205071" y="6605"/>
            <a:ext cx="2825296" cy="1357738"/>
          </a:xfrm>
        </p:spPr>
        <p:txBody>
          <a:bodyPr/>
          <a:lstStyle/>
          <a:p>
            <a:r>
              <a:rPr lang="pl-PL" dirty="0"/>
              <a:t>KEY BENEFITS</a:t>
            </a:r>
          </a:p>
        </p:txBody>
      </p:sp>
      <p:pic>
        <p:nvPicPr>
          <p:cNvPr id="11" name="Obraz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8" name="Symbol zastępczy tekstu 7"/>
          <p:cNvSpPr>
            <a:spLocks noGrp="1"/>
          </p:cNvSpPr>
          <p:nvPr>
            <p:ph type="body" sz="quarter" idx="18"/>
          </p:nvPr>
        </p:nvSpPr>
        <p:spPr>
          <a:xfrm>
            <a:off x="1063805" y="1463656"/>
            <a:ext cx="3094537" cy="3213073"/>
          </a:xfrm>
        </p:spPr>
        <p:txBody>
          <a:bodyPr/>
          <a:lstStyle/>
          <a:p>
            <a:pPr marL="171450" indent="-171450" algn="l">
              <a:spcBef>
                <a:spcPts val="400"/>
              </a:spcBef>
              <a:spcAft>
                <a:spcPts val="400"/>
              </a:spcAft>
              <a:buFont typeface="Wingdings" panose="05000000000000000000" pitchFamily="2" charset="2"/>
              <a:buChar char="§"/>
            </a:pPr>
            <a:r>
              <a:rPr lang="en-US" sz="1400" dirty="0"/>
              <a:t>identification of highest value customers </a:t>
            </a:r>
            <a:r>
              <a:rPr lang="en-US" sz="1400" b="1" dirty="0">
                <a:solidFill>
                  <a:schemeClr val="bg1"/>
                </a:solidFill>
                <a:sym typeface="Wingdings" panose="05000000000000000000" pitchFamily="2" charset="2"/>
              </a:rPr>
              <a:t></a:t>
            </a:r>
            <a:r>
              <a:rPr lang="en-US" sz="1400" dirty="0"/>
              <a:t> </a:t>
            </a:r>
            <a:r>
              <a:rPr lang="en-US" sz="1400" b="1" dirty="0"/>
              <a:t>improved profitability &amp; savings</a:t>
            </a:r>
          </a:p>
          <a:p>
            <a:pPr marL="171450" indent="-171450" algn="l">
              <a:spcBef>
                <a:spcPts val="400"/>
              </a:spcBef>
              <a:spcAft>
                <a:spcPts val="400"/>
              </a:spcAft>
              <a:buFont typeface="Wingdings" panose="05000000000000000000" pitchFamily="2" charset="2"/>
              <a:buChar char="§"/>
            </a:pPr>
            <a:r>
              <a:rPr lang="en-US" sz="1400" dirty="0"/>
              <a:t>evaluation of marketing campaigns </a:t>
            </a:r>
            <a:r>
              <a:rPr lang="en-US" sz="1400" b="1" dirty="0">
                <a:solidFill>
                  <a:schemeClr val="bg1"/>
                </a:solidFill>
                <a:sym typeface="Wingdings" panose="05000000000000000000" pitchFamily="2" charset="2"/>
              </a:rPr>
              <a:t></a:t>
            </a:r>
            <a:r>
              <a:rPr lang="en-US" sz="1400" dirty="0"/>
              <a:t> </a:t>
            </a:r>
            <a:r>
              <a:rPr lang="en-US" sz="1400" b="1" dirty="0"/>
              <a:t>increased response rate</a:t>
            </a:r>
          </a:p>
          <a:p>
            <a:pPr marL="171450" indent="-171450" algn="l">
              <a:spcBef>
                <a:spcPts val="400"/>
              </a:spcBef>
              <a:spcAft>
                <a:spcPts val="400"/>
              </a:spcAft>
              <a:buFont typeface="Wingdings" panose="05000000000000000000" pitchFamily="2" charset="2"/>
              <a:buChar char="§"/>
            </a:pPr>
            <a:r>
              <a:rPr lang="en-US" sz="1400" dirty="0"/>
              <a:t>identification of loyal customers everywhere they interact with a brand </a:t>
            </a:r>
            <a:r>
              <a:rPr lang="en-US" sz="1400" b="1" dirty="0">
                <a:solidFill>
                  <a:schemeClr val="bg1"/>
                </a:solidFill>
                <a:sym typeface="Wingdings" panose="05000000000000000000" pitchFamily="2" charset="2"/>
              </a:rPr>
              <a:t> </a:t>
            </a:r>
            <a:r>
              <a:rPr lang="en-US" sz="1400" b="1" dirty="0"/>
              <a:t>knowledge regarding customers in multiple touch points</a:t>
            </a:r>
          </a:p>
        </p:txBody>
      </p:sp>
    </p:spTree>
    <p:extLst>
      <p:ext uri="{BB962C8B-B14F-4D97-AF65-F5344CB8AC3E}">
        <p14:creationId xmlns:p14="http://schemas.microsoft.com/office/powerpoint/2010/main" val="5749663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normAutofit fontScale="92500" lnSpcReduction="20000"/>
          </a:bodyPr>
          <a:lstStyle/>
          <a:p>
            <a:r>
              <a:rPr lang="en-US" dirty="0"/>
              <a:t>COMARCH SOCIAL MINING – SOLUTION OVERVIEW</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2908240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COMARCH SOCIAL MINING – SYSTEM OVERVIEW</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043" y="952316"/>
            <a:ext cx="8175914" cy="4038942"/>
          </a:xfrm>
          <a:prstGeom prst="rect">
            <a:avLst/>
          </a:prstGeom>
        </p:spPr>
      </p:pic>
      <p:sp>
        <p:nvSpPr>
          <p:cNvPr id="6" name="Prostokąt 5"/>
          <p:cNvSpPr/>
          <p:nvPr/>
        </p:nvSpPr>
        <p:spPr>
          <a:xfrm>
            <a:off x="7848600" y="4676775"/>
            <a:ext cx="923925" cy="4000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9012069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extLst>
              <a:ext uri="{28A0092B-C50C-407E-A947-70E740481C1C}">
                <a14:useLocalDpi xmlns:a14="http://schemas.microsoft.com/office/drawing/2010/main" val="0"/>
              </a:ext>
            </a:extLst>
          </a:blip>
          <a:srcRect b="6200"/>
          <a:stretch/>
        </p:blipFill>
        <p:spPr>
          <a:xfrm>
            <a:off x="423257" y="966547"/>
            <a:ext cx="8362603" cy="4127666"/>
          </a:xfrm>
          <a:prstGeom prst="rect">
            <a:avLst/>
          </a:prstGeom>
        </p:spPr>
      </p:pic>
      <p:sp>
        <p:nvSpPr>
          <p:cNvPr id="19" name="Elipsa 18"/>
          <p:cNvSpPr/>
          <p:nvPr/>
        </p:nvSpPr>
        <p:spPr>
          <a:xfrm>
            <a:off x="395210" y="2675221"/>
            <a:ext cx="2288286" cy="228828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17" name="Symbol zastępczy tekstu 16"/>
          <p:cNvSpPr>
            <a:spLocks noGrp="1"/>
          </p:cNvSpPr>
          <p:nvPr>
            <p:ph type="body" sz="quarter" idx="25"/>
          </p:nvPr>
        </p:nvSpPr>
        <p:spPr/>
        <p:txBody>
          <a:bodyPr/>
          <a:lstStyle/>
          <a:p>
            <a:r>
              <a:rPr lang="en-US" dirty="0"/>
              <a:t>WHY SOCIAL MEDIA MONITORING IS IMPORTANT IN MARKETING?</a:t>
            </a:r>
            <a:endParaRPr lang="pl-PL" dirty="0"/>
          </a:p>
        </p:txBody>
      </p:sp>
      <p:sp>
        <p:nvSpPr>
          <p:cNvPr id="18" name="Symbol zastępczy tekstu 17"/>
          <p:cNvSpPr>
            <a:spLocks noGrp="1"/>
          </p:cNvSpPr>
          <p:nvPr>
            <p:ph type="body" sz="quarter" idx="27"/>
          </p:nvPr>
        </p:nvSpPr>
        <p:spPr>
          <a:xfrm>
            <a:off x="472553" y="3733794"/>
            <a:ext cx="2133601" cy="1295855"/>
          </a:xfrm>
        </p:spPr>
        <p:txBody>
          <a:bodyPr>
            <a:normAutofit/>
          </a:bodyPr>
          <a:lstStyle/>
          <a:p>
            <a:pPr marL="0" indent="0" algn="ctr">
              <a:buNone/>
            </a:pPr>
            <a:r>
              <a:rPr lang="en-US" sz="1200" b="1" dirty="0">
                <a:solidFill>
                  <a:schemeClr val="bg1"/>
                </a:solidFill>
              </a:rPr>
              <a:t>ENRICHED</a:t>
            </a:r>
            <a:br>
              <a:rPr lang="pl-PL" sz="1200" b="1" dirty="0">
                <a:solidFill>
                  <a:schemeClr val="bg1"/>
                </a:solidFill>
              </a:rPr>
            </a:br>
            <a:r>
              <a:rPr lang="en-US" sz="1200" b="1" dirty="0">
                <a:solidFill>
                  <a:schemeClr val="bg1"/>
                </a:solidFill>
              </a:rPr>
              <a:t>CUSTOMER PROFILE </a:t>
            </a:r>
            <a:r>
              <a:rPr lang="en-US" sz="1200" dirty="0">
                <a:solidFill>
                  <a:schemeClr val="bg1"/>
                </a:solidFill>
              </a:rPr>
              <a:t>– possibility to segment customers based on additional data</a:t>
            </a:r>
          </a:p>
        </p:txBody>
      </p:sp>
      <p:sp>
        <p:nvSpPr>
          <p:cNvPr id="24" name="Elipsa 23"/>
          <p:cNvSpPr/>
          <p:nvPr/>
        </p:nvSpPr>
        <p:spPr>
          <a:xfrm>
            <a:off x="6276119" y="2028813"/>
            <a:ext cx="2517115" cy="2517115"/>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25" name="Elipsa 24"/>
          <p:cNvSpPr/>
          <p:nvPr/>
        </p:nvSpPr>
        <p:spPr>
          <a:xfrm>
            <a:off x="4494188" y="949026"/>
            <a:ext cx="1891145" cy="189114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26" name="Elipsa 25"/>
          <p:cNvSpPr/>
          <p:nvPr/>
        </p:nvSpPr>
        <p:spPr>
          <a:xfrm>
            <a:off x="2288226" y="1285752"/>
            <a:ext cx="1719223" cy="1719223"/>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27" name="Elipsa 26"/>
          <p:cNvSpPr/>
          <p:nvPr/>
        </p:nvSpPr>
        <p:spPr>
          <a:xfrm>
            <a:off x="3291314" y="2920204"/>
            <a:ext cx="2080260" cy="2080260"/>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pic>
        <p:nvPicPr>
          <p:cNvPr id="10" name="Obraz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11" name="Symbol zastępczy tekstu 17"/>
          <p:cNvSpPr txBox="1">
            <a:spLocks/>
          </p:cNvSpPr>
          <p:nvPr/>
        </p:nvSpPr>
        <p:spPr>
          <a:xfrm>
            <a:off x="2296555" y="2028813"/>
            <a:ext cx="1702564" cy="96663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bg1"/>
                </a:solidFill>
              </a:rPr>
              <a:t>KNOW CUSTOMERS BETTER –</a:t>
            </a:r>
            <a:r>
              <a:rPr lang="en-US" sz="1200" dirty="0">
                <a:solidFill>
                  <a:schemeClr val="bg1"/>
                </a:solidFill>
              </a:rPr>
              <a:t> </a:t>
            </a:r>
            <a:br>
              <a:rPr lang="pl-PL" sz="1200" dirty="0">
                <a:solidFill>
                  <a:schemeClr val="bg1"/>
                </a:solidFill>
              </a:rPr>
            </a:br>
            <a:r>
              <a:rPr lang="en-US" sz="1200" dirty="0">
                <a:solidFill>
                  <a:schemeClr val="bg1"/>
                </a:solidFill>
              </a:rPr>
              <a:t>ability to improve marketing</a:t>
            </a:r>
            <a:br>
              <a:rPr lang="pl-PL" sz="1200" dirty="0">
                <a:solidFill>
                  <a:schemeClr val="bg1"/>
                </a:solidFill>
              </a:rPr>
            </a:br>
            <a:r>
              <a:rPr lang="en-US" sz="1200" dirty="0">
                <a:solidFill>
                  <a:schemeClr val="bg1"/>
                </a:solidFill>
              </a:rPr>
              <a:t>strategy</a:t>
            </a:r>
          </a:p>
        </p:txBody>
      </p:sp>
      <p:sp>
        <p:nvSpPr>
          <p:cNvPr id="12" name="Symbol zastępczy tekstu 17"/>
          <p:cNvSpPr txBox="1">
            <a:spLocks/>
          </p:cNvSpPr>
          <p:nvPr/>
        </p:nvSpPr>
        <p:spPr>
          <a:xfrm>
            <a:off x="4501562" y="1737258"/>
            <a:ext cx="1876397" cy="11363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bg1"/>
                </a:solidFill>
              </a:rPr>
              <a:t>SOCIAL MEDIA LISTENING </a:t>
            </a:r>
            <a:r>
              <a:rPr lang="en-US" sz="1200" dirty="0">
                <a:solidFill>
                  <a:schemeClr val="bg1"/>
                </a:solidFill>
              </a:rPr>
              <a:t>– </a:t>
            </a:r>
            <a:br>
              <a:rPr lang="pl-PL" sz="1200" dirty="0">
                <a:solidFill>
                  <a:schemeClr val="bg1"/>
                </a:solidFill>
              </a:rPr>
            </a:br>
            <a:r>
              <a:rPr lang="en-US" sz="1200" dirty="0">
                <a:solidFill>
                  <a:schemeClr val="bg1"/>
                </a:solidFill>
              </a:rPr>
              <a:t>ability to verify what</a:t>
            </a:r>
            <a:r>
              <a:rPr lang="pl-PL" sz="1200" dirty="0">
                <a:solidFill>
                  <a:schemeClr val="bg1"/>
                </a:solidFill>
              </a:rPr>
              <a:t> </a:t>
            </a:r>
            <a:r>
              <a:rPr lang="en-US" sz="1200" dirty="0">
                <a:solidFill>
                  <a:schemeClr val="bg1"/>
                </a:solidFill>
              </a:rPr>
              <a:t>audience says about </a:t>
            </a:r>
            <a:br>
              <a:rPr lang="pl-PL" sz="1200" dirty="0">
                <a:solidFill>
                  <a:schemeClr val="bg1"/>
                </a:solidFill>
              </a:rPr>
            </a:br>
            <a:r>
              <a:rPr lang="en-US" sz="1200" dirty="0">
                <a:solidFill>
                  <a:schemeClr val="bg1"/>
                </a:solidFill>
              </a:rPr>
              <a:t>business</a:t>
            </a:r>
          </a:p>
        </p:txBody>
      </p:sp>
      <p:sp>
        <p:nvSpPr>
          <p:cNvPr id="14" name="Symbol zastępczy tekstu 17"/>
          <p:cNvSpPr txBox="1">
            <a:spLocks/>
          </p:cNvSpPr>
          <p:nvPr/>
        </p:nvSpPr>
        <p:spPr>
          <a:xfrm>
            <a:off x="6361196" y="3230064"/>
            <a:ext cx="2346961" cy="11516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bg1"/>
                </a:solidFill>
              </a:rPr>
              <a:t>SENTIMENT ANALYSIS – </a:t>
            </a:r>
            <a:r>
              <a:rPr lang="en-US" sz="1200" dirty="0">
                <a:solidFill>
                  <a:schemeClr val="bg1"/>
                </a:solidFill>
              </a:rPr>
              <a:t>understanding customer </a:t>
            </a:r>
            <a:r>
              <a:rPr lang="en-US" sz="1200" dirty="0" err="1">
                <a:solidFill>
                  <a:schemeClr val="bg1"/>
                </a:solidFill>
              </a:rPr>
              <a:t>behaviour</a:t>
            </a:r>
            <a:r>
              <a:rPr lang="en-US" sz="1200" dirty="0">
                <a:solidFill>
                  <a:schemeClr val="bg1"/>
                </a:solidFill>
              </a:rPr>
              <a:t> and its relation to the business and competitors’ brands </a:t>
            </a:r>
          </a:p>
        </p:txBody>
      </p:sp>
      <p:sp>
        <p:nvSpPr>
          <p:cNvPr id="15" name="Symbol zastępczy tekstu 17"/>
          <p:cNvSpPr txBox="1">
            <a:spLocks/>
          </p:cNvSpPr>
          <p:nvPr/>
        </p:nvSpPr>
        <p:spPr>
          <a:xfrm>
            <a:off x="3361626" y="3706971"/>
            <a:ext cx="1939637" cy="126682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1" dirty="0">
                <a:solidFill>
                  <a:schemeClr val="bg1"/>
                </a:solidFill>
              </a:rPr>
              <a:t>KEYWORDS ALERTS – </a:t>
            </a:r>
            <a:r>
              <a:rPr lang="en-US" sz="1200" dirty="0">
                <a:solidFill>
                  <a:schemeClr val="bg1"/>
                </a:solidFill>
              </a:rPr>
              <a:t>ability to monitor posts and comments about brand and topics</a:t>
            </a:r>
            <a:br>
              <a:rPr lang="pl-PL" sz="1200" dirty="0">
                <a:solidFill>
                  <a:schemeClr val="bg1"/>
                </a:solidFill>
              </a:rPr>
            </a:br>
            <a:r>
              <a:rPr lang="en-US" sz="1200" dirty="0">
                <a:solidFill>
                  <a:schemeClr val="bg1"/>
                </a:solidFill>
              </a:rPr>
              <a:t>of the highest </a:t>
            </a:r>
            <a:br>
              <a:rPr lang="pl-PL" sz="1200" dirty="0">
                <a:solidFill>
                  <a:schemeClr val="bg1"/>
                </a:solidFill>
              </a:rPr>
            </a:br>
            <a:r>
              <a:rPr lang="en-US" sz="1200" dirty="0">
                <a:solidFill>
                  <a:schemeClr val="bg1"/>
                </a:solidFill>
              </a:rPr>
              <a:t>importance</a:t>
            </a:r>
          </a:p>
        </p:txBody>
      </p:sp>
      <p:pic>
        <p:nvPicPr>
          <p:cNvPr id="33" name="Obraz 32"/>
          <p:cNvPicPr>
            <a:picLocks noChangeAspect="1"/>
          </p:cNvPicPr>
          <p:nvPr/>
        </p:nvPicPr>
        <p:blipFill>
          <a:blip r:embed="rId4"/>
          <a:stretch>
            <a:fillRect/>
          </a:stretch>
        </p:blipFill>
        <p:spPr>
          <a:xfrm>
            <a:off x="1288320" y="3057692"/>
            <a:ext cx="502066" cy="502066"/>
          </a:xfrm>
          <a:prstGeom prst="rect">
            <a:avLst/>
          </a:prstGeom>
        </p:spPr>
      </p:pic>
      <p:pic>
        <p:nvPicPr>
          <p:cNvPr id="35" name="Obraz 34"/>
          <p:cNvPicPr>
            <a:picLocks noChangeAspect="1"/>
          </p:cNvPicPr>
          <p:nvPr/>
        </p:nvPicPr>
        <p:blipFill>
          <a:blip r:embed="rId5"/>
          <a:stretch>
            <a:fillRect/>
          </a:stretch>
        </p:blipFill>
        <p:spPr>
          <a:xfrm>
            <a:off x="2936530" y="1508450"/>
            <a:ext cx="422615" cy="414931"/>
          </a:xfrm>
          <a:prstGeom prst="rect">
            <a:avLst/>
          </a:prstGeom>
        </p:spPr>
      </p:pic>
      <p:pic>
        <p:nvPicPr>
          <p:cNvPr id="36" name="Obraz 35"/>
          <p:cNvPicPr>
            <a:picLocks noChangeAspect="1"/>
          </p:cNvPicPr>
          <p:nvPr/>
        </p:nvPicPr>
        <p:blipFill>
          <a:blip r:embed="rId6"/>
          <a:stretch>
            <a:fillRect/>
          </a:stretch>
        </p:blipFill>
        <p:spPr>
          <a:xfrm>
            <a:off x="5218608" y="1245852"/>
            <a:ext cx="499454" cy="345775"/>
          </a:xfrm>
          <a:prstGeom prst="rect">
            <a:avLst/>
          </a:prstGeom>
        </p:spPr>
      </p:pic>
      <p:pic>
        <p:nvPicPr>
          <p:cNvPr id="37" name="Obraz 36"/>
          <p:cNvPicPr>
            <a:picLocks noChangeAspect="1"/>
          </p:cNvPicPr>
          <p:nvPr/>
        </p:nvPicPr>
        <p:blipFill>
          <a:blip r:embed="rId7"/>
          <a:stretch>
            <a:fillRect/>
          </a:stretch>
        </p:blipFill>
        <p:spPr>
          <a:xfrm>
            <a:off x="4149327" y="3162524"/>
            <a:ext cx="444523" cy="444523"/>
          </a:xfrm>
          <a:prstGeom prst="rect">
            <a:avLst/>
          </a:prstGeom>
        </p:spPr>
      </p:pic>
      <p:pic>
        <p:nvPicPr>
          <p:cNvPr id="38" name="Obraz 37"/>
          <p:cNvPicPr>
            <a:picLocks noChangeAspect="1"/>
          </p:cNvPicPr>
          <p:nvPr/>
        </p:nvPicPr>
        <p:blipFill>
          <a:blip r:embed="rId8"/>
          <a:stretch>
            <a:fillRect/>
          </a:stretch>
        </p:blipFill>
        <p:spPr>
          <a:xfrm>
            <a:off x="7302238" y="2540099"/>
            <a:ext cx="464876" cy="464876"/>
          </a:xfrm>
          <a:prstGeom prst="rect">
            <a:avLst/>
          </a:prstGeom>
        </p:spPr>
      </p:pic>
    </p:spTree>
    <p:extLst>
      <p:ext uri="{BB962C8B-B14F-4D97-AF65-F5344CB8AC3E}">
        <p14:creationId xmlns:p14="http://schemas.microsoft.com/office/powerpoint/2010/main" val="39766875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8"/>
          </p:nvPr>
        </p:nvSpPr>
        <p:spPr>
          <a:xfrm>
            <a:off x="1063806" y="1834505"/>
            <a:ext cx="3107826" cy="2920975"/>
          </a:xfrm>
        </p:spPr>
        <p:txBody>
          <a:bodyPr/>
          <a:lstStyle/>
          <a:p>
            <a:pPr marL="171450" indent="-171450" algn="l">
              <a:spcBef>
                <a:spcPts val="500"/>
              </a:spcBef>
              <a:spcAft>
                <a:spcPts val="500"/>
              </a:spcAft>
              <a:buFont typeface="Wingdings" panose="05000000000000000000" pitchFamily="2" charset="2"/>
              <a:buChar char="§"/>
            </a:pPr>
            <a:r>
              <a:rPr lang="pl-PL" sz="1200" dirty="0"/>
              <a:t>s</a:t>
            </a:r>
            <a:r>
              <a:rPr lang="en-US" sz="1200" dirty="0" err="1"/>
              <a:t>hift</a:t>
            </a:r>
            <a:r>
              <a:rPr lang="en-US" sz="1200" dirty="0"/>
              <a:t> approach to social media from an isolated marketing channel, to an integrated part of loyalty management processes</a:t>
            </a:r>
          </a:p>
          <a:p>
            <a:pPr marL="171450" indent="-171450" algn="l">
              <a:spcBef>
                <a:spcPts val="500"/>
              </a:spcBef>
              <a:spcAft>
                <a:spcPts val="500"/>
              </a:spcAft>
              <a:buFont typeface="Wingdings" panose="05000000000000000000" pitchFamily="2" charset="2"/>
              <a:buChar char="§"/>
            </a:pPr>
            <a:r>
              <a:rPr lang="pl-PL" sz="1200" dirty="0" err="1"/>
              <a:t>identify</a:t>
            </a:r>
            <a:r>
              <a:rPr lang="en-US" sz="1200" dirty="0"/>
              <a:t> and listen</a:t>
            </a:r>
            <a:r>
              <a:rPr lang="pl-PL" sz="1200" dirty="0"/>
              <a:t> to</a:t>
            </a:r>
            <a:r>
              <a:rPr lang="en-US" sz="1200" dirty="0"/>
              <a:t> online conversations, engagements, keywords and mentions based on user defined criteria</a:t>
            </a:r>
          </a:p>
          <a:p>
            <a:pPr marL="171450" indent="-171450" algn="l">
              <a:spcBef>
                <a:spcPts val="500"/>
              </a:spcBef>
              <a:spcAft>
                <a:spcPts val="500"/>
              </a:spcAft>
              <a:buFont typeface="Wingdings" panose="05000000000000000000" pitchFamily="2" charset="2"/>
              <a:buChar char="§"/>
            </a:pPr>
            <a:r>
              <a:rPr lang="pl-PL" sz="1200" dirty="0" err="1"/>
              <a:t>analyze</a:t>
            </a:r>
            <a:r>
              <a:rPr lang="en-US" sz="1200" dirty="0"/>
              <a:t> behavior of customers in social media to measure engagement</a:t>
            </a:r>
            <a:r>
              <a:rPr lang="pl-PL" sz="1200" dirty="0"/>
              <a:t>, </a:t>
            </a:r>
            <a:r>
              <a:rPr lang="en-US" sz="1200" dirty="0"/>
              <a:t>define marketing strategy and target groups for promotions</a:t>
            </a:r>
          </a:p>
          <a:p>
            <a:pPr marL="171450" indent="-171450" algn="l">
              <a:spcBef>
                <a:spcPts val="500"/>
              </a:spcBef>
              <a:spcAft>
                <a:spcPts val="500"/>
              </a:spcAft>
              <a:buFont typeface="Wingdings" panose="05000000000000000000" pitchFamily="2" charset="2"/>
              <a:buChar char="§"/>
            </a:pPr>
            <a:r>
              <a:rPr lang="pl-PL" sz="1200" dirty="0"/>
              <a:t>e</a:t>
            </a:r>
            <a:r>
              <a:rPr lang="en-US" sz="1200" dirty="0" err="1"/>
              <a:t>nrich</a:t>
            </a:r>
            <a:r>
              <a:rPr lang="en-US" sz="1200" dirty="0"/>
              <a:t> of customer profiles in </a:t>
            </a:r>
            <a:r>
              <a:rPr lang="en-US" sz="1200" dirty="0" err="1"/>
              <a:t>Comarch</a:t>
            </a:r>
            <a:r>
              <a:rPr lang="en-US" sz="1200" dirty="0"/>
              <a:t> </a:t>
            </a:r>
            <a:r>
              <a:rPr lang="en-US" sz="1200" dirty="0" err="1"/>
              <a:t>Loya</a:t>
            </a:r>
            <a:r>
              <a:rPr lang="pl-PL" sz="1200" dirty="0"/>
              <a:t>l</a:t>
            </a:r>
            <a:r>
              <a:rPr lang="en-US" sz="1200" dirty="0"/>
              <a:t>ty Management with social data</a:t>
            </a:r>
          </a:p>
        </p:txBody>
      </p:sp>
      <p:sp>
        <p:nvSpPr>
          <p:cNvPr id="5" name="Symbol zastępczy tekstu 1"/>
          <p:cNvSpPr txBox="1">
            <a:spLocks/>
          </p:cNvSpPr>
          <p:nvPr/>
        </p:nvSpPr>
        <p:spPr>
          <a:xfrm>
            <a:off x="1075277" y="1087846"/>
            <a:ext cx="3084883" cy="66291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sz="1600" dirty="0">
                <a:solidFill>
                  <a:schemeClr val="bg1"/>
                </a:solidFill>
              </a:rPr>
              <a:t> </a:t>
            </a:r>
            <a:r>
              <a:rPr lang="en-US" sz="1600" dirty="0">
                <a:solidFill>
                  <a:schemeClr val="bg1"/>
                </a:solidFill>
              </a:rPr>
              <a:t>Easy to use social media monitoring tool that allows</a:t>
            </a:r>
            <a:r>
              <a:rPr lang="pl-PL" sz="1600" dirty="0">
                <a:solidFill>
                  <a:schemeClr val="bg1"/>
                </a:solidFill>
              </a:rPr>
              <a:t> to</a:t>
            </a:r>
            <a:r>
              <a:rPr lang="en-GB" sz="1600" dirty="0">
                <a:solidFill>
                  <a:schemeClr val="bg1"/>
                </a:solidFill>
              </a:rPr>
              <a:t>:</a:t>
            </a:r>
          </a:p>
        </p:txBody>
      </p:sp>
      <p:sp>
        <p:nvSpPr>
          <p:cNvPr id="8" name="Symbol zastępczy tekstu 7"/>
          <p:cNvSpPr>
            <a:spLocks noGrp="1"/>
          </p:cNvSpPr>
          <p:nvPr>
            <p:ph type="body" sz="quarter" idx="16"/>
          </p:nvPr>
        </p:nvSpPr>
        <p:spPr>
          <a:xfrm>
            <a:off x="1063806" y="146400"/>
            <a:ext cx="3107826" cy="1060506"/>
          </a:xfrm>
        </p:spPr>
        <p:txBody>
          <a:bodyPr anchor="ctr"/>
          <a:lstStyle/>
          <a:p>
            <a:r>
              <a:rPr lang="pl-PL" sz="2000" dirty="0"/>
              <a:t>COMARCH </a:t>
            </a:r>
            <a:br>
              <a:rPr lang="pl-PL" sz="2000" dirty="0"/>
            </a:br>
            <a:r>
              <a:rPr lang="pl-PL" sz="2000" dirty="0"/>
              <a:t>SOCIAL MINING </a:t>
            </a:r>
            <a:br>
              <a:rPr lang="pl-PL" sz="2000" dirty="0"/>
            </a:br>
            <a:r>
              <a:rPr lang="pl-PL" sz="2000" dirty="0">
                <a:solidFill>
                  <a:srgbClr val="26437E"/>
                </a:solidFill>
              </a:rPr>
              <a:t>– MAIN CAPABILITIES</a:t>
            </a:r>
          </a:p>
        </p:txBody>
      </p:sp>
      <p:pic>
        <p:nvPicPr>
          <p:cNvPr id="9" name="Obraz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0050419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8"/>
          </p:nvPr>
        </p:nvSpPr>
        <p:spPr>
          <a:xfrm>
            <a:off x="1063806" y="1834505"/>
            <a:ext cx="3107826" cy="2920975"/>
          </a:xfrm>
        </p:spPr>
        <p:txBody>
          <a:bodyPr/>
          <a:lstStyle/>
          <a:p>
            <a:pPr marL="171450" indent="-171450" algn="l">
              <a:spcBef>
                <a:spcPts val="500"/>
              </a:spcBef>
              <a:spcAft>
                <a:spcPts val="500"/>
              </a:spcAft>
              <a:buFont typeface="Wingdings" panose="05000000000000000000" pitchFamily="2" charset="2"/>
              <a:buChar char="§"/>
            </a:pPr>
            <a:r>
              <a:rPr lang="pl-PL" sz="1400" dirty="0"/>
              <a:t>monitor</a:t>
            </a:r>
            <a:r>
              <a:rPr lang="en-US" sz="1400" dirty="0"/>
              <a:t> </a:t>
            </a:r>
            <a:r>
              <a:rPr lang="en-US" sz="1400" b="1" dirty="0"/>
              <a:t>social content performance </a:t>
            </a:r>
            <a:r>
              <a:rPr lang="en-US" sz="1400" dirty="0"/>
              <a:t>on selected social media profiles and its life time</a:t>
            </a:r>
          </a:p>
          <a:p>
            <a:pPr marL="171450" indent="-171450" algn="l">
              <a:spcBef>
                <a:spcPts val="500"/>
              </a:spcBef>
              <a:spcAft>
                <a:spcPts val="500"/>
              </a:spcAft>
              <a:buFont typeface="Wingdings" panose="05000000000000000000" pitchFamily="2" charset="2"/>
              <a:buChar char="§"/>
            </a:pPr>
            <a:r>
              <a:rPr lang="pl-PL" sz="1400" dirty="0"/>
              <a:t>display</a:t>
            </a:r>
            <a:r>
              <a:rPr lang="en-US" sz="1400" dirty="0"/>
              <a:t> the most meaningful scores in customized </a:t>
            </a:r>
            <a:r>
              <a:rPr lang="en-US" sz="1400" b="1" dirty="0"/>
              <a:t>dashboard</a:t>
            </a:r>
          </a:p>
          <a:p>
            <a:pPr marL="171450" indent="-171450" algn="l">
              <a:spcBef>
                <a:spcPts val="500"/>
              </a:spcBef>
              <a:spcAft>
                <a:spcPts val="500"/>
              </a:spcAft>
              <a:buFont typeface="Wingdings" panose="05000000000000000000" pitchFamily="2" charset="2"/>
              <a:buChar char="§"/>
            </a:pPr>
            <a:r>
              <a:rPr lang="pl-PL" sz="1400" dirty="0" err="1"/>
              <a:t>provide</a:t>
            </a:r>
            <a:r>
              <a:rPr lang="pl-PL" sz="1400" dirty="0"/>
              <a:t> </a:t>
            </a:r>
            <a:r>
              <a:rPr lang="pl-PL" sz="1400" dirty="0" err="1"/>
              <a:t>reports</a:t>
            </a:r>
            <a:r>
              <a:rPr lang="en-US" sz="1400" dirty="0"/>
              <a:t> and </a:t>
            </a:r>
            <a:r>
              <a:rPr lang="en-US" sz="1400" b="1" dirty="0"/>
              <a:t>unique KPIs </a:t>
            </a:r>
            <a:r>
              <a:rPr lang="en-US" sz="1400" dirty="0"/>
              <a:t>to better </a:t>
            </a:r>
            <a:r>
              <a:rPr lang="en-US" sz="1400" dirty="0" err="1"/>
              <a:t>analy</a:t>
            </a:r>
            <a:r>
              <a:rPr lang="pl-PL" sz="1400" dirty="0"/>
              <a:t>z</a:t>
            </a:r>
            <a:r>
              <a:rPr lang="en-US" sz="1400" dirty="0"/>
              <a:t>e brand’s presence in social media</a:t>
            </a:r>
          </a:p>
          <a:p>
            <a:pPr marL="171450" indent="-171450" algn="l">
              <a:spcBef>
                <a:spcPts val="500"/>
              </a:spcBef>
              <a:spcAft>
                <a:spcPts val="500"/>
              </a:spcAft>
              <a:buFont typeface="Wingdings" panose="05000000000000000000" pitchFamily="2" charset="2"/>
              <a:buChar char="§"/>
            </a:pPr>
            <a:r>
              <a:rPr lang="pl-PL" sz="1400" dirty="0" err="1"/>
              <a:t>detect</a:t>
            </a:r>
            <a:r>
              <a:rPr lang="en-US" sz="1400" dirty="0"/>
              <a:t> required activities thanks to automated </a:t>
            </a:r>
            <a:r>
              <a:rPr lang="en-US" sz="1400" b="1" dirty="0"/>
              <a:t>notification system</a:t>
            </a:r>
          </a:p>
        </p:txBody>
      </p:sp>
      <p:sp>
        <p:nvSpPr>
          <p:cNvPr id="5" name="Symbol zastępczy tekstu 1"/>
          <p:cNvSpPr txBox="1">
            <a:spLocks/>
          </p:cNvSpPr>
          <p:nvPr/>
        </p:nvSpPr>
        <p:spPr>
          <a:xfrm>
            <a:off x="1075277" y="1087846"/>
            <a:ext cx="3084883" cy="66291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GB" sz="1600" dirty="0">
                <a:solidFill>
                  <a:schemeClr val="bg1"/>
                </a:solidFill>
              </a:rPr>
              <a:t> Easy to use social media monitoring tool </a:t>
            </a:r>
            <a:r>
              <a:rPr lang="pl-PL" sz="1600" dirty="0" err="1">
                <a:solidFill>
                  <a:schemeClr val="bg1"/>
                </a:solidFill>
              </a:rPr>
              <a:t>that</a:t>
            </a:r>
            <a:r>
              <a:rPr lang="pl-PL" sz="1600" dirty="0">
                <a:solidFill>
                  <a:schemeClr val="bg1"/>
                </a:solidFill>
              </a:rPr>
              <a:t> </a:t>
            </a:r>
            <a:r>
              <a:rPr lang="pl-PL" sz="1600" dirty="0" err="1">
                <a:solidFill>
                  <a:schemeClr val="bg1"/>
                </a:solidFill>
              </a:rPr>
              <a:t>allows</a:t>
            </a:r>
            <a:r>
              <a:rPr lang="pl-PL" sz="1600" dirty="0">
                <a:solidFill>
                  <a:schemeClr val="bg1"/>
                </a:solidFill>
              </a:rPr>
              <a:t> to</a:t>
            </a:r>
            <a:r>
              <a:rPr lang="en-GB" sz="1600" dirty="0">
                <a:solidFill>
                  <a:schemeClr val="bg1"/>
                </a:solidFill>
              </a:rPr>
              <a:t>:</a:t>
            </a:r>
          </a:p>
        </p:txBody>
      </p:sp>
      <p:sp>
        <p:nvSpPr>
          <p:cNvPr id="8" name="Symbol zastępczy tekstu 7"/>
          <p:cNvSpPr>
            <a:spLocks noGrp="1"/>
          </p:cNvSpPr>
          <p:nvPr>
            <p:ph type="body" sz="quarter" idx="16"/>
          </p:nvPr>
        </p:nvSpPr>
        <p:spPr>
          <a:xfrm>
            <a:off x="1063806" y="146400"/>
            <a:ext cx="3107826" cy="1060506"/>
          </a:xfrm>
        </p:spPr>
        <p:txBody>
          <a:bodyPr anchor="ctr"/>
          <a:lstStyle/>
          <a:p>
            <a:r>
              <a:rPr lang="pl-PL" sz="2000" dirty="0"/>
              <a:t>COMARCH </a:t>
            </a:r>
            <a:br>
              <a:rPr lang="pl-PL" sz="2000" dirty="0"/>
            </a:br>
            <a:r>
              <a:rPr lang="pl-PL" sz="2000" dirty="0"/>
              <a:t>SOCIAL MINING </a:t>
            </a:r>
            <a:br>
              <a:rPr lang="pl-PL" sz="2000" dirty="0"/>
            </a:br>
            <a:r>
              <a:rPr lang="pl-PL" sz="2000" dirty="0">
                <a:solidFill>
                  <a:srgbClr val="26437E"/>
                </a:solidFill>
              </a:rPr>
              <a:t>– MAIN CAPABILITIES</a:t>
            </a:r>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27482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5"/>
          </p:nvPr>
        </p:nvSpPr>
        <p:spPr/>
        <p:txBody>
          <a:bodyPr>
            <a:normAutofit/>
          </a:bodyPr>
          <a:lstStyle/>
          <a:p>
            <a:r>
              <a:rPr lang="pl-PL" dirty="0"/>
              <a:t>KEY FEATURES</a:t>
            </a:r>
            <a:endParaRPr lang="en-US" dirty="0"/>
          </a:p>
        </p:txBody>
      </p:sp>
      <p:sp>
        <p:nvSpPr>
          <p:cNvPr id="6" name="Symbol zastępczy tekstu 4"/>
          <p:cNvSpPr txBox="1">
            <a:spLocks/>
          </p:cNvSpPr>
          <p:nvPr/>
        </p:nvSpPr>
        <p:spPr>
          <a:xfrm>
            <a:off x="472441" y="1747438"/>
            <a:ext cx="2691379" cy="2984263"/>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200"/>
              </a:spcBef>
              <a:spcAft>
                <a:spcPts val="200"/>
              </a:spcAft>
            </a:pPr>
            <a:r>
              <a:rPr lang="pl-PL" sz="1200" b="0" dirty="0"/>
              <a:t>c</a:t>
            </a:r>
            <a:r>
              <a:rPr lang="en-US" sz="1200" b="0" dirty="0" err="1"/>
              <a:t>onnection</a:t>
            </a:r>
            <a:r>
              <a:rPr lang="en-US" sz="1200" b="0" dirty="0"/>
              <a:t> with loyalty program member profile in Comarch Loyalty Management</a:t>
            </a:r>
          </a:p>
          <a:p>
            <a:pPr marL="162000" indent="-162000">
              <a:spcBef>
                <a:spcPts val="200"/>
              </a:spcBef>
              <a:spcAft>
                <a:spcPts val="200"/>
              </a:spcAft>
            </a:pPr>
            <a:r>
              <a:rPr lang="pl-PL" sz="1200" b="0" dirty="0"/>
              <a:t>e</a:t>
            </a:r>
            <a:r>
              <a:rPr lang="en-US" sz="1200" b="0" dirty="0" err="1"/>
              <a:t>nriching</a:t>
            </a:r>
            <a:r>
              <a:rPr lang="en-US" sz="1200" b="0" dirty="0"/>
              <a:t> customer information with social data including aggregated behavioral data </a:t>
            </a:r>
          </a:p>
          <a:p>
            <a:pPr marL="162000" indent="-162000">
              <a:spcBef>
                <a:spcPts val="200"/>
              </a:spcBef>
              <a:spcAft>
                <a:spcPts val="200"/>
              </a:spcAft>
            </a:pPr>
            <a:r>
              <a:rPr lang="pl-PL" sz="1200" b="0" dirty="0"/>
              <a:t>c</a:t>
            </a:r>
            <a:r>
              <a:rPr lang="en-US" sz="1200" b="0" dirty="0" err="1"/>
              <a:t>apturing</a:t>
            </a:r>
            <a:r>
              <a:rPr lang="en-US" sz="1200" b="0" dirty="0"/>
              <a:t> of detailed customer activity related information from  Facebook and Twitter</a:t>
            </a:r>
          </a:p>
          <a:p>
            <a:pPr marL="162000" indent="-162000">
              <a:spcBef>
                <a:spcPts val="200"/>
              </a:spcBef>
              <a:spcAft>
                <a:spcPts val="200"/>
              </a:spcAft>
            </a:pPr>
            <a:r>
              <a:rPr lang="pl-PL" sz="1200" b="0" dirty="0"/>
              <a:t>g</a:t>
            </a:r>
            <a:r>
              <a:rPr lang="en-US" sz="1200" b="0" dirty="0" err="1"/>
              <a:t>rouping</a:t>
            </a:r>
            <a:r>
              <a:rPr lang="en-US" sz="1200" b="0" dirty="0"/>
              <a:t> activity based on user defined criteria in the Spheres module</a:t>
            </a:r>
          </a:p>
        </p:txBody>
      </p:sp>
      <p:sp>
        <p:nvSpPr>
          <p:cNvPr id="7" name="Prostokąt 6"/>
          <p:cNvSpPr/>
          <p:nvPr/>
        </p:nvSpPr>
        <p:spPr>
          <a:xfrm>
            <a:off x="472440" y="975359"/>
            <a:ext cx="2691385" cy="719219"/>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ctr"/>
          <a:lstStyle/>
          <a:p>
            <a:pPr>
              <a:lnSpc>
                <a:spcPts val="1500"/>
              </a:lnSpc>
            </a:pPr>
            <a:r>
              <a:rPr lang="pl-PL" sz="1600" b="1" dirty="0"/>
              <a:t> COLLECT</a:t>
            </a:r>
          </a:p>
        </p:txBody>
      </p:sp>
      <p:sp>
        <p:nvSpPr>
          <p:cNvPr id="13" name="Symbol zastępczy tekstu 4"/>
          <p:cNvSpPr txBox="1">
            <a:spLocks/>
          </p:cNvSpPr>
          <p:nvPr/>
        </p:nvSpPr>
        <p:spPr>
          <a:xfrm>
            <a:off x="3240021" y="1740137"/>
            <a:ext cx="2691385" cy="2984263"/>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200"/>
              </a:spcBef>
              <a:spcAft>
                <a:spcPts val="200"/>
              </a:spcAft>
            </a:pPr>
            <a:r>
              <a:rPr lang="pl-PL" sz="1200" b="0" dirty="0"/>
              <a:t>u</a:t>
            </a:r>
            <a:r>
              <a:rPr lang="en-US" sz="1200" b="0" dirty="0"/>
              <a:t>sage of sentiment analysis</a:t>
            </a:r>
          </a:p>
          <a:p>
            <a:pPr marL="162000" indent="-162000">
              <a:spcBef>
                <a:spcPts val="200"/>
              </a:spcBef>
              <a:spcAft>
                <a:spcPts val="200"/>
              </a:spcAft>
            </a:pPr>
            <a:r>
              <a:rPr lang="pl-PL" sz="1200" b="0" dirty="0"/>
              <a:t>a</a:t>
            </a:r>
            <a:r>
              <a:rPr lang="en-US" sz="1200" b="0" dirty="0" err="1"/>
              <a:t>bility</a:t>
            </a:r>
            <a:r>
              <a:rPr lang="en-US" sz="1200" b="0" dirty="0"/>
              <a:t> to track keywords and topics of the highest importance</a:t>
            </a:r>
          </a:p>
          <a:p>
            <a:pPr marL="162000" indent="-162000">
              <a:spcBef>
                <a:spcPts val="200"/>
              </a:spcBef>
              <a:spcAft>
                <a:spcPts val="200"/>
              </a:spcAft>
            </a:pPr>
            <a:r>
              <a:rPr lang="pl-PL" sz="1200" b="0" dirty="0"/>
              <a:t>m</a:t>
            </a:r>
            <a:r>
              <a:rPr lang="en-US" sz="1200" b="0" dirty="0" err="1"/>
              <a:t>onitoring</a:t>
            </a:r>
            <a:r>
              <a:rPr lang="en-US" sz="1200" b="0" dirty="0"/>
              <a:t> of loyalty program members interaction with a specific type of content</a:t>
            </a:r>
          </a:p>
          <a:p>
            <a:pPr marL="162000" indent="-162000">
              <a:spcBef>
                <a:spcPts val="200"/>
              </a:spcBef>
              <a:spcAft>
                <a:spcPts val="200"/>
              </a:spcAft>
            </a:pPr>
            <a:r>
              <a:rPr lang="pl-PL" sz="1200" b="0" dirty="0"/>
              <a:t>i</a:t>
            </a:r>
            <a:r>
              <a:rPr lang="en-US" sz="1200" b="0" dirty="0" err="1"/>
              <a:t>dentification</a:t>
            </a:r>
            <a:r>
              <a:rPr lang="en-US" sz="1200" b="0" dirty="0"/>
              <a:t> of the most engaged customer segments</a:t>
            </a:r>
            <a:br>
              <a:rPr lang="en-US" sz="1200" b="0" dirty="0"/>
            </a:br>
            <a:endParaRPr lang="en-US" sz="1200" b="0" dirty="0"/>
          </a:p>
        </p:txBody>
      </p:sp>
      <p:sp>
        <p:nvSpPr>
          <p:cNvPr id="14" name="Prostokąt 13"/>
          <p:cNvSpPr/>
          <p:nvPr/>
        </p:nvSpPr>
        <p:spPr>
          <a:xfrm>
            <a:off x="3240025" y="975359"/>
            <a:ext cx="2691385" cy="719219"/>
          </a:xfrm>
          <a:prstGeom prst="rect">
            <a:avLst/>
          </a:prstGeom>
          <a:solidFill>
            <a:srgbClr val="34B4A1"/>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ctr"/>
          <a:lstStyle/>
          <a:p>
            <a:pPr>
              <a:lnSpc>
                <a:spcPts val="1500"/>
              </a:lnSpc>
            </a:pPr>
            <a:r>
              <a:rPr lang="pl-PL" sz="1600" b="1" dirty="0"/>
              <a:t> LISTEN</a:t>
            </a:r>
          </a:p>
        </p:txBody>
      </p:sp>
      <p:sp>
        <p:nvSpPr>
          <p:cNvPr id="16" name="Symbol zastępczy tekstu 4"/>
          <p:cNvSpPr txBox="1">
            <a:spLocks/>
          </p:cNvSpPr>
          <p:nvPr/>
        </p:nvSpPr>
        <p:spPr>
          <a:xfrm>
            <a:off x="6007602" y="1740137"/>
            <a:ext cx="2691385" cy="2984263"/>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200"/>
              </a:spcBef>
              <a:spcAft>
                <a:spcPts val="200"/>
              </a:spcAft>
            </a:pPr>
            <a:r>
              <a:rPr lang="pl-PL" sz="1200" b="0" dirty="0"/>
              <a:t>u</a:t>
            </a:r>
            <a:r>
              <a:rPr lang="en-US" sz="1200" b="0" dirty="0" err="1"/>
              <a:t>nique</a:t>
            </a:r>
            <a:r>
              <a:rPr lang="en-US" sz="1200" b="0" dirty="0"/>
              <a:t> numerical data</a:t>
            </a:r>
          </a:p>
          <a:p>
            <a:pPr marL="162000" indent="-162000">
              <a:spcBef>
                <a:spcPts val="200"/>
              </a:spcBef>
              <a:spcAft>
                <a:spcPts val="200"/>
              </a:spcAft>
            </a:pPr>
            <a:r>
              <a:rPr lang="pl-PL" sz="1200" b="0" dirty="0"/>
              <a:t>e</a:t>
            </a:r>
            <a:r>
              <a:rPr lang="en-US" sz="1200" b="0" dirty="0" err="1"/>
              <a:t>ffectiveness</a:t>
            </a:r>
            <a:r>
              <a:rPr lang="en-US" sz="1200" b="0" dirty="0"/>
              <a:t> of social media content score</a:t>
            </a:r>
          </a:p>
          <a:p>
            <a:pPr marL="162000" indent="-162000">
              <a:spcBef>
                <a:spcPts val="200"/>
              </a:spcBef>
              <a:spcAft>
                <a:spcPts val="200"/>
              </a:spcAft>
            </a:pPr>
            <a:r>
              <a:rPr lang="pl-PL" sz="1200" b="0" dirty="0"/>
              <a:t>p</a:t>
            </a:r>
            <a:r>
              <a:rPr lang="en-US" sz="1200" b="0" dirty="0" err="1"/>
              <a:t>ositive</a:t>
            </a:r>
            <a:r>
              <a:rPr lang="en-US" sz="1200" b="0" dirty="0"/>
              <a:t>/neutral/negative sentiments distribution ratio</a:t>
            </a:r>
          </a:p>
          <a:p>
            <a:pPr marL="162000" indent="-162000">
              <a:spcBef>
                <a:spcPts val="200"/>
              </a:spcBef>
              <a:spcAft>
                <a:spcPts val="200"/>
              </a:spcAft>
            </a:pPr>
            <a:r>
              <a:rPr lang="pl-PL" sz="1200" b="0" dirty="0"/>
              <a:t>s</a:t>
            </a:r>
            <a:r>
              <a:rPr lang="en-US" sz="1200" b="0" dirty="0" err="1"/>
              <a:t>ocial</a:t>
            </a:r>
            <a:r>
              <a:rPr lang="en-US" sz="1200" b="0" dirty="0"/>
              <a:t> campaign life cycle</a:t>
            </a:r>
          </a:p>
          <a:p>
            <a:pPr marL="162000" indent="-162000">
              <a:spcBef>
                <a:spcPts val="200"/>
              </a:spcBef>
              <a:spcAft>
                <a:spcPts val="200"/>
              </a:spcAft>
            </a:pPr>
            <a:r>
              <a:rPr lang="pl-PL" sz="1200" b="0" dirty="0"/>
              <a:t>c</a:t>
            </a:r>
            <a:r>
              <a:rPr lang="en-US" sz="1200" b="0" dirty="0" err="1"/>
              <a:t>ustomer</a:t>
            </a:r>
            <a:r>
              <a:rPr lang="en-US" sz="1200" b="0" dirty="0"/>
              <a:t> social behavior and engagement analysis</a:t>
            </a:r>
          </a:p>
          <a:p>
            <a:pPr marL="162000" indent="-162000">
              <a:spcBef>
                <a:spcPts val="200"/>
              </a:spcBef>
              <a:spcAft>
                <a:spcPts val="200"/>
              </a:spcAft>
            </a:pPr>
            <a:r>
              <a:rPr lang="pl-PL" sz="1200" b="0" dirty="0"/>
              <a:t>c</a:t>
            </a:r>
            <a:r>
              <a:rPr lang="en-US" sz="1200" b="0" dirty="0" err="1"/>
              <a:t>ustomer</a:t>
            </a:r>
            <a:r>
              <a:rPr lang="en-US" sz="1200" b="0" dirty="0"/>
              <a:t> demographics</a:t>
            </a:r>
          </a:p>
          <a:p>
            <a:pPr marL="162000" indent="-162000">
              <a:spcBef>
                <a:spcPts val="200"/>
              </a:spcBef>
              <a:spcAft>
                <a:spcPts val="200"/>
              </a:spcAft>
            </a:pPr>
            <a:r>
              <a:rPr lang="pl-PL" sz="1200" b="0" dirty="0"/>
              <a:t>c</a:t>
            </a:r>
            <a:r>
              <a:rPr lang="en-US" sz="1200" b="0" dirty="0" err="1"/>
              <a:t>ustomer</a:t>
            </a:r>
            <a:r>
              <a:rPr lang="en-US" sz="1200" b="0" dirty="0"/>
              <a:t> ranks and segmentation</a:t>
            </a:r>
          </a:p>
          <a:p>
            <a:pPr marL="162000" indent="-162000">
              <a:spcBef>
                <a:spcPts val="200"/>
              </a:spcBef>
              <a:spcAft>
                <a:spcPts val="200"/>
              </a:spcAft>
            </a:pPr>
            <a:r>
              <a:rPr lang="pl-PL" sz="1200" b="0" dirty="0"/>
              <a:t>a</a:t>
            </a:r>
            <a:r>
              <a:rPr lang="en-US" sz="1200" b="0" dirty="0" err="1"/>
              <a:t>nalysis</a:t>
            </a:r>
            <a:r>
              <a:rPr lang="en-US" sz="1200" b="0" dirty="0"/>
              <a:t> of the opinion leaders and influential social media users</a:t>
            </a:r>
          </a:p>
          <a:p>
            <a:pPr marL="162000" indent="-162000">
              <a:spcBef>
                <a:spcPts val="200"/>
              </a:spcBef>
              <a:spcAft>
                <a:spcPts val="200"/>
              </a:spcAft>
            </a:pPr>
            <a:endParaRPr lang="en-US" sz="1200" b="0" dirty="0"/>
          </a:p>
          <a:p>
            <a:pPr marL="162000" indent="-162000">
              <a:spcBef>
                <a:spcPts val="200"/>
              </a:spcBef>
              <a:spcAft>
                <a:spcPts val="200"/>
              </a:spcAft>
            </a:pPr>
            <a:endParaRPr lang="en-US" sz="1200" b="0" dirty="0"/>
          </a:p>
        </p:txBody>
      </p:sp>
      <p:sp>
        <p:nvSpPr>
          <p:cNvPr id="17" name="Prostokąt 16"/>
          <p:cNvSpPr/>
          <p:nvPr/>
        </p:nvSpPr>
        <p:spPr>
          <a:xfrm>
            <a:off x="6007606" y="975359"/>
            <a:ext cx="2691385" cy="7192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bIns="36000" rtlCol="0" anchor="ctr"/>
          <a:lstStyle/>
          <a:p>
            <a:pPr>
              <a:lnSpc>
                <a:spcPts val="1500"/>
              </a:lnSpc>
            </a:pPr>
            <a:r>
              <a:rPr lang="pl-PL" sz="1600" b="1" dirty="0"/>
              <a:t> ANALYZE</a:t>
            </a:r>
          </a:p>
        </p:txBody>
      </p:sp>
      <p:pic>
        <p:nvPicPr>
          <p:cNvPr id="11" name="Obraz 10"/>
          <p:cNvPicPr>
            <a:picLocks noChangeAspect="1"/>
          </p:cNvPicPr>
          <p:nvPr/>
        </p:nvPicPr>
        <p:blipFill>
          <a:blip r:embed="rId3"/>
          <a:stretch>
            <a:fillRect/>
          </a:stretch>
        </p:blipFill>
        <p:spPr>
          <a:xfrm>
            <a:off x="8171970" y="1158173"/>
            <a:ext cx="376511" cy="368828"/>
          </a:xfrm>
          <a:prstGeom prst="rect">
            <a:avLst/>
          </a:prstGeom>
        </p:spPr>
      </p:pic>
      <p:pic>
        <p:nvPicPr>
          <p:cNvPr id="8" name="Obraz 7"/>
          <p:cNvPicPr>
            <a:picLocks noChangeAspect="1"/>
          </p:cNvPicPr>
          <p:nvPr/>
        </p:nvPicPr>
        <p:blipFill>
          <a:blip r:embed="rId4"/>
          <a:stretch>
            <a:fillRect/>
          </a:stretch>
        </p:blipFill>
        <p:spPr>
          <a:xfrm>
            <a:off x="5236682" y="1097880"/>
            <a:ext cx="483471" cy="474174"/>
          </a:xfrm>
          <a:prstGeom prst="rect">
            <a:avLst/>
          </a:prstGeom>
        </p:spPr>
      </p:pic>
      <p:pic>
        <p:nvPicPr>
          <p:cNvPr id="9" name="Obraz 8"/>
          <p:cNvPicPr>
            <a:picLocks noChangeAspect="1"/>
          </p:cNvPicPr>
          <p:nvPr/>
        </p:nvPicPr>
        <p:blipFill>
          <a:blip r:embed="rId5"/>
          <a:stretch>
            <a:fillRect/>
          </a:stretch>
        </p:blipFill>
        <p:spPr>
          <a:xfrm>
            <a:off x="2528880" y="1099347"/>
            <a:ext cx="520661" cy="474174"/>
          </a:xfrm>
          <a:prstGeom prst="rect">
            <a:avLst/>
          </a:prstGeom>
        </p:spPr>
      </p:pic>
      <p:pic>
        <p:nvPicPr>
          <p:cNvPr id="18" name="Obraz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196969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a:xfrm>
            <a:off x="457200" y="109001"/>
            <a:ext cx="5103341" cy="692865"/>
          </a:xfrm>
        </p:spPr>
        <p:txBody>
          <a:bodyPr>
            <a:normAutofit lnSpcReduction="10000"/>
          </a:bodyPr>
          <a:lstStyle/>
          <a:p>
            <a:r>
              <a:rPr lang="en-US" dirty="0"/>
              <a:t>SUCCESS STORY: BRITISH PETROLEUM </a:t>
            </a:r>
            <a:br>
              <a:rPr lang="pl-PL" dirty="0"/>
            </a:br>
            <a:r>
              <a:rPr lang="en-US" dirty="0"/>
              <a:t>– FACTS &amp; FIGURES</a:t>
            </a:r>
          </a:p>
        </p:txBody>
      </p:sp>
      <p:sp>
        <p:nvSpPr>
          <p:cNvPr id="5" name="Prostokąt 4"/>
          <p:cNvSpPr/>
          <p:nvPr/>
        </p:nvSpPr>
        <p:spPr>
          <a:xfrm>
            <a:off x="7136027" y="0"/>
            <a:ext cx="2007973" cy="801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535" y="63550"/>
            <a:ext cx="707424" cy="707424"/>
          </a:xfrm>
          <a:prstGeom prst="rect">
            <a:avLst/>
          </a:prstGeom>
        </p:spPr>
      </p:pic>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4"/>
          <a:stretch>
            <a:fillRect/>
          </a:stretch>
        </p:blipFill>
        <p:spPr>
          <a:xfrm>
            <a:off x="457200" y="914855"/>
            <a:ext cx="8352692" cy="3782703"/>
          </a:xfrm>
          <a:prstGeom prst="rect">
            <a:avLst/>
          </a:prstGeom>
        </p:spPr>
      </p:pic>
    </p:spTree>
    <p:extLst>
      <p:ext uri="{BB962C8B-B14F-4D97-AF65-F5344CB8AC3E}">
        <p14:creationId xmlns:p14="http://schemas.microsoft.com/office/powerpoint/2010/main" val="191614077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lstStyle/>
          <a:p>
            <a:r>
              <a:rPr lang="pl-PL" dirty="0"/>
              <a:t>SPHERES</a:t>
            </a:r>
          </a:p>
        </p:txBody>
      </p:sp>
      <p:sp>
        <p:nvSpPr>
          <p:cNvPr id="5" name="Symbol zastępczy tekstu 4"/>
          <p:cNvSpPr>
            <a:spLocks noGrp="1"/>
          </p:cNvSpPr>
          <p:nvPr>
            <p:ph type="body" sz="quarter" idx="27"/>
          </p:nvPr>
        </p:nvSpPr>
        <p:spPr>
          <a:xfrm>
            <a:off x="457200" y="853640"/>
            <a:ext cx="3990975" cy="4289860"/>
          </a:xfrm>
        </p:spPr>
        <p:txBody>
          <a:bodyPr anchor="ctr">
            <a:normAutofit/>
          </a:bodyPr>
          <a:lstStyle/>
          <a:p>
            <a:pPr>
              <a:spcBef>
                <a:spcPts val="600"/>
              </a:spcBef>
              <a:spcAft>
                <a:spcPts val="600"/>
              </a:spcAft>
              <a:buFont typeface="Wingdings" panose="05000000000000000000" pitchFamily="2" charset="2"/>
              <a:buChar char="§"/>
            </a:pPr>
            <a:r>
              <a:rPr lang="pl-PL" sz="1600" dirty="0"/>
              <a:t>u</a:t>
            </a:r>
            <a:r>
              <a:rPr lang="en-US" sz="1600" dirty="0" err="1"/>
              <a:t>ser</a:t>
            </a:r>
            <a:r>
              <a:rPr lang="en-US" sz="1600" dirty="0"/>
              <a:t> defined phrases or keywords</a:t>
            </a:r>
          </a:p>
          <a:p>
            <a:pPr>
              <a:spcBef>
                <a:spcPts val="600"/>
              </a:spcBef>
              <a:spcAft>
                <a:spcPts val="600"/>
              </a:spcAft>
            </a:pPr>
            <a:r>
              <a:rPr lang="pl-PL" sz="1600" dirty="0"/>
              <a:t>a</a:t>
            </a:r>
            <a:r>
              <a:rPr lang="en-US" sz="1600" dirty="0" err="1"/>
              <a:t>ll</a:t>
            </a:r>
            <a:r>
              <a:rPr lang="en-US" sz="1600" dirty="0"/>
              <a:t> significant data published in social media flow into the CSM</a:t>
            </a:r>
          </a:p>
          <a:p>
            <a:pPr>
              <a:spcBef>
                <a:spcPts val="600"/>
              </a:spcBef>
              <a:spcAft>
                <a:spcPts val="600"/>
              </a:spcAft>
            </a:pPr>
            <a:r>
              <a:rPr lang="pl-PL" sz="1600" dirty="0"/>
              <a:t>s</a:t>
            </a:r>
            <a:r>
              <a:rPr lang="en-US" sz="1600" dirty="0" err="1"/>
              <a:t>phere</a:t>
            </a:r>
            <a:r>
              <a:rPr lang="en-US" sz="1600" dirty="0"/>
              <a:t> related statistics, such sentiment analysis, keywords comparison, contextual insight, social profiles and users related statistics</a:t>
            </a:r>
          </a:p>
          <a:p>
            <a:pPr>
              <a:spcBef>
                <a:spcPts val="600"/>
              </a:spcBef>
              <a:spcAft>
                <a:spcPts val="600"/>
              </a:spcAft>
            </a:pPr>
            <a:r>
              <a:rPr lang="pl-PL" sz="1600" dirty="0"/>
              <a:t>m</a:t>
            </a:r>
            <a:r>
              <a:rPr lang="en-US" sz="1600" dirty="0" err="1"/>
              <a:t>onitoring</a:t>
            </a:r>
            <a:r>
              <a:rPr lang="en-US" sz="1600" dirty="0"/>
              <a:t> of specific social media profiles in the form of search queries</a:t>
            </a:r>
          </a:p>
          <a:p>
            <a:pPr>
              <a:spcBef>
                <a:spcPts val="600"/>
              </a:spcBef>
              <a:spcAft>
                <a:spcPts val="600"/>
              </a:spcAft>
            </a:pPr>
            <a:r>
              <a:rPr lang="pl-PL" sz="1600" dirty="0"/>
              <a:t>l</a:t>
            </a:r>
            <a:r>
              <a:rPr lang="en-US" sz="1600" dirty="0" err="1"/>
              <a:t>everaging</a:t>
            </a:r>
            <a:r>
              <a:rPr lang="en-US" sz="1600" dirty="0"/>
              <a:t> the vast amount of conversations available in social media for various business purposes</a:t>
            </a:r>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350" y="723181"/>
            <a:ext cx="6688910" cy="3988663"/>
          </a:xfrm>
          <a:prstGeom prst="rect">
            <a:avLst/>
          </a:prstGeom>
        </p:spPr>
      </p:pic>
      <p:sp>
        <p:nvSpPr>
          <p:cNvPr id="9" name="Prostokąt 8"/>
          <p:cNvSpPr/>
          <p:nvPr/>
        </p:nvSpPr>
        <p:spPr>
          <a:xfrm>
            <a:off x="4973303" y="1002129"/>
            <a:ext cx="5040954" cy="3166273"/>
          </a:xfrm>
          <a:prstGeom prst="rect">
            <a:avLst/>
          </a:prstGeom>
          <a:solidFill>
            <a:srgbClr val="F6F6F6"/>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830"/>
          <a:stretch/>
        </p:blipFill>
        <p:spPr bwMode="auto">
          <a:xfrm>
            <a:off x="9843256" y="-642456"/>
            <a:ext cx="2547044" cy="140755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88"/>
          <a:stretch/>
        </p:blipFill>
        <p:spPr bwMode="auto">
          <a:xfrm>
            <a:off x="5041899" y="1476184"/>
            <a:ext cx="4890157" cy="239596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Obraz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9739339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rostokąt 35"/>
          <p:cNvSpPr/>
          <p:nvPr/>
        </p:nvSpPr>
        <p:spPr>
          <a:xfrm>
            <a:off x="457990" y="1438377"/>
            <a:ext cx="4114362" cy="3276600"/>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7" name="Prostokąt 36"/>
          <p:cNvSpPr/>
          <p:nvPr/>
        </p:nvSpPr>
        <p:spPr>
          <a:xfrm>
            <a:off x="4574343" y="1438377"/>
            <a:ext cx="4114362" cy="3276600"/>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1" name="Rechteck 5"/>
          <p:cNvSpPr>
            <a:spLocks noChangeArrowheads="1"/>
          </p:cNvSpPr>
          <p:nvPr/>
        </p:nvSpPr>
        <p:spPr bwMode="auto">
          <a:xfrm>
            <a:off x="457201" y="1592874"/>
            <a:ext cx="4115150" cy="646041"/>
          </a:xfrm>
          <a:prstGeom prst="rect">
            <a:avLst/>
          </a:prstGeom>
          <a:noFill/>
          <a:ln w="12700">
            <a:noFill/>
            <a:round/>
            <a:headEnd type="none" w="sm" len="sm"/>
            <a:tailEnd type="none" w="sm" len="sm"/>
          </a:ln>
        </p:spPr>
        <p:txBody>
          <a:bodyPr wrap="none" lIns="0" tIns="0" rIns="0" bIns="0" anchor="ctr"/>
          <a:lstStyle/>
          <a:p>
            <a:pPr algn="ctr"/>
            <a:r>
              <a:rPr lang="pl-PL" b="1" dirty="0">
                <a:solidFill>
                  <a:prstClr val="white"/>
                </a:solidFill>
                <a:cs typeface="Arial" pitchFamily="34" charset="0"/>
              </a:rPr>
              <a:t>LOYALTY PROGRAM</a:t>
            </a:r>
            <a:br>
              <a:rPr lang="pl-PL" b="1" dirty="0">
                <a:solidFill>
                  <a:prstClr val="white"/>
                </a:solidFill>
                <a:cs typeface="Arial" pitchFamily="34" charset="0"/>
              </a:rPr>
            </a:br>
            <a:r>
              <a:rPr lang="pl-PL" b="1" dirty="0">
                <a:solidFill>
                  <a:prstClr val="white"/>
                </a:solidFill>
                <a:cs typeface="Arial" pitchFamily="34" charset="0"/>
              </a:rPr>
              <a:t>MEMBERS</a:t>
            </a:r>
          </a:p>
        </p:txBody>
      </p:sp>
      <p:sp>
        <p:nvSpPr>
          <p:cNvPr id="22" name="Rechteck 6"/>
          <p:cNvSpPr>
            <a:spLocks noChangeArrowheads="1"/>
          </p:cNvSpPr>
          <p:nvPr/>
        </p:nvSpPr>
        <p:spPr bwMode="auto">
          <a:xfrm>
            <a:off x="4572352" y="1592874"/>
            <a:ext cx="4116352" cy="646041"/>
          </a:xfrm>
          <a:prstGeom prst="rect">
            <a:avLst/>
          </a:prstGeom>
          <a:noFill/>
          <a:ln w="12700">
            <a:noFill/>
            <a:round/>
            <a:headEnd type="none" w="sm" len="sm"/>
            <a:tailEnd type="none" w="sm" len="sm"/>
          </a:ln>
        </p:spPr>
        <p:txBody>
          <a:bodyPr wrap="none" lIns="0" tIns="0" rIns="0" bIns="0" anchor="ctr"/>
          <a:lstStyle/>
          <a:p>
            <a:pPr algn="ctr"/>
            <a:r>
              <a:rPr lang="pl-PL" b="1" dirty="0">
                <a:solidFill>
                  <a:prstClr val="white"/>
                </a:solidFill>
                <a:cs typeface="Arial" pitchFamily="34" charset="0"/>
              </a:rPr>
              <a:t>OTHER SOCIAL</a:t>
            </a:r>
            <a:br>
              <a:rPr lang="pl-PL" b="1" dirty="0">
                <a:solidFill>
                  <a:prstClr val="white"/>
                </a:solidFill>
                <a:cs typeface="Arial" pitchFamily="34" charset="0"/>
              </a:rPr>
            </a:br>
            <a:r>
              <a:rPr lang="pl-PL" b="1" dirty="0">
                <a:solidFill>
                  <a:prstClr val="white"/>
                </a:solidFill>
                <a:cs typeface="Arial" pitchFamily="34" charset="0"/>
              </a:rPr>
              <a:t>MEDIA USERS</a:t>
            </a:r>
          </a:p>
        </p:txBody>
      </p:sp>
      <p:sp>
        <p:nvSpPr>
          <p:cNvPr id="2" name="Symbol zastępczy tekstu 1"/>
          <p:cNvSpPr>
            <a:spLocks noGrp="1"/>
          </p:cNvSpPr>
          <p:nvPr>
            <p:ph type="body" sz="quarter" idx="25"/>
          </p:nvPr>
        </p:nvSpPr>
        <p:spPr/>
        <p:txBody>
          <a:bodyPr/>
          <a:lstStyle/>
          <a:p>
            <a:r>
              <a:rPr lang="pl-PL" dirty="0"/>
              <a:t>CUSTOMER MANAGEMENT </a:t>
            </a:r>
          </a:p>
        </p:txBody>
      </p:sp>
      <p:sp>
        <p:nvSpPr>
          <p:cNvPr id="8" name="Prostokąt 7"/>
          <p:cNvSpPr/>
          <p:nvPr/>
        </p:nvSpPr>
        <p:spPr>
          <a:xfrm>
            <a:off x="754379" y="2339271"/>
            <a:ext cx="3666170" cy="2345226"/>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45" tIns="11430" rIns="17145" bIns="11430" numCol="1" spcCol="1270" anchor="t" anchorCtr="0">
            <a:noAutofit/>
          </a:bodyPr>
          <a:lstStyle/>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i</a:t>
            </a:r>
            <a:r>
              <a:rPr lang="en-US" sz="1200" dirty="0" err="1">
                <a:solidFill>
                  <a:schemeClr val="bg1"/>
                </a:solidFill>
                <a:ea typeface="Times New Roman" pitchFamily="18" charset="0"/>
              </a:rPr>
              <a:t>ntegrated</a:t>
            </a:r>
            <a:r>
              <a:rPr lang="en-US" sz="1200" dirty="0">
                <a:solidFill>
                  <a:schemeClr val="bg1"/>
                </a:solidFill>
                <a:ea typeface="Times New Roman" pitchFamily="18" charset="0"/>
              </a:rPr>
              <a:t> insight to improve customer experience</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u</a:t>
            </a:r>
            <a:r>
              <a:rPr lang="en-US" sz="1200" dirty="0" err="1">
                <a:solidFill>
                  <a:schemeClr val="bg1"/>
                </a:solidFill>
                <a:ea typeface="Times New Roman" pitchFamily="18" charset="0"/>
              </a:rPr>
              <a:t>ser</a:t>
            </a:r>
            <a:r>
              <a:rPr lang="en-US" sz="1200" dirty="0">
                <a:solidFill>
                  <a:schemeClr val="bg1"/>
                </a:solidFill>
                <a:ea typeface="Times New Roman" pitchFamily="18" charset="0"/>
              </a:rPr>
              <a:t> data and statistics from Facebook and Twitter </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c</a:t>
            </a:r>
            <a:r>
              <a:rPr lang="en-US" sz="1200" dirty="0" err="1">
                <a:solidFill>
                  <a:schemeClr val="bg1"/>
                </a:solidFill>
                <a:ea typeface="Times New Roman" pitchFamily="18" charset="0"/>
              </a:rPr>
              <a:t>ustomer’s</a:t>
            </a:r>
            <a:r>
              <a:rPr lang="en-US" sz="1200" dirty="0">
                <a:solidFill>
                  <a:schemeClr val="bg1"/>
                </a:solidFill>
                <a:ea typeface="Times New Roman" pitchFamily="18" charset="0"/>
              </a:rPr>
              <a:t> social account - URL to Facebook or Twitter profile</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c</a:t>
            </a:r>
            <a:r>
              <a:rPr lang="en-US" sz="1200" dirty="0" err="1">
                <a:solidFill>
                  <a:schemeClr val="bg1"/>
                </a:solidFill>
                <a:ea typeface="Times New Roman" pitchFamily="18" charset="0"/>
              </a:rPr>
              <a:t>ommunication</a:t>
            </a:r>
            <a:r>
              <a:rPr lang="en-US" sz="1200" dirty="0">
                <a:solidFill>
                  <a:schemeClr val="bg1"/>
                </a:solidFill>
                <a:ea typeface="Times New Roman" pitchFamily="18" charset="0"/>
              </a:rPr>
              <a:t> history on timeline </a:t>
            </a:r>
            <a:br>
              <a:rPr lang="pl-PL" sz="1200" dirty="0">
                <a:solidFill>
                  <a:schemeClr val="bg1"/>
                </a:solidFill>
                <a:ea typeface="Times New Roman" pitchFamily="18" charset="0"/>
              </a:rPr>
            </a:br>
            <a:r>
              <a:rPr lang="en-US" sz="1200" dirty="0">
                <a:solidFill>
                  <a:schemeClr val="bg1"/>
                </a:solidFill>
                <a:ea typeface="Times New Roman" pitchFamily="18" charset="0"/>
              </a:rPr>
              <a:t>– detailed posts, comments </a:t>
            </a:r>
            <a:br>
              <a:rPr lang="pl-PL" sz="1200" dirty="0">
                <a:solidFill>
                  <a:schemeClr val="bg1"/>
                </a:solidFill>
                <a:ea typeface="Times New Roman" pitchFamily="18" charset="0"/>
              </a:rPr>
            </a:br>
            <a:r>
              <a:rPr lang="en-US" sz="1200" dirty="0">
                <a:solidFill>
                  <a:schemeClr val="bg1"/>
                </a:solidFill>
                <a:ea typeface="Times New Roman" pitchFamily="18" charset="0"/>
              </a:rPr>
              <a:t>and tweets along with attributes</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s</a:t>
            </a:r>
            <a:r>
              <a:rPr lang="en-US" sz="1200" dirty="0" err="1">
                <a:solidFill>
                  <a:schemeClr val="bg1"/>
                </a:solidFill>
                <a:ea typeface="Times New Roman" pitchFamily="18" charset="0"/>
              </a:rPr>
              <a:t>egments</a:t>
            </a:r>
            <a:r>
              <a:rPr lang="en-US" sz="1200" dirty="0">
                <a:solidFill>
                  <a:schemeClr val="bg1"/>
                </a:solidFill>
                <a:ea typeface="Times New Roman" pitchFamily="18" charset="0"/>
              </a:rPr>
              <a:t> – information </a:t>
            </a:r>
            <a:br>
              <a:rPr lang="pl-PL" sz="1200" dirty="0">
                <a:solidFill>
                  <a:schemeClr val="bg1"/>
                </a:solidFill>
                <a:ea typeface="Times New Roman" pitchFamily="18" charset="0"/>
              </a:rPr>
            </a:br>
            <a:r>
              <a:rPr lang="en-US" sz="1200" dirty="0">
                <a:solidFill>
                  <a:schemeClr val="bg1"/>
                </a:solidFill>
                <a:ea typeface="Times New Roman" pitchFamily="18" charset="0"/>
              </a:rPr>
              <a:t>regarding CLM segment </a:t>
            </a:r>
            <a:br>
              <a:rPr lang="pl-PL" sz="1200" dirty="0">
                <a:solidFill>
                  <a:schemeClr val="bg1"/>
                </a:solidFill>
                <a:ea typeface="Times New Roman" pitchFamily="18" charset="0"/>
              </a:rPr>
            </a:br>
            <a:r>
              <a:rPr lang="en-US" sz="1200" dirty="0">
                <a:solidFill>
                  <a:schemeClr val="bg1"/>
                </a:solidFill>
                <a:ea typeface="Times New Roman" pitchFamily="18" charset="0"/>
              </a:rPr>
              <a:t>classification </a:t>
            </a:r>
          </a:p>
        </p:txBody>
      </p:sp>
      <p:sp>
        <p:nvSpPr>
          <p:cNvPr id="25" name="Prostokąt 24"/>
          <p:cNvSpPr/>
          <p:nvPr/>
        </p:nvSpPr>
        <p:spPr>
          <a:xfrm>
            <a:off x="4832707" y="2339271"/>
            <a:ext cx="3651711" cy="2303714"/>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45" tIns="11430" rIns="17145" bIns="11430" numCol="1" spcCol="1270" anchor="t" anchorCtr="0">
            <a:noAutofit/>
          </a:bodyPr>
          <a:lstStyle/>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p</a:t>
            </a:r>
            <a:r>
              <a:rPr lang="en-US" sz="1200" dirty="0" err="1">
                <a:solidFill>
                  <a:schemeClr val="bg1"/>
                </a:solidFill>
                <a:ea typeface="Times New Roman" pitchFamily="18" charset="0"/>
              </a:rPr>
              <a:t>ublic</a:t>
            </a:r>
            <a:r>
              <a:rPr lang="en-US" sz="1200" dirty="0">
                <a:solidFill>
                  <a:schemeClr val="bg1"/>
                </a:solidFill>
                <a:ea typeface="Times New Roman" pitchFamily="18" charset="0"/>
              </a:rPr>
              <a:t> user data and statistics available in social media</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a</a:t>
            </a:r>
            <a:r>
              <a:rPr lang="en-US" sz="1200" dirty="0" err="1">
                <a:solidFill>
                  <a:schemeClr val="bg1"/>
                </a:solidFill>
                <a:ea typeface="Times New Roman" pitchFamily="18" charset="0"/>
              </a:rPr>
              <a:t>bility</a:t>
            </a:r>
            <a:r>
              <a:rPr lang="en-US" sz="1200" dirty="0">
                <a:solidFill>
                  <a:schemeClr val="bg1"/>
                </a:solidFill>
                <a:ea typeface="Times New Roman" pitchFamily="18" charset="0"/>
              </a:rPr>
              <a:t> to view customer’s profile - URL to Facebook or Twitter profile</a:t>
            </a:r>
          </a:p>
          <a:p>
            <a:pPr marL="285750" indent="-285750" defTabSz="400050">
              <a:lnSpc>
                <a:spcPct val="90000"/>
              </a:lnSpc>
              <a:spcBef>
                <a:spcPct val="0"/>
              </a:spcBef>
              <a:spcAft>
                <a:spcPct val="35000"/>
              </a:spcAft>
              <a:buFont typeface="Wingdings" panose="05000000000000000000" pitchFamily="2" charset="2"/>
              <a:buChar char="§"/>
            </a:pPr>
            <a:r>
              <a:rPr lang="pl-PL" sz="1200" dirty="0">
                <a:solidFill>
                  <a:schemeClr val="bg1"/>
                </a:solidFill>
                <a:ea typeface="Times New Roman" pitchFamily="18" charset="0"/>
              </a:rPr>
              <a:t>c</a:t>
            </a:r>
            <a:r>
              <a:rPr lang="en-US" sz="1200" dirty="0" err="1">
                <a:solidFill>
                  <a:schemeClr val="bg1"/>
                </a:solidFill>
                <a:ea typeface="Times New Roman" pitchFamily="18" charset="0"/>
              </a:rPr>
              <a:t>ommunication</a:t>
            </a:r>
            <a:r>
              <a:rPr lang="en-US" sz="1200" dirty="0">
                <a:solidFill>
                  <a:schemeClr val="bg1"/>
                </a:solidFill>
                <a:ea typeface="Times New Roman" pitchFamily="18" charset="0"/>
              </a:rPr>
              <a:t> history on timeline – public posts, comments and tweets along with attributes</a:t>
            </a:r>
          </a:p>
        </p:txBody>
      </p:sp>
      <p:sp>
        <p:nvSpPr>
          <p:cNvPr id="18" name="Symbol zastępczy tekstu 1"/>
          <p:cNvSpPr txBox="1">
            <a:spLocks/>
          </p:cNvSpPr>
          <p:nvPr/>
        </p:nvSpPr>
        <p:spPr>
          <a:xfrm>
            <a:off x="404029" y="957750"/>
            <a:ext cx="8187070" cy="439115"/>
          </a:xfrm>
          <a:prstGeom prst="rect">
            <a:avLst/>
          </a:prstGeom>
        </p:spPr>
        <p:txBody>
          <a:bodyP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GB" b="0" dirty="0"/>
              <a:t>Complete information regarding social media users divided by:</a:t>
            </a:r>
          </a:p>
        </p:txBody>
      </p:sp>
      <p:pic>
        <p:nvPicPr>
          <p:cNvPr id="3" name="Obraz 2"/>
          <p:cNvPicPr>
            <a:picLocks noChangeAspect="1"/>
          </p:cNvPicPr>
          <p:nvPr/>
        </p:nvPicPr>
        <p:blipFill>
          <a:blip r:embed="rId2"/>
          <a:stretch>
            <a:fillRect/>
          </a:stretch>
        </p:blipFill>
        <p:spPr>
          <a:xfrm>
            <a:off x="7834595" y="1721023"/>
            <a:ext cx="520726" cy="336567"/>
          </a:xfrm>
          <a:prstGeom prst="rect">
            <a:avLst/>
          </a:prstGeom>
        </p:spPr>
      </p:pic>
      <p:pic>
        <p:nvPicPr>
          <p:cNvPr id="4" name="Obraz 3"/>
          <p:cNvPicPr>
            <a:picLocks noChangeAspect="1"/>
          </p:cNvPicPr>
          <p:nvPr/>
        </p:nvPicPr>
        <p:blipFill>
          <a:blip r:embed="rId3"/>
          <a:stretch>
            <a:fillRect/>
          </a:stretch>
        </p:blipFill>
        <p:spPr>
          <a:xfrm>
            <a:off x="720490" y="1734915"/>
            <a:ext cx="361969" cy="317516"/>
          </a:xfrm>
          <a:prstGeom prst="rect">
            <a:avLst/>
          </a:prstGeom>
        </p:spPr>
      </p:pic>
      <p:pic>
        <p:nvPicPr>
          <p:cNvPr id="35" name="Obraz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grpSp>
        <p:nvGrpSpPr>
          <p:cNvPr id="7" name="Grupa 6"/>
          <p:cNvGrpSpPr/>
          <p:nvPr/>
        </p:nvGrpSpPr>
        <p:grpSpPr>
          <a:xfrm>
            <a:off x="3438852" y="3556913"/>
            <a:ext cx="2270982" cy="1354073"/>
            <a:chOff x="728871" y="830863"/>
            <a:chExt cx="6297521" cy="3754897"/>
          </a:xfrm>
        </p:grpSpPr>
        <p:pic>
          <p:nvPicPr>
            <p:cNvPr id="6" name="Obraz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871" y="830863"/>
              <a:ext cx="6297521" cy="3754897"/>
            </a:xfrm>
            <a:prstGeom prst="rect">
              <a:avLst/>
            </a:prstGeom>
          </p:spPr>
        </p:pic>
        <p:pic>
          <p:nvPicPr>
            <p:cNvPr id="5" name="Obraz 4"/>
            <p:cNvPicPr>
              <a:picLocks noChangeAspect="1"/>
            </p:cNvPicPr>
            <p:nvPr/>
          </p:nvPicPr>
          <p:blipFill rotWithShape="1">
            <a:blip r:embed="rId6"/>
            <a:srcRect b="12729"/>
            <a:stretch/>
          </p:blipFill>
          <p:spPr>
            <a:xfrm>
              <a:off x="1503306" y="1088232"/>
              <a:ext cx="4751190" cy="2971704"/>
            </a:xfrm>
            <a:prstGeom prst="rect">
              <a:avLst/>
            </a:prstGeom>
          </p:spPr>
        </p:pic>
      </p:grpSp>
    </p:spTree>
    <p:extLst>
      <p:ext uri="{BB962C8B-B14F-4D97-AF65-F5344CB8AC3E}">
        <p14:creationId xmlns:p14="http://schemas.microsoft.com/office/powerpoint/2010/main" val="4261612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lstStyle/>
          <a:p>
            <a:r>
              <a:rPr lang="pl-PL" dirty="0"/>
              <a:t>CONTENT REVIEWER</a:t>
            </a:r>
          </a:p>
        </p:txBody>
      </p:sp>
      <p:sp>
        <p:nvSpPr>
          <p:cNvPr id="5" name="Symbol zastępczy tekstu 4"/>
          <p:cNvSpPr>
            <a:spLocks noGrp="1"/>
          </p:cNvSpPr>
          <p:nvPr>
            <p:ph type="body" sz="quarter" idx="27"/>
          </p:nvPr>
        </p:nvSpPr>
        <p:spPr>
          <a:xfrm>
            <a:off x="457200" y="853640"/>
            <a:ext cx="3990975" cy="4289860"/>
          </a:xfrm>
        </p:spPr>
        <p:txBody>
          <a:bodyPr anchor="ctr">
            <a:normAutofit/>
          </a:bodyPr>
          <a:lstStyle/>
          <a:p>
            <a:pPr>
              <a:spcBef>
                <a:spcPts val="600"/>
              </a:spcBef>
              <a:spcAft>
                <a:spcPts val="600"/>
              </a:spcAft>
              <a:buFont typeface="Wingdings" panose="05000000000000000000" pitchFamily="2" charset="2"/>
              <a:buChar char="§"/>
            </a:pPr>
            <a:r>
              <a:rPr lang="pl-PL" sz="1600" dirty="0"/>
              <a:t>l</a:t>
            </a:r>
            <a:r>
              <a:rPr lang="en-US" sz="1600" dirty="0" err="1"/>
              <a:t>ist</a:t>
            </a:r>
            <a:r>
              <a:rPr lang="en-US" sz="1600" dirty="0"/>
              <a:t> of content published on Facebook fan</a:t>
            </a:r>
            <a:r>
              <a:rPr lang="pl-PL" sz="1600" dirty="0"/>
              <a:t> </a:t>
            </a:r>
            <a:r>
              <a:rPr lang="en-US" sz="1600" dirty="0"/>
              <a:t>pages and Twitter accounts</a:t>
            </a:r>
            <a:r>
              <a:rPr lang="pl-PL" sz="1600" dirty="0"/>
              <a:t> </a:t>
            </a:r>
            <a:r>
              <a:rPr lang="en-US" sz="1600" dirty="0"/>
              <a:t>connected with CLM</a:t>
            </a:r>
          </a:p>
          <a:p>
            <a:pPr>
              <a:spcBef>
                <a:spcPts val="600"/>
              </a:spcBef>
              <a:spcAft>
                <a:spcPts val="600"/>
              </a:spcAft>
              <a:buFont typeface="Wingdings" panose="05000000000000000000" pitchFamily="2" charset="2"/>
              <a:buChar char="§"/>
            </a:pPr>
            <a:r>
              <a:rPr lang="pl-PL" sz="1600" dirty="0"/>
              <a:t>s</a:t>
            </a:r>
            <a:r>
              <a:rPr lang="en-US" sz="1600" dirty="0" err="1"/>
              <a:t>tatistics</a:t>
            </a:r>
            <a:r>
              <a:rPr lang="en-US" sz="1600" dirty="0"/>
              <a:t> regarding effectiveness of </a:t>
            </a:r>
            <a:r>
              <a:rPr lang="pl-PL" sz="1600" dirty="0" err="1"/>
              <a:t>all</a:t>
            </a:r>
            <a:r>
              <a:rPr lang="pl-PL" sz="1600" dirty="0"/>
              <a:t> </a:t>
            </a:r>
            <a:r>
              <a:rPr lang="en-US" sz="1600" dirty="0"/>
              <a:t>published content</a:t>
            </a:r>
          </a:p>
          <a:p>
            <a:pPr lvl="1">
              <a:spcBef>
                <a:spcPts val="600"/>
              </a:spcBef>
              <a:spcAft>
                <a:spcPts val="600"/>
              </a:spcAft>
              <a:buFont typeface="Wingdings" panose="05000000000000000000" pitchFamily="2" charset="2"/>
              <a:buChar char="§"/>
            </a:pPr>
            <a:r>
              <a:rPr lang="pl-PL" sz="1400" dirty="0"/>
              <a:t>a</a:t>
            </a:r>
            <a:r>
              <a:rPr lang="en-US" sz="1400" dirty="0" err="1"/>
              <a:t>nalysis</a:t>
            </a:r>
            <a:r>
              <a:rPr lang="en-US" sz="1400" dirty="0"/>
              <a:t> of user’s activities and engagements </a:t>
            </a:r>
          </a:p>
          <a:p>
            <a:pPr lvl="1">
              <a:spcBef>
                <a:spcPts val="600"/>
              </a:spcBef>
              <a:spcAft>
                <a:spcPts val="600"/>
              </a:spcAft>
              <a:buFont typeface="Wingdings" panose="05000000000000000000" pitchFamily="2" charset="2"/>
              <a:buChar char="§"/>
            </a:pPr>
            <a:r>
              <a:rPr lang="pl-PL" sz="1400" dirty="0"/>
              <a:t>c</a:t>
            </a:r>
            <a:r>
              <a:rPr lang="en-US" sz="1400" dirty="0" err="1"/>
              <a:t>ontent</a:t>
            </a:r>
            <a:r>
              <a:rPr lang="en-US" sz="1400" dirty="0"/>
              <a:t>  performance metrics within the selected time period</a:t>
            </a:r>
            <a:endParaRPr lang="pl-PL" sz="1400" dirty="0"/>
          </a:p>
          <a:p>
            <a:pPr>
              <a:spcBef>
                <a:spcPts val="600"/>
              </a:spcBef>
              <a:spcAft>
                <a:spcPts val="600"/>
              </a:spcAft>
              <a:buFont typeface="Wingdings" panose="05000000000000000000" pitchFamily="2" charset="2"/>
              <a:buChar char="§"/>
            </a:pPr>
            <a:r>
              <a:rPr lang="pl-PL" sz="1600" dirty="0"/>
              <a:t>r</a:t>
            </a:r>
            <a:r>
              <a:rPr lang="en-US" sz="1600" dirty="0" err="1"/>
              <a:t>elevant</a:t>
            </a:r>
            <a:r>
              <a:rPr lang="en-US" sz="1600" dirty="0"/>
              <a:t> statistics </a:t>
            </a:r>
            <a:r>
              <a:rPr lang="pl-PL" sz="1600" dirty="0"/>
              <a:t>&amp;</a:t>
            </a:r>
            <a:r>
              <a:rPr lang="en-US" sz="1600" dirty="0"/>
              <a:t> analysis</a:t>
            </a:r>
          </a:p>
          <a:p>
            <a:pPr lvl="1">
              <a:spcBef>
                <a:spcPts val="600"/>
              </a:spcBef>
              <a:spcAft>
                <a:spcPts val="600"/>
              </a:spcAft>
              <a:buFont typeface="Wingdings" panose="05000000000000000000" pitchFamily="2" charset="2"/>
              <a:buChar char="§"/>
            </a:pPr>
            <a:r>
              <a:rPr lang="pl-PL" sz="1400" dirty="0"/>
              <a:t>d</a:t>
            </a:r>
            <a:r>
              <a:rPr lang="en-US" sz="1400" dirty="0" err="1"/>
              <a:t>esired</a:t>
            </a:r>
            <a:r>
              <a:rPr lang="en-US" sz="1400" dirty="0"/>
              <a:t> outcomes in terms of likes, shares, followers</a:t>
            </a:r>
            <a:r>
              <a:rPr lang="pl-PL" sz="1400" dirty="0"/>
              <a:t> and</a:t>
            </a:r>
            <a:r>
              <a:rPr lang="en-US" sz="1400" dirty="0"/>
              <a:t> retweets</a:t>
            </a:r>
          </a:p>
          <a:p>
            <a:pPr lvl="1">
              <a:spcBef>
                <a:spcPts val="600"/>
              </a:spcBef>
              <a:spcAft>
                <a:spcPts val="600"/>
              </a:spcAft>
              <a:buFont typeface="Wingdings" panose="05000000000000000000" pitchFamily="2" charset="2"/>
              <a:buChar char="§"/>
            </a:pPr>
            <a:r>
              <a:rPr lang="pl-PL" sz="1400" dirty="0"/>
              <a:t>h</a:t>
            </a:r>
            <a:r>
              <a:rPr lang="en-US" sz="1400" dirty="0" err="1"/>
              <a:t>istory</a:t>
            </a:r>
            <a:r>
              <a:rPr lang="en-US" sz="1400" dirty="0"/>
              <a:t> of the most successful social activities</a:t>
            </a:r>
            <a:endParaRPr lang="en-US" sz="1200" dirty="0"/>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350" y="723181"/>
            <a:ext cx="6688910" cy="3988663"/>
          </a:xfrm>
          <a:prstGeom prst="rect">
            <a:avLst/>
          </a:prstGeom>
        </p:spPr>
      </p:pic>
      <p:sp>
        <p:nvSpPr>
          <p:cNvPr id="9" name="Prostokąt 8"/>
          <p:cNvSpPr/>
          <p:nvPr/>
        </p:nvSpPr>
        <p:spPr>
          <a:xfrm>
            <a:off x="4973303" y="1002129"/>
            <a:ext cx="5040954" cy="3166273"/>
          </a:xfrm>
          <a:prstGeom prst="rect">
            <a:avLst/>
          </a:prstGeom>
          <a:solidFill>
            <a:srgbClr val="F6F6F6"/>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13" name="Obraz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2" name="Obraz 1"/>
          <p:cNvPicPr>
            <a:picLocks noChangeAspect="1"/>
          </p:cNvPicPr>
          <p:nvPr/>
        </p:nvPicPr>
        <p:blipFill>
          <a:blip r:embed="rId4"/>
          <a:stretch>
            <a:fillRect/>
          </a:stretch>
        </p:blipFill>
        <p:spPr>
          <a:xfrm>
            <a:off x="4973303" y="1002129"/>
            <a:ext cx="3945193" cy="3164079"/>
          </a:xfrm>
          <a:prstGeom prst="rect">
            <a:avLst/>
          </a:prstGeom>
        </p:spPr>
      </p:pic>
    </p:spTree>
    <p:extLst>
      <p:ext uri="{BB962C8B-B14F-4D97-AF65-F5344CB8AC3E}">
        <p14:creationId xmlns:p14="http://schemas.microsoft.com/office/powerpoint/2010/main" val="2488449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ymbol zastępczy tekstu 16"/>
          <p:cNvSpPr>
            <a:spLocks noGrp="1"/>
          </p:cNvSpPr>
          <p:nvPr>
            <p:ph type="body" sz="quarter" idx="16"/>
          </p:nvPr>
        </p:nvSpPr>
        <p:spPr>
          <a:xfrm>
            <a:off x="1553241" y="1297108"/>
            <a:ext cx="3200842" cy="1132618"/>
          </a:xfrm>
        </p:spPr>
        <p:txBody>
          <a:bodyPr anchor="ctr"/>
          <a:lstStyle/>
          <a:p>
            <a:pPr marL="180000" indent="-180000">
              <a:buFont typeface="Wingdings" panose="05000000000000000000" pitchFamily="2" charset="2"/>
              <a:buChar char="§"/>
            </a:pPr>
            <a:r>
              <a:rPr lang="pl-PL" sz="1300" dirty="0">
                <a:solidFill>
                  <a:schemeClr val="tx1"/>
                </a:solidFill>
              </a:rPr>
              <a:t>c</a:t>
            </a:r>
            <a:r>
              <a:rPr lang="en-GB" sz="1300" dirty="0" err="1">
                <a:solidFill>
                  <a:schemeClr val="tx1"/>
                </a:solidFill>
              </a:rPr>
              <a:t>onsolidated</a:t>
            </a:r>
            <a:r>
              <a:rPr lang="en-GB" sz="1300" dirty="0">
                <a:solidFill>
                  <a:schemeClr val="tx1"/>
                </a:solidFill>
              </a:rPr>
              <a:t> customer experience focus thanks to integration with Comarch Loyalty Management </a:t>
            </a:r>
            <a:endParaRPr lang="pl-PL" sz="1300" dirty="0">
              <a:solidFill>
                <a:schemeClr val="tx1"/>
              </a:solidFill>
            </a:endParaRPr>
          </a:p>
          <a:p>
            <a:pPr marL="180000" indent="-180000">
              <a:buFont typeface="Wingdings" panose="05000000000000000000" pitchFamily="2" charset="2"/>
              <a:buChar char="§"/>
            </a:pPr>
            <a:r>
              <a:rPr lang="pl-PL" sz="1300" dirty="0">
                <a:solidFill>
                  <a:schemeClr val="tx1"/>
                </a:solidFill>
              </a:rPr>
              <a:t>m</a:t>
            </a:r>
            <a:r>
              <a:rPr lang="en-GB" sz="1300" dirty="0" err="1">
                <a:solidFill>
                  <a:schemeClr val="tx1"/>
                </a:solidFill>
              </a:rPr>
              <a:t>anage</a:t>
            </a:r>
            <a:r>
              <a:rPr lang="pl-PL" sz="1300" dirty="0" err="1">
                <a:solidFill>
                  <a:schemeClr val="tx1"/>
                </a:solidFill>
              </a:rPr>
              <a:t>ment</a:t>
            </a:r>
            <a:r>
              <a:rPr lang="pl-PL" sz="1300" dirty="0">
                <a:solidFill>
                  <a:schemeClr val="tx1"/>
                </a:solidFill>
              </a:rPr>
              <a:t> of</a:t>
            </a:r>
            <a:r>
              <a:rPr lang="en-GB" sz="1300" dirty="0">
                <a:solidFill>
                  <a:schemeClr val="tx1"/>
                </a:solidFill>
              </a:rPr>
              <a:t> brand presence in social media</a:t>
            </a:r>
            <a:endParaRPr lang="pl-PL" sz="1300" dirty="0">
              <a:solidFill>
                <a:schemeClr val="tx1"/>
              </a:solidFill>
            </a:endParaRPr>
          </a:p>
        </p:txBody>
      </p:sp>
      <p:sp>
        <p:nvSpPr>
          <p:cNvPr id="19" name="Symbol zastępczy tekstu 18"/>
          <p:cNvSpPr>
            <a:spLocks noGrp="1"/>
          </p:cNvSpPr>
          <p:nvPr>
            <p:ph type="body" sz="quarter" idx="25"/>
          </p:nvPr>
        </p:nvSpPr>
        <p:spPr>
          <a:xfrm>
            <a:off x="1542608" y="2816648"/>
            <a:ext cx="3200842" cy="1932837"/>
          </a:xfrm>
        </p:spPr>
        <p:txBody>
          <a:bodyPr anchor="ctr"/>
          <a:lstStyle/>
          <a:p>
            <a:pPr marL="180000" indent="-180000">
              <a:buFont typeface="Wingdings" panose="05000000000000000000" pitchFamily="2" charset="2"/>
              <a:buChar char="§"/>
            </a:pPr>
            <a:r>
              <a:rPr lang="pl-PL" sz="1300" dirty="0">
                <a:solidFill>
                  <a:schemeClr val="tx1"/>
                </a:solidFill>
              </a:rPr>
              <a:t>a</a:t>
            </a:r>
            <a:r>
              <a:rPr lang="en-GB" sz="1300" dirty="0" err="1">
                <a:solidFill>
                  <a:schemeClr val="tx1"/>
                </a:solidFill>
              </a:rPr>
              <a:t>ccess</a:t>
            </a:r>
            <a:r>
              <a:rPr lang="en-GB" sz="1300" dirty="0">
                <a:solidFill>
                  <a:schemeClr val="tx1"/>
                </a:solidFill>
              </a:rPr>
              <a:t> to information on the involvement of customers and their spontaneous comments</a:t>
            </a:r>
            <a:endParaRPr lang="pl-PL" sz="1300" dirty="0">
              <a:solidFill>
                <a:schemeClr val="tx1"/>
              </a:solidFill>
            </a:endParaRPr>
          </a:p>
          <a:p>
            <a:pPr marL="180000" indent="-180000">
              <a:buFont typeface="Wingdings" panose="05000000000000000000" pitchFamily="2" charset="2"/>
              <a:buChar char="§"/>
            </a:pPr>
            <a:r>
              <a:rPr lang="pl-PL" sz="1300" dirty="0">
                <a:solidFill>
                  <a:schemeClr val="tx1"/>
                </a:solidFill>
              </a:rPr>
              <a:t>a</a:t>
            </a:r>
            <a:r>
              <a:rPr lang="en-GB" sz="1300" dirty="0" err="1">
                <a:solidFill>
                  <a:schemeClr val="tx1"/>
                </a:solidFill>
              </a:rPr>
              <a:t>bility</a:t>
            </a:r>
            <a:r>
              <a:rPr lang="en-GB" sz="1300" dirty="0">
                <a:solidFill>
                  <a:schemeClr val="tx1"/>
                </a:solidFill>
              </a:rPr>
              <a:t> to focus on the most influential customers and brand ambassadors</a:t>
            </a:r>
            <a:endParaRPr lang="pl-PL" sz="1300" dirty="0">
              <a:solidFill>
                <a:schemeClr val="tx1"/>
              </a:solidFill>
            </a:endParaRPr>
          </a:p>
          <a:p>
            <a:pPr marL="180000" indent="-180000">
              <a:buFont typeface="Wingdings" panose="05000000000000000000" pitchFamily="2" charset="2"/>
              <a:buChar char="§"/>
            </a:pPr>
            <a:r>
              <a:rPr lang="pl-PL" sz="1300" dirty="0">
                <a:solidFill>
                  <a:schemeClr val="tx1"/>
                </a:solidFill>
              </a:rPr>
              <a:t>i</a:t>
            </a:r>
            <a:r>
              <a:rPr lang="en-GB" sz="1300" dirty="0" err="1">
                <a:solidFill>
                  <a:schemeClr val="tx1"/>
                </a:solidFill>
              </a:rPr>
              <a:t>mproved</a:t>
            </a:r>
            <a:r>
              <a:rPr lang="en-GB" sz="1300" dirty="0">
                <a:solidFill>
                  <a:schemeClr val="tx1"/>
                </a:solidFill>
              </a:rPr>
              <a:t> segmentation based on additional social attributes of c</a:t>
            </a:r>
            <a:r>
              <a:rPr lang="pl-PL" sz="1300" dirty="0" err="1">
                <a:solidFill>
                  <a:schemeClr val="tx1"/>
                </a:solidFill>
              </a:rPr>
              <a:t>ustomers</a:t>
            </a:r>
            <a:endParaRPr lang="en-US" sz="1300" dirty="0">
              <a:solidFill>
                <a:schemeClr val="tx1"/>
              </a:solidFill>
            </a:endParaRPr>
          </a:p>
        </p:txBody>
      </p:sp>
      <p:sp>
        <p:nvSpPr>
          <p:cNvPr id="23" name="Symbol zastępczy tekstu 22"/>
          <p:cNvSpPr>
            <a:spLocks noGrp="1"/>
          </p:cNvSpPr>
          <p:nvPr>
            <p:ph type="body" sz="quarter" idx="36"/>
          </p:nvPr>
        </p:nvSpPr>
        <p:spPr>
          <a:xfrm>
            <a:off x="6061076" y="1120881"/>
            <a:ext cx="2832099" cy="1492716"/>
          </a:xfrm>
        </p:spPr>
        <p:txBody>
          <a:bodyPr anchor="ctr"/>
          <a:lstStyle/>
          <a:p>
            <a:pPr marL="180000" indent="-180000" fontAlgn="auto">
              <a:buFont typeface="Wingdings" panose="05000000000000000000" pitchFamily="2" charset="2"/>
              <a:buChar char="§"/>
            </a:pPr>
            <a:r>
              <a:rPr lang="pl-PL" sz="1300" dirty="0">
                <a:solidFill>
                  <a:schemeClr val="tx1"/>
                </a:solidFill>
              </a:rPr>
              <a:t>c</a:t>
            </a:r>
            <a:r>
              <a:rPr lang="en-GB" sz="1300" dirty="0" err="1">
                <a:solidFill>
                  <a:schemeClr val="tx1"/>
                </a:solidFill>
              </a:rPr>
              <a:t>entralized</a:t>
            </a:r>
            <a:r>
              <a:rPr lang="en-GB" sz="1300" dirty="0">
                <a:solidFill>
                  <a:schemeClr val="tx1"/>
                </a:solidFill>
              </a:rPr>
              <a:t> and unified social activity research </a:t>
            </a:r>
          </a:p>
          <a:p>
            <a:pPr marL="180000" indent="-180000" fontAlgn="auto">
              <a:buFont typeface="Wingdings" panose="05000000000000000000" pitchFamily="2" charset="2"/>
              <a:buChar char="§"/>
            </a:pPr>
            <a:r>
              <a:rPr lang="pl-PL" sz="1300" dirty="0">
                <a:solidFill>
                  <a:schemeClr val="tx1"/>
                </a:solidFill>
              </a:rPr>
              <a:t>e</a:t>
            </a:r>
            <a:r>
              <a:rPr lang="en-GB" sz="1300" dirty="0" err="1">
                <a:solidFill>
                  <a:schemeClr val="tx1"/>
                </a:solidFill>
              </a:rPr>
              <a:t>fficiency</a:t>
            </a:r>
            <a:r>
              <a:rPr lang="en-GB" sz="1300" dirty="0">
                <a:solidFill>
                  <a:schemeClr val="tx1"/>
                </a:solidFill>
              </a:rPr>
              <a:t> monitoring into </a:t>
            </a:r>
            <a:br>
              <a:rPr lang="pl-PL" sz="1300" dirty="0">
                <a:solidFill>
                  <a:schemeClr val="tx1"/>
                </a:solidFill>
              </a:rPr>
            </a:br>
            <a:r>
              <a:rPr lang="en-GB" sz="1300" dirty="0">
                <a:solidFill>
                  <a:schemeClr val="tx1"/>
                </a:solidFill>
              </a:rPr>
              <a:t>a single, filterable tool</a:t>
            </a:r>
          </a:p>
          <a:p>
            <a:pPr marL="180000" indent="-180000" fontAlgn="auto">
              <a:buFont typeface="Wingdings" panose="05000000000000000000" pitchFamily="2" charset="2"/>
              <a:buChar char="§"/>
            </a:pPr>
            <a:r>
              <a:rPr lang="pl-PL" sz="1300" dirty="0">
                <a:solidFill>
                  <a:schemeClr val="tx1"/>
                </a:solidFill>
              </a:rPr>
              <a:t>t</a:t>
            </a:r>
            <a:r>
              <a:rPr lang="en-GB" sz="1300" dirty="0">
                <a:solidFill>
                  <a:schemeClr val="tx1"/>
                </a:solidFill>
              </a:rPr>
              <a:t>rends analysis against competitors</a:t>
            </a:r>
            <a:endParaRPr lang="en-US" sz="1300" dirty="0">
              <a:solidFill>
                <a:schemeClr val="tx1"/>
              </a:solidFill>
            </a:endParaRPr>
          </a:p>
        </p:txBody>
      </p:sp>
      <p:sp>
        <p:nvSpPr>
          <p:cNvPr id="25" name="Symbol zastępczy tekstu 24"/>
          <p:cNvSpPr>
            <a:spLocks noGrp="1"/>
          </p:cNvSpPr>
          <p:nvPr>
            <p:ph type="body" sz="quarter" idx="38"/>
          </p:nvPr>
        </p:nvSpPr>
        <p:spPr>
          <a:xfrm>
            <a:off x="6061076" y="3163282"/>
            <a:ext cx="2832099" cy="1012585"/>
          </a:xfrm>
        </p:spPr>
        <p:txBody>
          <a:bodyPr anchor="ctr"/>
          <a:lstStyle/>
          <a:p>
            <a:pPr marL="180000" indent="-180000">
              <a:buFont typeface="Wingdings" panose="05000000000000000000" pitchFamily="2" charset="2"/>
              <a:buChar char="§"/>
            </a:pPr>
            <a:r>
              <a:rPr lang="pl-PL" sz="1300" dirty="0">
                <a:solidFill>
                  <a:schemeClr val="tx1"/>
                </a:solidFill>
              </a:rPr>
              <a:t>m</a:t>
            </a:r>
            <a:r>
              <a:rPr lang="en-GB" sz="1300" dirty="0" err="1">
                <a:solidFill>
                  <a:schemeClr val="tx1"/>
                </a:solidFill>
              </a:rPr>
              <a:t>onitor</a:t>
            </a:r>
            <a:r>
              <a:rPr lang="pl-PL" sz="1300" dirty="0" err="1">
                <a:solidFill>
                  <a:schemeClr val="tx1"/>
                </a:solidFill>
              </a:rPr>
              <a:t>ing</a:t>
            </a:r>
            <a:r>
              <a:rPr lang="en-GB" sz="1300" dirty="0">
                <a:solidFill>
                  <a:schemeClr val="tx1"/>
                </a:solidFill>
              </a:rPr>
              <a:t> and measure</a:t>
            </a:r>
            <a:r>
              <a:rPr lang="pl-PL" sz="1300" dirty="0" err="1">
                <a:solidFill>
                  <a:schemeClr val="tx1"/>
                </a:solidFill>
              </a:rPr>
              <a:t>ment</a:t>
            </a:r>
            <a:r>
              <a:rPr lang="en-GB" sz="1300" dirty="0">
                <a:solidFill>
                  <a:schemeClr val="tx1"/>
                </a:solidFill>
              </a:rPr>
              <a:t> </a:t>
            </a:r>
            <a:br>
              <a:rPr lang="pl-PL" sz="1300" dirty="0">
                <a:solidFill>
                  <a:schemeClr val="tx1"/>
                </a:solidFill>
              </a:rPr>
            </a:br>
            <a:r>
              <a:rPr lang="pl-PL" sz="1300" dirty="0">
                <a:solidFill>
                  <a:schemeClr val="tx1"/>
                </a:solidFill>
              </a:rPr>
              <a:t>of </a:t>
            </a:r>
            <a:r>
              <a:rPr lang="pl-PL" sz="1300" dirty="0" err="1">
                <a:solidFill>
                  <a:schemeClr val="tx1"/>
                </a:solidFill>
              </a:rPr>
              <a:t>social</a:t>
            </a:r>
            <a:r>
              <a:rPr lang="pl-PL" sz="1300" dirty="0">
                <a:solidFill>
                  <a:schemeClr val="tx1"/>
                </a:solidFill>
              </a:rPr>
              <a:t> </a:t>
            </a:r>
            <a:r>
              <a:rPr lang="en-GB" sz="1300" dirty="0">
                <a:solidFill>
                  <a:schemeClr val="tx1"/>
                </a:solidFill>
              </a:rPr>
              <a:t>campaigns</a:t>
            </a:r>
          </a:p>
          <a:p>
            <a:pPr marL="180000" indent="-180000">
              <a:buFont typeface="Wingdings" panose="05000000000000000000" pitchFamily="2" charset="2"/>
              <a:buChar char="§"/>
            </a:pPr>
            <a:r>
              <a:rPr lang="pl-PL" sz="1300" dirty="0">
                <a:solidFill>
                  <a:schemeClr val="tx1"/>
                </a:solidFill>
              </a:rPr>
              <a:t>i</a:t>
            </a:r>
            <a:r>
              <a:rPr lang="en-GB" sz="1300" dirty="0" err="1">
                <a:solidFill>
                  <a:schemeClr val="tx1"/>
                </a:solidFill>
              </a:rPr>
              <a:t>mproved</a:t>
            </a:r>
            <a:r>
              <a:rPr lang="en-GB" sz="1300" dirty="0">
                <a:solidFill>
                  <a:schemeClr val="tx1"/>
                </a:solidFill>
              </a:rPr>
              <a:t> quality of communication with customers</a:t>
            </a:r>
          </a:p>
        </p:txBody>
      </p:sp>
      <p:sp>
        <p:nvSpPr>
          <p:cNvPr id="28" name="Symbol zastępczy tekstu 27"/>
          <p:cNvSpPr>
            <a:spLocks noGrp="1"/>
          </p:cNvSpPr>
          <p:nvPr>
            <p:ph type="body" sz="quarter" idx="41"/>
          </p:nvPr>
        </p:nvSpPr>
        <p:spPr/>
        <p:txBody>
          <a:bodyPr/>
          <a:lstStyle/>
          <a:p>
            <a:r>
              <a:rPr lang="pl-PL" dirty="0"/>
              <a:t>KEY BENEFITS</a:t>
            </a:r>
            <a:endParaRPr lang="en-US" dirty="0"/>
          </a:p>
        </p:txBody>
      </p:sp>
      <p:pic>
        <p:nvPicPr>
          <p:cNvPr id="11" name="Obraz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2" name="Elipsa 1"/>
          <p:cNvSpPr/>
          <p:nvPr/>
        </p:nvSpPr>
        <p:spPr>
          <a:xfrm>
            <a:off x="481965" y="1337855"/>
            <a:ext cx="1036320" cy="1036320"/>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3" name="Elipsa 12"/>
          <p:cNvSpPr/>
          <p:nvPr/>
        </p:nvSpPr>
        <p:spPr>
          <a:xfrm>
            <a:off x="4954905" y="1337855"/>
            <a:ext cx="1036320" cy="1036320"/>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8" name="Elipsa 17"/>
          <p:cNvSpPr/>
          <p:nvPr/>
        </p:nvSpPr>
        <p:spPr>
          <a:xfrm>
            <a:off x="481965" y="3166655"/>
            <a:ext cx="1036320" cy="103632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0" name="Elipsa 19"/>
          <p:cNvSpPr/>
          <p:nvPr/>
        </p:nvSpPr>
        <p:spPr>
          <a:xfrm>
            <a:off x="4954905" y="3166655"/>
            <a:ext cx="1036320" cy="1036320"/>
          </a:xfrm>
          <a:prstGeom prst="ellipse">
            <a:avLst/>
          </a:prstGeom>
          <a:solidFill>
            <a:srgbClr val="72B42C"/>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14" name="Obraz 13"/>
          <p:cNvPicPr>
            <a:picLocks noChangeAspect="1"/>
          </p:cNvPicPr>
          <p:nvPr/>
        </p:nvPicPr>
        <p:blipFill>
          <a:blip r:embed="rId3"/>
          <a:stretch>
            <a:fillRect/>
          </a:stretch>
        </p:blipFill>
        <p:spPr>
          <a:xfrm>
            <a:off x="795445" y="1630343"/>
            <a:ext cx="409360" cy="451345"/>
          </a:xfrm>
          <a:prstGeom prst="rect">
            <a:avLst/>
          </a:prstGeom>
        </p:spPr>
      </p:pic>
      <p:pic>
        <p:nvPicPr>
          <p:cNvPr id="15" name="Obraz 14"/>
          <p:cNvPicPr>
            <a:picLocks noChangeAspect="1"/>
          </p:cNvPicPr>
          <p:nvPr/>
        </p:nvPicPr>
        <p:blipFill>
          <a:blip r:embed="rId4"/>
          <a:stretch>
            <a:fillRect/>
          </a:stretch>
        </p:blipFill>
        <p:spPr>
          <a:xfrm>
            <a:off x="893322" y="3451483"/>
            <a:ext cx="213604" cy="444523"/>
          </a:xfrm>
          <a:prstGeom prst="rect">
            <a:avLst/>
          </a:prstGeom>
        </p:spPr>
      </p:pic>
      <p:pic>
        <p:nvPicPr>
          <p:cNvPr id="16" name="Obraz 15"/>
          <p:cNvPicPr>
            <a:picLocks noChangeAspect="1"/>
          </p:cNvPicPr>
          <p:nvPr/>
        </p:nvPicPr>
        <p:blipFill>
          <a:blip r:embed="rId5"/>
          <a:stretch>
            <a:fillRect/>
          </a:stretch>
        </p:blipFill>
        <p:spPr>
          <a:xfrm>
            <a:off x="5283595" y="1673946"/>
            <a:ext cx="363701" cy="363701"/>
          </a:xfrm>
          <a:prstGeom prst="rect">
            <a:avLst/>
          </a:prstGeom>
        </p:spPr>
      </p:pic>
      <p:pic>
        <p:nvPicPr>
          <p:cNvPr id="21" name="Obraz 20"/>
          <p:cNvPicPr>
            <a:picLocks noChangeAspect="1"/>
          </p:cNvPicPr>
          <p:nvPr/>
        </p:nvPicPr>
        <p:blipFill>
          <a:blip r:embed="rId6"/>
          <a:stretch>
            <a:fillRect/>
          </a:stretch>
        </p:blipFill>
        <p:spPr>
          <a:xfrm>
            <a:off x="5273030" y="3484772"/>
            <a:ext cx="406421" cy="412772"/>
          </a:xfrm>
          <a:prstGeom prst="rect">
            <a:avLst/>
          </a:prstGeom>
        </p:spPr>
      </p:pic>
    </p:spTree>
    <p:extLst>
      <p:ext uri="{BB962C8B-B14F-4D97-AF65-F5344CB8AC3E}">
        <p14:creationId xmlns:p14="http://schemas.microsoft.com/office/powerpoint/2010/main" val="36864928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PRODUCT RELEASE POLICY</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8330883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COMARCH LOYALTY MANAGEMENT RELEASY POLICY</a:t>
            </a:r>
          </a:p>
        </p:txBody>
      </p:sp>
      <p:graphicFrame>
        <p:nvGraphicFramePr>
          <p:cNvPr id="5" name="Diagram 4"/>
          <p:cNvGraphicFramePr/>
          <p:nvPr>
            <p:extLst>
              <p:ext uri="{D42A27DB-BD31-4B8C-83A1-F6EECF244321}">
                <p14:modId xmlns:p14="http://schemas.microsoft.com/office/powerpoint/2010/main" val="965615965"/>
              </p:ext>
            </p:extLst>
          </p:nvPr>
        </p:nvGraphicFramePr>
        <p:xfrm>
          <a:off x="370936" y="1748237"/>
          <a:ext cx="8557404" cy="572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Dowolny kształt 6"/>
          <p:cNvSpPr/>
          <p:nvPr/>
        </p:nvSpPr>
        <p:spPr>
          <a:xfrm>
            <a:off x="370937" y="937956"/>
            <a:ext cx="2053086" cy="761371"/>
          </a:xfrm>
          <a:custGeom>
            <a:avLst/>
            <a:gdLst>
              <a:gd name="connsiteX0" fmla="*/ 0 w 1694197"/>
              <a:gd name="connsiteY0" fmla="*/ 0 h 1016518"/>
              <a:gd name="connsiteX1" fmla="*/ 1694197 w 1694197"/>
              <a:gd name="connsiteY1" fmla="*/ 0 h 1016518"/>
              <a:gd name="connsiteX2" fmla="*/ 1694197 w 1694197"/>
              <a:gd name="connsiteY2" fmla="*/ 1016518 h 1016518"/>
              <a:gd name="connsiteX3" fmla="*/ 0 w 1694197"/>
              <a:gd name="connsiteY3" fmla="*/ 1016518 h 1016518"/>
              <a:gd name="connsiteX4" fmla="*/ 0 w 1694197"/>
              <a:gd name="connsiteY4" fmla="*/ 0 h 10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97" h="1016518">
                <a:moveTo>
                  <a:pt x="0" y="0"/>
                </a:moveTo>
                <a:lnTo>
                  <a:pt x="1694197" y="0"/>
                </a:lnTo>
                <a:lnTo>
                  <a:pt x="1694197" y="1016518"/>
                </a:lnTo>
                <a:lnTo>
                  <a:pt x="0" y="1016518"/>
                </a:lnTo>
                <a:lnTo>
                  <a:pt x="0" y="0"/>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l-PL" sz="1500" b="1" kern="1200" dirty="0"/>
              <a:t>PATCH SETS</a:t>
            </a:r>
            <a:endParaRPr lang="en-US" sz="1500" b="1" kern="1200" dirty="0"/>
          </a:p>
        </p:txBody>
      </p:sp>
      <p:sp>
        <p:nvSpPr>
          <p:cNvPr id="8" name="Dowolny kształt 7"/>
          <p:cNvSpPr/>
          <p:nvPr/>
        </p:nvSpPr>
        <p:spPr>
          <a:xfrm>
            <a:off x="2484409" y="937956"/>
            <a:ext cx="1903676" cy="761371"/>
          </a:xfrm>
          <a:custGeom>
            <a:avLst/>
            <a:gdLst>
              <a:gd name="connsiteX0" fmla="*/ 0 w 1694197"/>
              <a:gd name="connsiteY0" fmla="*/ 0 h 1016518"/>
              <a:gd name="connsiteX1" fmla="*/ 1694197 w 1694197"/>
              <a:gd name="connsiteY1" fmla="*/ 0 h 1016518"/>
              <a:gd name="connsiteX2" fmla="*/ 1694197 w 1694197"/>
              <a:gd name="connsiteY2" fmla="*/ 1016518 h 1016518"/>
              <a:gd name="connsiteX3" fmla="*/ 0 w 1694197"/>
              <a:gd name="connsiteY3" fmla="*/ 1016518 h 1016518"/>
              <a:gd name="connsiteX4" fmla="*/ 0 w 1694197"/>
              <a:gd name="connsiteY4" fmla="*/ 0 h 10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97" h="1016518">
                <a:moveTo>
                  <a:pt x="0" y="0"/>
                </a:moveTo>
                <a:lnTo>
                  <a:pt x="1694197" y="0"/>
                </a:lnTo>
                <a:lnTo>
                  <a:pt x="1694197" y="1016518"/>
                </a:lnTo>
                <a:lnTo>
                  <a:pt x="0" y="1016518"/>
                </a:lnTo>
                <a:lnTo>
                  <a:pt x="0" y="0"/>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l-PL" sz="1500" b="1" kern="1200" dirty="0"/>
              <a:t>MAINTENANCE RELEASE</a:t>
            </a:r>
            <a:endParaRPr lang="en-US" sz="1500" b="1" kern="1200" dirty="0"/>
          </a:p>
        </p:txBody>
      </p:sp>
      <p:sp>
        <p:nvSpPr>
          <p:cNvPr id="9" name="Dowolny kształt 8"/>
          <p:cNvSpPr/>
          <p:nvPr/>
        </p:nvSpPr>
        <p:spPr>
          <a:xfrm>
            <a:off x="4451230" y="937956"/>
            <a:ext cx="1919786" cy="761371"/>
          </a:xfrm>
          <a:custGeom>
            <a:avLst/>
            <a:gdLst>
              <a:gd name="connsiteX0" fmla="*/ 0 w 1694197"/>
              <a:gd name="connsiteY0" fmla="*/ 0 h 1016518"/>
              <a:gd name="connsiteX1" fmla="*/ 1694197 w 1694197"/>
              <a:gd name="connsiteY1" fmla="*/ 0 h 1016518"/>
              <a:gd name="connsiteX2" fmla="*/ 1694197 w 1694197"/>
              <a:gd name="connsiteY2" fmla="*/ 1016518 h 1016518"/>
              <a:gd name="connsiteX3" fmla="*/ 0 w 1694197"/>
              <a:gd name="connsiteY3" fmla="*/ 1016518 h 1016518"/>
              <a:gd name="connsiteX4" fmla="*/ 0 w 1694197"/>
              <a:gd name="connsiteY4" fmla="*/ 0 h 10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97" h="1016518">
                <a:moveTo>
                  <a:pt x="0" y="0"/>
                </a:moveTo>
                <a:lnTo>
                  <a:pt x="1694197" y="0"/>
                </a:lnTo>
                <a:lnTo>
                  <a:pt x="1694197" y="1016518"/>
                </a:lnTo>
                <a:lnTo>
                  <a:pt x="0" y="1016518"/>
                </a:lnTo>
                <a:lnTo>
                  <a:pt x="0" y="0"/>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l-PL" sz="1500" b="1" kern="1200" dirty="0"/>
              <a:t>MINOR VERSION</a:t>
            </a:r>
            <a:endParaRPr lang="en-US" sz="1500" b="1" kern="1200" dirty="0"/>
          </a:p>
        </p:txBody>
      </p:sp>
      <p:sp>
        <p:nvSpPr>
          <p:cNvPr id="10" name="Dowolny kształt 9"/>
          <p:cNvSpPr/>
          <p:nvPr/>
        </p:nvSpPr>
        <p:spPr>
          <a:xfrm>
            <a:off x="6421122" y="937956"/>
            <a:ext cx="2189478" cy="761371"/>
          </a:xfrm>
          <a:custGeom>
            <a:avLst/>
            <a:gdLst>
              <a:gd name="connsiteX0" fmla="*/ 0 w 1694197"/>
              <a:gd name="connsiteY0" fmla="*/ 0 h 1016518"/>
              <a:gd name="connsiteX1" fmla="*/ 1694197 w 1694197"/>
              <a:gd name="connsiteY1" fmla="*/ 0 h 1016518"/>
              <a:gd name="connsiteX2" fmla="*/ 1694197 w 1694197"/>
              <a:gd name="connsiteY2" fmla="*/ 1016518 h 1016518"/>
              <a:gd name="connsiteX3" fmla="*/ 0 w 1694197"/>
              <a:gd name="connsiteY3" fmla="*/ 1016518 h 1016518"/>
              <a:gd name="connsiteX4" fmla="*/ 0 w 1694197"/>
              <a:gd name="connsiteY4" fmla="*/ 0 h 1016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197" h="1016518">
                <a:moveTo>
                  <a:pt x="0" y="0"/>
                </a:moveTo>
                <a:lnTo>
                  <a:pt x="1694197" y="0"/>
                </a:lnTo>
                <a:lnTo>
                  <a:pt x="1694197" y="1016518"/>
                </a:lnTo>
                <a:lnTo>
                  <a:pt x="0" y="1016518"/>
                </a:lnTo>
                <a:lnTo>
                  <a:pt x="0" y="0"/>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l-PL" sz="1500" b="1" kern="1200" dirty="0"/>
              <a:t>MAJOR VERSION</a:t>
            </a:r>
            <a:endParaRPr lang="en-US" sz="1500" b="1" kern="1200" dirty="0"/>
          </a:p>
        </p:txBody>
      </p:sp>
      <p:sp>
        <p:nvSpPr>
          <p:cNvPr id="11" name="pole tekstowe 10"/>
          <p:cNvSpPr txBox="1"/>
          <p:nvPr/>
        </p:nvSpPr>
        <p:spPr>
          <a:xfrm>
            <a:off x="370937" y="2394845"/>
            <a:ext cx="2053087" cy="2276215"/>
          </a:xfrm>
          <a:prstGeom prst="rect">
            <a:avLst/>
          </a:prstGeom>
          <a:ln w="12700"/>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ormAutofit/>
          </a:bodyPr>
          <a:lstStyle/>
          <a:p>
            <a:pPr marL="144000" indent="-144000">
              <a:spcBef>
                <a:spcPts val="300"/>
              </a:spcBef>
              <a:spcAft>
                <a:spcPts val="300"/>
              </a:spcAft>
              <a:buFont typeface="Wingdings" panose="05000000000000000000" pitchFamily="2" charset="2"/>
              <a:buChar char="§"/>
            </a:pPr>
            <a:r>
              <a:rPr lang="en-US" sz="1300" dirty="0"/>
              <a:t>published after the detection of </a:t>
            </a:r>
            <a:br>
              <a:rPr lang="pl-PL" sz="1300" dirty="0"/>
            </a:br>
            <a:r>
              <a:rPr lang="en-US" sz="1300" dirty="0"/>
              <a:t>a critical bug</a:t>
            </a:r>
            <a:endParaRPr lang="pl-PL" sz="1300" dirty="0"/>
          </a:p>
          <a:p>
            <a:pPr marL="144000" indent="-144000">
              <a:spcBef>
                <a:spcPts val="300"/>
              </a:spcBef>
              <a:spcAft>
                <a:spcPts val="300"/>
              </a:spcAft>
              <a:buFont typeface="Wingdings" panose="05000000000000000000" pitchFamily="2" charset="2"/>
              <a:buChar char="§"/>
            </a:pPr>
            <a:r>
              <a:rPr lang="en-US" sz="1300" dirty="0"/>
              <a:t>included in the support agreement</a:t>
            </a:r>
          </a:p>
        </p:txBody>
      </p:sp>
      <p:sp>
        <p:nvSpPr>
          <p:cNvPr id="12" name="pole tekstowe 11"/>
          <p:cNvSpPr txBox="1"/>
          <p:nvPr/>
        </p:nvSpPr>
        <p:spPr>
          <a:xfrm>
            <a:off x="2483846" y="2394845"/>
            <a:ext cx="1903676" cy="2276215"/>
          </a:xfrm>
          <a:prstGeom prst="rect">
            <a:avLst/>
          </a:prstGeom>
          <a:ln w="12700"/>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ormAutofit/>
          </a:bodyPr>
          <a:lstStyle/>
          <a:p>
            <a:pPr marL="144000" lvl="0" indent="-144000">
              <a:spcBef>
                <a:spcPts val="300"/>
              </a:spcBef>
              <a:spcAft>
                <a:spcPts val="300"/>
              </a:spcAft>
              <a:buFont typeface="Wingdings" panose="05000000000000000000" pitchFamily="2" charset="2"/>
              <a:buChar char="§"/>
            </a:pPr>
            <a:r>
              <a:rPr lang="en-US" sz="1300" dirty="0"/>
              <a:t>include</a:t>
            </a:r>
            <a:r>
              <a:rPr lang="pl-PL" sz="1300" dirty="0"/>
              <a:t>s</a:t>
            </a:r>
            <a:r>
              <a:rPr lang="en-US" sz="1300" dirty="0"/>
              <a:t> bug fixes as update packs and additional small functions ordered by specific customers (CR’s)</a:t>
            </a:r>
          </a:p>
          <a:p>
            <a:pPr marL="144000" indent="-144000">
              <a:spcBef>
                <a:spcPts val="300"/>
              </a:spcBef>
              <a:spcAft>
                <a:spcPts val="300"/>
              </a:spcAft>
              <a:buFont typeface="Wingdings" panose="05000000000000000000" pitchFamily="2" charset="2"/>
              <a:buChar char="§"/>
            </a:pPr>
            <a:endParaRPr lang="en-US" sz="1300" dirty="0"/>
          </a:p>
        </p:txBody>
      </p:sp>
      <p:sp>
        <p:nvSpPr>
          <p:cNvPr id="13" name="pole tekstowe 12"/>
          <p:cNvSpPr txBox="1"/>
          <p:nvPr/>
        </p:nvSpPr>
        <p:spPr>
          <a:xfrm>
            <a:off x="4447344" y="2394845"/>
            <a:ext cx="1913956" cy="2276215"/>
          </a:xfrm>
          <a:prstGeom prst="rect">
            <a:avLst/>
          </a:prstGeom>
          <a:ln w="12700"/>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ormAutofit/>
          </a:bodyPr>
          <a:lstStyle/>
          <a:p>
            <a:pPr marL="144000" indent="-144000">
              <a:spcBef>
                <a:spcPts val="300"/>
              </a:spcBef>
              <a:spcAft>
                <a:spcPts val="300"/>
              </a:spcAft>
              <a:buFont typeface="Wingdings" panose="05000000000000000000" pitchFamily="2" charset="2"/>
              <a:buChar char="§"/>
            </a:pPr>
            <a:r>
              <a:rPr lang="en-US" sz="1300" dirty="0"/>
              <a:t>groups maintenance releases as well as newly developed functions</a:t>
            </a:r>
          </a:p>
        </p:txBody>
      </p:sp>
      <p:sp>
        <p:nvSpPr>
          <p:cNvPr id="14" name="pole tekstowe 13"/>
          <p:cNvSpPr txBox="1"/>
          <p:nvPr/>
        </p:nvSpPr>
        <p:spPr>
          <a:xfrm>
            <a:off x="6421123" y="2394845"/>
            <a:ext cx="2189478" cy="2276215"/>
          </a:xfrm>
          <a:prstGeom prst="rect">
            <a:avLst/>
          </a:prstGeom>
          <a:ln w="12700"/>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oAutofit/>
          </a:bodyPr>
          <a:lstStyle/>
          <a:p>
            <a:pPr marL="144000" indent="-144000">
              <a:spcBef>
                <a:spcPts val="200"/>
              </a:spcBef>
              <a:spcAft>
                <a:spcPts val="200"/>
              </a:spcAft>
              <a:buFont typeface="Wingdings" panose="05000000000000000000" pitchFamily="2" charset="2"/>
              <a:buChar char="§"/>
            </a:pPr>
            <a:r>
              <a:rPr lang="en-US" sz="1150" dirty="0"/>
              <a:t>related to a major technological change</a:t>
            </a:r>
            <a:endParaRPr lang="pl-PL" sz="1150" dirty="0"/>
          </a:p>
          <a:p>
            <a:pPr marL="144000" indent="-144000">
              <a:spcBef>
                <a:spcPts val="200"/>
              </a:spcBef>
              <a:spcAft>
                <a:spcPts val="200"/>
              </a:spcAft>
              <a:buFont typeface="Wingdings" panose="05000000000000000000" pitchFamily="2" charset="2"/>
              <a:buChar char="§"/>
            </a:pPr>
            <a:r>
              <a:rPr lang="pl-PL" sz="1150" dirty="0"/>
              <a:t>f</a:t>
            </a:r>
            <a:r>
              <a:rPr lang="en-US" sz="1150" dirty="0"/>
              <a:t>or customers </a:t>
            </a:r>
            <a:r>
              <a:rPr lang="pl-PL" sz="1150" dirty="0" err="1"/>
              <a:t>using</a:t>
            </a:r>
            <a:r>
              <a:rPr lang="pl-PL" sz="1150" dirty="0"/>
              <a:t> </a:t>
            </a:r>
            <a:r>
              <a:rPr lang="en-US" sz="1150" dirty="0"/>
              <a:t>older major version of the system, an upgrade to the latest version involves carrying out an entire implementation project</a:t>
            </a:r>
            <a:endParaRPr lang="pl-PL" sz="1150" dirty="0"/>
          </a:p>
          <a:p>
            <a:pPr marL="144000" indent="-144000">
              <a:spcBef>
                <a:spcPts val="200"/>
              </a:spcBef>
              <a:spcAft>
                <a:spcPts val="200"/>
              </a:spcAft>
              <a:buFont typeface="Wingdings" panose="05000000000000000000" pitchFamily="2" charset="2"/>
              <a:buChar char="§"/>
            </a:pPr>
            <a:r>
              <a:rPr lang="en-US" sz="1150" dirty="0"/>
              <a:t>Comarch does not force clients to implement a new major version and continues to support older ones</a:t>
            </a:r>
          </a:p>
        </p:txBody>
      </p:sp>
      <p:pic>
        <p:nvPicPr>
          <p:cNvPr id="15" name="Obraz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2291154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lstStyle/>
          <a:p>
            <a:r>
              <a:rPr lang="pl-PL" dirty="0"/>
              <a:t>PROJECT METHODOLOGY</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46667204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SOFTWARE DEVELOPMENT PROCESS – PROJECT PHASES</a:t>
            </a:r>
          </a:p>
        </p:txBody>
      </p:sp>
      <p:sp>
        <p:nvSpPr>
          <p:cNvPr id="4" name="Elipsa 3"/>
          <p:cNvSpPr/>
          <p:nvPr/>
        </p:nvSpPr>
        <p:spPr>
          <a:xfrm>
            <a:off x="314960" y="1858328"/>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5" name="Strzałka w prawo 4"/>
          <p:cNvSpPr/>
          <p:nvPr/>
        </p:nvSpPr>
        <p:spPr>
          <a:xfrm>
            <a:off x="1197682" y="2142929"/>
            <a:ext cx="303068"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6" name="Elipsa 5"/>
          <p:cNvSpPr/>
          <p:nvPr/>
        </p:nvSpPr>
        <p:spPr>
          <a:xfrm>
            <a:off x="1596073" y="1858328"/>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7" name="Strzałka w prawo 6"/>
          <p:cNvSpPr/>
          <p:nvPr/>
        </p:nvSpPr>
        <p:spPr>
          <a:xfrm>
            <a:off x="2494532" y="2138167"/>
            <a:ext cx="301756"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8" name="Elipsa 7"/>
          <p:cNvSpPr/>
          <p:nvPr/>
        </p:nvSpPr>
        <p:spPr>
          <a:xfrm>
            <a:off x="2907348" y="1859915"/>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9" name="Strzałka w prawo 8"/>
          <p:cNvSpPr/>
          <p:nvPr/>
        </p:nvSpPr>
        <p:spPr>
          <a:xfrm>
            <a:off x="3789932" y="2144517"/>
            <a:ext cx="301756"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0" name="Elipsa 9"/>
          <p:cNvSpPr/>
          <p:nvPr/>
        </p:nvSpPr>
        <p:spPr>
          <a:xfrm>
            <a:off x="4188460" y="1859915"/>
            <a:ext cx="769938"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1" name="Strzałka w prawo 10"/>
          <p:cNvSpPr/>
          <p:nvPr/>
        </p:nvSpPr>
        <p:spPr>
          <a:xfrm>
            <a:off x="5085470" y="2139754"/>
            <a:ext cx="303068"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2" name="Elipsa 11"/>
          <p:cNvSpPr/>
          <p:nvPr/>
        </p:nvSpPr>
        <p:spPr>
          <a:xfrm>
            <a:off x="5548948" y="1859915"/>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3" name="Strzałka w prawo 12"/>
          <p:cNvSpPr/>
          <p:nvPr/>
        </p:nvSpPr>
        <p:spPr>
          <a:xfrm>
            <a:off x="6431532" y="2144517"/>
            <a:ext cx="301756"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4" name="Elipsa 13"/>
          <p:cNvSpPr/>
          <p:nvPr/>
        </p:nvSpPr>
        <p:spPr>
          <a:xfrm>
            <a:off x="6828473" y="1859915"/>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5" name="Strzałka w prawo 14"/>
          <p:cNvSpPr/>
          <p:nvPr/>
        </p:nvSpPr>
        <p:spPr>
          <a:xfrm>
            <a:off x="7727070" y="2139754"/>
            <a:ext cx="303068" cy="200734"/>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6" name="Elipsa 15"/>
          <p:cNvSpPr/>
          <p:nvPr/>
        </p:nvSpPr>
        <p:spPr>
          <a:xfrm>
            <a:off x="8141335" y="1861503"/>
            <a:ext cx="771525" cy="771525"/>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17" name="pole tekstowe 20"/>
          <p:cNvSpPr txBox="1">
            <a:spLocks noChangeArrowheads="1"/>
          </p:cNvSpPr>
          <p:nvPr/>
        </p:nvSpPr>
        <p:spPr bwMode="auto">
          <a:xfrm>
            <a:off x="143509" y="1343408"/>
            <a:ext cx="1173163" cy="376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itchFamily="2" charset="2"/>
              <a:buChar char="§"/>
              <a:defRPr b="1">
                <a:solidFill>
                  <a:schemeClr val="accent1"/>
                </a:solidFill>
                <a:latin typeface="Arial" pitchFamily="34" charset="0"/>
              </a:defRPr>
            </a:lvl1pPr>
            <a:lvl2pPr marL="742950" indent="-285750">
              <a:spcBef>
                <a:spcPct val="20000"/>
              </a:spcBef>
              <a:buFont typeface="Wingdings" pitchFamily="2" charset="2"/>
              <a:buChar char="§"/>
              <a:defRPr sz="1600">
                <a:solidFill>
                  <a:schemeClr val="tx1"/>
                </a:solidFill>
                <a:latin typeface="Arial" pitchFamily="34" charset="0"/>
              </a:defRPr>
            </a:lvl2pPr>
            <a:lvl3pPr marL="1143000" indent="-228600">
              <a:spcBef>
                <a:spcPct val="20000"/>
              </a:spcBef>
              <a:buFont typeface="Wingdings" pitchFamily="2" charset="2"/>
              <a:buChar char="§"/>
              <a:defRPr sz="1400">
                <a:solidFill>
                  <a:schemeClr val="tx1"/>
                </a:solidFill>
                <a:latin typeface="Arial" pitchFamily="34" charset="0"/>
              </a:defRPr>
            </a:lvl3pPr>
            <a:lvl4pPr marL="1600200" indent="-228600">
              <a:spcBef>
                <a:spcPct val="20000"/>
              </a:spcBef>
              <a:buFont typeface="Wingdings" pitchFamily="2" charset="2"/>
              <a:buChar char="§"/>
              <a:defRPr sz="1200">
                <a:solidFill>
                  <a:schemeClr val="tx1"/>
                </a:solidFill>
                <a:latin typeface="Arial" pitchFamily="34" charset="0"/>
              </a:defRPr>
            </a:lvl4pPr>
            <a:lvl5pPr marL="2057400" indent="-228600">
              <a:spcBef>
                <a:spcPct val="20000"/>
              </a:spcBef>
              <a:buFont typeface="Wingdings" pitchFamily="2" charset="2"/>
              <a:buChar char="§"/>
              <a:defRPr sz="1200">
                <a:solidFill>
                  <a:schemeClr val="tx1"/>
                </a:solidFill>
                <a:latin typeface="Arial" pitchFamily="34" charset="0"/>
              </a:defRPr>
            </a:lvl5pPr>
            <a:lvl6pPr marL="2514600" indent="-228600" defTabSz="45720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45720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45720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45720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spcBef>
                <a:spcPct val="0"/>
              </a:spcBef>
              <a:buFontTx/>
              <a:buNone/>
            </a:pPr>
            <a:r>
              <a:rPr lang="pl-PL" altLang="en-US" sz="1200" b="0" dirty="0" err="1">
                <a:solidFill>
                  <a:schemeClr val="tx1"/>
                </a:solidFill>
              </a:rPr>
              <a:t>RequirementsAnalysis</a:t>
            </a:r>
            <a:endParaRPr lang="pl-PL" altLang="en-US" sz="1200" b="0" dirty="0">
              <a:solidFill>
                <a:schemeClr val="tx1"/>
              </a:solidFill>
            </a:endParaRPr>
          </a:p>
        </p:txBody>
      </p:sp>
      <p:sp>
        <p:nvSpPr>
          <p:cNvPr id="18" name="pole tekstowe 37"/>
          <p:cNvSpPr txBox="1">
            <a:spLocks noChangeArrowheads="1"/>
          </p:cNvSpPr>
          <p:nvPr/>
        </p:nvSpPr>
        <p:spPr bwMode="auto">
          <a:xfrm>
            <a:off x="1462218" y="1367708"/>
            <a:ext cx="1005897" cy="32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a:solidFill>
                  <a:schemeClr val="tx1"/>
                </a:solidFill>
              </a:rPr>
              <a:t>Technical Design</a:t>
            </a:r>
            <a:endParaRPr lang="en-US" altLang="en-US" sz="1200" b="0" dirty="0">
              <a:solidFill>
                <a:schemeClr val="tx1"/>
              </a:solidFill>
            </a:endParaRPr>
          </a:p>
        </p:txBody>
      </p:sp>
      <p:sp>
        <p:nvSpPr>
          <p:cNvPr id="19" name="pole tekstowe 38"/>
          <p:cNvSpPr txBox="1">
            <a:spLocks noChangeArrowheads="1"/>
          </p:cNvSpPr>
          <p:nvPr/>
        </p:nvSpPr>
        <p:spPr bwMode="auto">
          <a:xfrm>
            <a:off x="2789368" y="1367707"/>
            <a:ext cx="1005897" cy="32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a:solidFill>
                  <a:schemeClr val="tx1"/>
                </a:solidFill>
              </a:rPr>
              <a:t>System </a:t>
            </a:r>
            <a:r>
              <a:rPr lang="pl-PL" altLang="en-US" sz="1200" b="0" dirty="0" err="1">
                <a:solidFill>
                  <a:schemeClr val="tx1"/>
                </a:solidFill>
              </a:rPr>
              <a:t>Adaption</a:t>
            </a:r>
            <a:endParaRPr lang="en-US" altLang="en-US" sz="1200" b="0" dirty="0">
              <a:solidFill>
                <a:schemeClr val="tx1"/>
              </a:solidFill>
            </a:endParaRPr>
          </a:p>
        </p:txBody>
      </p:sp>
      <p:sp>
        <p:nvSpPr>
          <p:cNvPr id="20" name="pole tekstowe 39"/>
          <p:cNvSpPr txBox="1">
            <a:spLocks noChangeArrowheads="1"/>
          </p:cNvSpPr>
          <p:nvPr/>
        </p:nvSpPr>
        <p:spPr bwMode="auto">
          <a:xfrm>
            <a:off x="4020185" y="1367707"/>
            <a:ext cx="1106488" cy="32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a:solidFill>
                  <a:schemeClr val="tx1"/>
                </a:solidFill>
              </a:rPr>
              <a:t>System </a:t>
            </a:r>
            <a:r>
              <a:rPr lang="pl-PL" altLang="en-US" sz="1200" b="0" dirty="0" err="1">
                <a:solidFill>
                  <a:schemeClr val="tx1"/>
                </a:solidFill>
              </a:rPr>
              <a:t>Configuration</a:t>
            </a:r>
            <a:endParaRPr lang="en-US" altLang="en-US" sz="1200" b="0" dirty="0">
              <a:solidFill>
                <a:schemeClr val="tx1"/>
              </a:solidFill>
            </a:endParaRPr>
          </a:p>
        </p:txBody>
      </p:sp>
      <p:sp>
        <p:nvSpPr>
          <p:cNvPr id="21" name="pole tekstowe 40"/>
          <p:cNvSpPr txBox="1">
            <a:spLocks noChangeArrowheads="1"/>
          </p:cNvSpPr>
          <p:nvPr/>
        </p:nvSpPr>
        <p:spPr bwMode="auto">
          <a:xfrm>
            <a:off x="8023355" y="1245155"/>
            <a:ext cx="1005898" cy="572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a:solidFill>
                  <a:schemeClr val="tx1"/>
                </a:solidFill>
              </a:rPr>
              <a:t>System </a:t>
            </a:r>
            <a:br>
              <a:rPr lang="pl-PL" altLang="en-US" sz="1200" b="0" dirty="0">
                <a:solidFill>
                  <a:schemeClr val="tx1"/>
                </a:solidFill>
              </a:rPr>
            </a:br>
            <a:r>
              <a:rPr lang="pl-PL" altLang="en-US" sz="1200" b="0" dirty="0" err="1">
                <a:solidFill>
                  <a:schemeClr val="tx1"/>
                </a:solidFill>
              </a:rPr>
              <a:t>Roll</a:t>
            </a:r>
            <a:r>
              <a:rPr lang="pl-PL" altLang="en-US" sz="1200" b="0" dirty="0">
                <a:solidFill>
                  <a:schemeClr val="tx1"/>
                </a:solidFill>
              </a:rPr>
              <a:t>-out</a:t>
            </a:r>
            <a:endParaRPr lang="en-US" altLang="en-US" sz="1200" b="0" dirty="0">
              <a:solidFill>
                <a:schemeClr val="tx1"/>
              </a:solidFill>
            </a:endParaRPr>
          </a:p>
        </p:txBody>
      </p:sp>
      <p:sp>
        <p:nvSpPr>
          <p:cNvPr id="22" name="pole tekstowe 41"/>
          <p:cNvSpPr txBox="1">
            <a:spLocks noChangeArrowheads="1"/>
          </p:cNvSpPr>
          <p:nvPr/>
        </p:nvSpPr>
        <p:spPr bwMode="auto">
          <a:xfrm>
            <a:off x="6712008" y="1367707"/>
            <a:ext cx="1004455" cy="32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err="1">
                <a:solidFill>
                  <a:schemeClr val="tx1"/>
                </a:solidFill>
              </a:rPr>
              <a:t>Trainings</a:t>
            </a:r>
            <a:endParaRPr lang="en-US" altLang="en-US" sz="1200" b="0" dirty="0">
              <a:solidFill>
                <a:schemeClr val="tx1"/>
              </a:solidFill>
            </a:endParaRPr>
          </a:p>
        </p:txBody>
      </p:sp>
      <p:sp>
        <p:nvSpPr>
          <p:cNvPr id="23" name="pole tekstowe 43"/>
          <p:cNvSpPr txBox="1">
            <a:spLocks noChangeArrowheads="1"/>
          </p:cNvSpPr>
          <p:nvPr/>
        </p:nvSpPr>
        <p:spPr bwMode="auto">
          <a:xfrm>
            <a:off x="5432483" y="1367707"/>
            <a:ext cx="1004455" cy="32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a:solidFill>
                  <a:schemeClr val="tx1"/>
                </a:solidFill>
              </a:rPr>
              <a:t>QA </a:t>
            </a:r>
            <a:r>
              <a:rPr lang="pl-PL" altLang="en-US" sz="1200" b="0" dirty="0" err="1">
                <a:solidFill>
                  <a:schemeClr val="tx1"/>
                </a:solidFill>
              </a:rPr>
              <a:t>Tests</a:t>
            </a:r>
            <a:endParaRPr lang="en-US" altLang="en-US" sz="1200" b="0" dirty="0">
              <a:solidFill>
                <a:schemeClr val="tx1"/>
              </a:solidFill>
            </a:endParaRPr>
          </a:p>
        </p:txBody>
      </p:sp>
      <p:sp>
        <p:nvSpPr>
          <p:cNvPr id="31" name="Nawias klamrowy otwierający 30"/>
          <p:cNvSpPr/>
          <p:nvPr/>
        </p:nvSpPr>
        <p:spPr>
          <a:xfrm rot="5400000" flipH="1">
            <a:off x="3712308" y="1839181"/>
            <a:ext cx="441127" cy="2051050"/>
          </a:xfrm>
          <a:prstGeom prst="leftBrace">
            <a:avLst/>
          </a:prstGeom>
          <a:ln w="19050">
            <a:solidFill>
              <a:schemeClr val="accent2"/>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2" name="pole tekstowe 38"/>
          <p:cNvSpPr txBox="1">
            <a:spLocks noChangeArrowheads="1"/>
          </p:cNvSpPr>
          <p:nvPr/>
        </p:nvSpPr>
        <p:spPr bwMode="auto">
          <a:xfrm>
            <a:off x="2907346" y="3153410"/>
            <a:ext cx="2051052"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311150">
              <a:spcBef>
                <a:spcPct val="20000"/>
              </a:spcBef>
              <a:buFont typeface="Wingdings" pitchFamily="2" charset="2"/>
              <a:buChar char="§"/>
              <a:defRPr b="1">
                <a:solidFill>
                  <a:schemeClr val="accent1"/>
                </a:solidFill>
                <a:latin typeface="Arial" pitchFamily="34" charset="0"/>
              </a:defRPr>
            </a:lvl1pPr>
            <a:lvl2pPr marL="742950" indent="-285750" defTabSz="311150">
              <a:spcBef>
                <a:spcPct val="20000"/>
              </a:spcBef>
              <a:buFont typeface="Wingdings" pitchFamily="2" charset="2"/>
              <a:buChar char="§"/>
              <a:defRPr sz="1600">
                <a:solidFill>
                  <a:schemeClr val="tx1"/>
                </a:solidFill>
                <a:latin typeface="Arial" pitchFamily="34" charset="0"/>
              </a:defRPr>
            </a:lvl2pPr>
            <a:lvl3pPr marL="1143000" indent="-228600" defTabSz="311150">
              <a:spcBef>
                <a:spcPct val="20000"/>
              </a:spcBef>
              <a:buFont typeface="Wingdings" pitchFamily="2" charset="2"/>
              <a:buChar char="§"/>
              <a:defRPr sz="1400">
                <a:solidFill>
                  <a:schemeClr val="tx1"/>
                </a:solidFill>
                <a:latin typeface="Arial" pitchFamily="34" charset="0"/>
              </a:defRPr>
            </a:lvl3pPr>
            <a:lvl4pPr marL="1600200" indent="-228600" defTabSz="311150">
              <a:spcBef>
                <a:spcPct val="20000"/>
              </a:spcBef>
              <a:buFont typeface="Wingdings" pitchFamily="2" charset="2"/>
              <a:buChar char="§"/>
              <a:defRPr sz="1200">
                <a:solidFill>
                  <a:schemeClr val="tx1"/>
                </a:solidFill>
                <a:latin typeface="Arial" pitchFamily="34" charset="0"/>
              </a:defRPr>
            </a:lvl4pPr>
            <a:lvl5pPr marL="2057400" indent="-228600" defTabSz="311150">
              <a:spcBef>
                <a:spcPct val="20000"/>
              </a:spcBef>
              <a:buFont typeface="Wingdings" pitchFamily="2" charset="2"/>
              <a:buChar char="§"/>
              <a:defRPr sz="1200">
                <a:solidFill>
                  <a:schemeClr val="tx1"/>
                </a:solidFill>
                <a:latin typeface="Arial" pitchFamily="34" charset="0"/>
              </a:defRPr>
            </a:lvl5pPr>
            <a:lvl6pPr marL="25146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6pPr>
            <a:lvl7pPr marL="29718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7pPr>
            <a:lvl8pPr marL="34290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8pPr>
            <a:lvl9pPr marL="3886200" indent="-228600" defTabSz="311150" eaLnBrk="0" fontAlgn="base" hangingPunct="0">
              <a:spcBef>
                <a:spcPct val="20000"/>
              </a:spcBef>
              <a:spcAft>
                <a:spcPct val="0"/>
              </a:spcAft>
              <a:buFont typeface="Wingdings" pitchFamily="2" charset="2"/>
              <a:buChar char="§"/>
              <a:defRPr sz="1200">
                <a:solidFill>
                  <a:schemeClr val="tx1"/>
                </a:solidFill>
                <a:latin typeface="Arial" pitchFamily="34" charset="0"/>
              </a:defRPr>
            </a:lvl9pPr>
          </a:lstStyle>
          <a:p>
            <a:pPr algn="ctr">
              <a:lnSpc>
                <a:spcPct val="90000"/>
              </a:lnSpc>
              <a:spcBef>
                <a:spcPct val="0"/>
              </a:spcBef>
              <a:spcAft>
                <a:spcPct val="35000"/>
              </a:spcAft>
              <a:buFontTx/>
              <a:buNone/>
            </a:pPr>
            <a:r>
              <a:rPr lang="pl-PL" altLang="en-US" sz="1200" b="0" dirty="0" err="1">
                <a:solidFill>
                  <a:schemeClr val="tx1"/>
                </a:solidFill>
              </a:rPr>
              <a:t>Implementation</a:t>
            </a:r>
            <a:endParaRPr lang="en-US" altLang="en-US" sz="1200" b="0" dirty="0">
              <a:solidFill>
                <a:schemeClr val="tx1"/>
              </a:solidFill>
            </a:endParaRPr>
          </a:p>
        </p:txBody>
      </p:sp>
      <p:sp>
        <p:nvSpPr>
          <p:cNvPr id="33" name="Symbol zastępczy tekstu 7"/>
          <p:cNvSpPr txBox="1">
            <a:spLocks/>
          </p:cNvSpPr>
          <p:nvPr/>
        </p:nvSpPr>
        <p:spPr>
          <a:xfrm>
            <a:off x="680634" y="3615059"/>
            <a:ext cx="7940909" cy="1420332"/>
          </a:xfrm>
          <a:prstGeom prst="rect">
            <a:avLst/>
          </a:prstGeom>
        </p:spPr>
        <p:txBody>
          <a:bodyPr numCol="2"/>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000" indent="-180000">
              <a:spcBef>
                <a:spcPts val="0"/>
              </a:spcBef>
              <a:spcAft>
                <a:spcPts val="1200"/>
              </a:spcAft>
              <a:buClr>
                <a:srgbClr val="163F74"/>
              </a:buClr>
              <a:buFont typeface="Wingdings" panose="05000000000000000000" pitchFamily="2" charset="2"/>
              <a:buChar char="§"/>
            </a:pPr>
            <a:r>
              <a:rPr lang="pl-PL" sz="1600" b="0" dirty="0">
                <a:solidFill>
                  <a:srgbClr val="163F74"/>
                </a:solidFill>
              </a:rPr>
              <a:t>m</a:t>
            </a:r>
            <a:r>
              <a:rPr lang="en-US" sz="1600" b="0" dirty="0" err="1">
                <a:solidFill>
                  <a:srgbClr val="163F74"/>
                </a:solidFill>
              </a:rPr>
              <a:t>ultiple</a:t>
            </a:r>
            <a:r>
              <a:rPr lang="en-US" sz="1600" b="0" dirty="0">
                <a:solidFill>
                  <a:srgbClr val="163F74"/>
                </a:solidFill>
              </a:rPr>
              <a:t> stages</a:t>
            </a:r>
            <a:endParaRPr lang="pl-PL" sz="1600" b="0" dirty="0">
              <a:solidFill>
                <a:srgbClr val="163F74"/>
              </a:solidFill>
            </a:endParaRPr>
          </a:p>
          <a:p>
            <a:pPr marL="180000" indent="-180000">
              <a:spcBef>
                <a:spcPts val="0"/>
              </a:spcBef>
              <a:spcAft>
                <a:spcPts val="1200"/>
              </a:spcAft>
              <a:buClr>
                <a:srgbClr val="163F74"/>
              </a:buClr>
              <a:buFont typeface="Wingdings" panose="05000000000000000000" pitchFamily="2" charset="2"/>
              <a:buChar char="§"/>
            </a:pPr>
            <a:r>
              <a:rPr lang="pl-PL" sz="1600" b="0" dirty="0">
                <a:solidFill>
                  <a:srgbClr val="163F74"/>
                </a:solidFill>
              </a:rPr>
              <a:t>w</a:t>
            </a:r>
            <a:r>
              <a:rPr lang="en-US" sz="1600" b="0" dirty="0" err="1">
                <a:solidFill>
                  <a:srgbClr val="163F74"/>
                </a:solidFill>
              </a:rPr>
              <a:t>aterfall</a:t>
            </a:r>
            <a:r>
              <a:rPr lang="en-US" sz="1600" b="0" dirty="0">
                <a:solidFill>
                  <a:srgbClr val="163F74"/>
                </a:solidFill>
              </a:rPr>
              <a:t> model</a:t>
            </a:r>
            <a:endParaRPr lang="pl-PL" sz="1600" b="0" dirty="0">
              <a:solidFill>
                <a:srgbClr val="163F74"/>
              </a:solidFill>
            </a:endParaRPr>
          </a:p>
          <a:p>
            <a:pPr marL="180000" indent="-180000">
              <a:spcBef>
                <a:spcPts val="0"/>
              </a:spcBef>
              <a:spcAft>
                <a:spcPts val="1200"/>
              </a:spcAft>
              <a:buClr>
                <a:srgbClr val="163F74"/>
              </a:buClr>
              <a:buFont typeface="Wingdings" panose="05000000000000000000" pitchFamily="2" charset="2"/>
              <a:buChar char="§"/>
            </a:pPr>
            <a:r>
              <a:rPr lang="pl-PL" sz="1600" b="0" dirty="0">
                <a:solidFill>
                  <a:srgbClr val="163F74"/>
                </a:solidFill>
              </a:rPr>
              <a:t>e</a:t>
            </a:r>
            <a:r>
              <a:rPr lang="en-US" sz="1600" b="0" dirty="0">
                <a:solidFill>
                  <a:srgbClr val="163F74"/>
                </a:solidFill>
              </a:rPr>
              <a:t>ach phases output will be an input for the next phase</a:t>
            </a:r>
          </a:p>
          <a:p>
            <a:pPr marL="180000" indent="-180000">
              <a:spcBef>
                <a:spcPts val="0"/>
              </a:spcBef>
              <a:spcAft>
                <a:spcPts val="1200"/>
              </a:spcAft>
              <a:buClr>
                <a:srgbClr val="163F74"/>
              </a:buClr>
              <a:buFont typeface="Wingdings" panose="05000000000000000000" pitchFamily="2" charset="2"/>
              <a:buChar char="§"/>
            </a:pPr>
            <a:r>
              <a:rPr lang="pl-PL" sz="1600" b="0" dirty="0">
                <a:solidFill>
                  <a:srgbClr val="163F74"/>
                </a:solidFill>
              </a:rPr>
              <a:t>d</a:t>
            </a:r>
            <a:r>
              <a:rPr lang="en-US" sz="1600" b="0" dirty="0" err="1">
                <a:solidFill>
                  <a:srgbClr val="163F74"/>
                </a:solidFill>
              </a:rPr>
              <a:t>etailed</a:t>
            </a:r>
            <a:r>
              <a:rPr lang="en-US" sz="1600" b="0" dirty="0">
                <a:solidFill>
                  <a:srgbClr val="163F74"/>
                </a:solidFill>
              </a:rPr>
              <a:t> plan for</a:t>
            </a:r>
            <a:r>
              <a:rPr lang="pl-PL" sz="1600" b="0" dirty="0">
                <a:solidFill>
                  <a:srgbClr val="163F74"/>
                </a:solidFill>
              </a:rPr>
              <a:t> the</a:t>
            </a:r>
            <a:r>
              <a:rPr lang="en-US" sz="1600" b="0" dirty="0">
                <a:solidFill>
                  <a:srgbClr val="163F74"/>
                </a:solidFill>
              </a:rPr>
              <a:t> next phase developed at the end of each phase comp</a:t>
            </a:r>
            <a:r>
              <a:rPr lang="pl-PL" sz="1600" b="0" dirty="0">
                <a:solidFill>
                  <a:srgbClr val="163F74"/>
                </a:solidFill>
              </a:rPr>
              <a:t>i</a:t>
            </a:r>
            <a:r>
              <a:rPr lang="en-US" sz="1600" b="0" dirty="0" err="1">
                <a:solidFill>
                  <a:srgbClr val="163F74"/>
                </a:solidFill>
              </a:rPr>
              <a:t>lation</a:t>
            </a:r>
            <a:endParaRPr lang="pl-PL" sz="1600" b="0" dirty="0">
              <a:solidFill>
                <a:srgbClr val="163F74"/>
              </a:solidFill>
            </a:endParaRPr>
          </a:p>
        </p:txBody>
      </p:sp>
      <p:pic>
        <p:nvPicPr>
          <p:cNvPr id="34" name="Obraz 33"/>
          <p:cNvPicPr>
            <a:picLocks noChangeAspect="1"/>
          </p:cNvPicPr>
          <p:nvPr/>
        </p:nvPicPr>
        <p:blipFill>
          <a:blip r:embed="rId2"/>
          <a:stretch>
            <a:fillRect/>
          </a:stretch>
        </p:blipFill>
        <p:spPr>
          <a:xfrm>
            <a:off x="519334" y="2035323"/>
            <a:ext cx="400071" cy="406421"/>
          </a:xfrm>
          <a:prstGeom prst="rect">
            <a:avLst/>
          </a:prstGeom>
        </p:spPr>
      </p:pic>
      <p:pic>
        <p:nvPicPr>
          <p:cNvPr id="35" name="Obraz 34"/>
          <p:cNvPicPr>
            <a:picLocks noChangeAspect="1"/>
          </p:cNvPicPr>
          <p:nvPr/>
        </p:nvPicPr>
        <p:blipFill>
          <a:blip r:embed="rId3"/>
          <a:stretch>
            <a:fillRect/>
          </a:stretch>
        </p:blipFill>
        <p:spPr>
          <a:xfrm>
            <a:off x="1757286" y="2051607"/>
            <a:ext cx="440078" cy="405151"/>
          </a:xfrm>
          <a:prstGeom prst="rect">
            <a:avLst/>
          </a:prstGeom>
        </p:spPr>
      </p:pic>
      <p:pic>
        <p:nvPicPr>
          <p:cNvPr id="36" name="Obraz 35"/>
          <p:cNvPicPr>
            <a:picLocks noChangeAspect="1"/>
          </p:cNvPicPr>
          <p:nvPr/>
        </p:nvPicPr>
        <p:blipFill>
          <a:blip r:embed="rId4"/>
          <a:stretch>
            <a:fillRect/>
          </a:stretch>
        </p:blipFill>
        <p:spPr>
          <a:xfrm>
            <a:off x="3136819" y="2071272"/>
            <a:ext cx="363701" cy="369474"/>
          </a:xfrm>
          <a:prstGeom prst="rect">
            <a:avLst/>
          </a:prstGeom>
        </p:spPr>
      </p:pic>
      <p:pic>
        <p:nvPicPr>
          <p:cNvPr id="37" name="Obraz 36"/>
          <p:cNvPicPr>
            <a:picLocks noChangeAspect="1"/>
          </p:cNvPicPr>
          <p:nvPr/>
        </p:nvPicPr>
        <p:blipFill>
          <a:blip r:embed="rId5"/>
          <a:stretch>
            <a:fillRect/>
          </a:stretch>
        </p:blipFill>
        <p:spPr>
          <a:xfrm>
            <a:off x="4372825" y="2026043"/>
            <a:ext cx="412136" cy="398166"/>
          </a:xfrm>
          <a:prstGeom prst="rect">
            <a:avLst/>
          </a:prstGeom>
        </p:spPr>
      </p:pic>
      <p:pic>
        <p:nvPicPr>
          <p:cNvPr id="38" name="Obraz 37"/>
          <p:cNvPicPr>
            <a:picLocks noChangeAspect="1"/>
          </p:cNvPicPr>
          <p:nvPr/>
        </p:nvPicPr>
        <p:blipFill>
          <a:blip r:embed="rId6"/>
          <a:stretch>
            <a:fillRect/>
          </a:stretch>
        </p:blipFill>
        <p:spPr>
          <a:xfrm>
            <a:off x="5800123" y="2043717"/>
            <a:ext cx="357928" cy="357928"/>
          </a:xfrm>
          <a:prstGeom prst="rect">
            <a:avLst/>
          </a:prstGeom>
        </p:spPr>
      </p:pic>
      <p:pic>
        <p:nvPicPr>
          <p:cNvPr id="39" name="Obraz 38"/>
          <p:cNvPicPr>
            <a:picLocks noChangeAspect="1"/>
          </p:cNvPicPr>
          <p:nvPr/>
        </p:nvPicPr>
        <p:blipFill>
          <a:blip r:embed="rId7"/>
          <a:stretch>
            <a:fillRect/>
          </a:stretch>
        </p:blipFill>
        <p:spPr>
          <a:xfrm>
            <a:off x="6932267" y="2020330"/>
            <a:ext cx="572799" cy="377210"/>
          </a:xfrm>
          <a:prstGeom prst="rect">
            <a:avLst/>
          </a:prstGeom>
        </p:spPr>
      </p:pic>
      <p:pic>
        <p:nvPicPr>
          <p:cNvPr id="40" name="Obraz 39"/>
          <p:cNvPicPr>
            <a:picLocks noChangeAspect="1"/>
          </p:cNvPicPr>
          <p:nvPr/>
        </p:nvPicPr>
        <p:blipFill>
          <a:blip r:embed="rId8"/>
          <a:stretch>
            <a:fillRect/>
          </a:stretch>
        </p:blipFill>
        <p:spPr>
          <a:xfrm>
            <a:off x="8355956" y="2076124"/>
            <a:ext cx="342283" cy="342283"/>
          </a:xfrm>
          <a:prstGeom prst="rect">
            <a:avLst/>
          </a:prstGeom>
        </p:spPr>
      </p:pic>
      <p:pic>
        <p:nvPicPr>
          <p:cNvPr id="41" name="Obraz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18511959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PRELIMINARY PROJECT SCHEDULE</a:t>
            </a:r>
          </a:p>
        </p:txBody>
      </p:sp>
      <p:graphicFrame>
        <p:nvGraphicFramePr>
          <p:cNvPr id="4" name="Diagram 3"/>
          <p:cNvGraphicFramePr/>
          <p:nvPr>
            <p:extLst>
              <p:ext uri="{D42A27DB-BD31-4B8C-83A1-F6EECF244321}">
                <p14:modId xmlns:p14="http://schemas.microsoft.com/office/powerpoint/2010/main" val="38011388"/>
              </p:ext>
            </p:extLst>
          </p:nvPr>
        </p:nvGraphicFramePr>
        <p:xfrm>
          <a:off x="1259641" y="935731"/>
          <a:ext cx="6624719" cy="3765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Obraz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750961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CHANGE MANAGEMENT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96" y="1032148"/>
            <a:ext cx="8868331" cy="3639939"/>
          </a:xfrm>
          <a:prstGeom prst="rect">
            <a:avLst/>
          </a:prstGeom>
        </p:spPr>
      </p:pic>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088550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90613"/>
            <a:ext cx="3651250" cy="731837"/>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OMV</a:t>
            </a:r>
            <a:endParaRPr lang="en-US" sz="1700" dirty="0">
              <a:solidFill>
                <a:srgbClr val="00A295"/>
              </a:solidFill>
            </a:endParaRPr>
          </a:p>
        </p:txBody>
      </p:sp>
      <p:sp>
        <p:nvSpPr>
          <p:cNvPr id="2" name="Prostokąt 1"/>
          <p:cNvSpPr/>
          <p:nvPr/>
        </p:nvSpPr>
        <p:spPr>
          <a:xfrm>
            <a:off x="154565" y="1996938"/>
            <a:ext cx="3262811" cy="1682512"/>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ABOUT OMV:</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ntegrated</a:t>
            </a:r>
            <a:r>
              <a:rPr lang="en-US" sz="1200" dirty="0">
                <a:solidFill>
                  <a:srgbClr val="183E75"/>
                </a:solidFill>
              </a:rPr>
              <a:t>, international oil &amp; gas company, headquartered in Vienna</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Austria’s largest listed industrial company</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3</a:t>
            </a:r>
            <a:r>
              <a:rPr lang="en-US" sz="1200" dirty="0">
                <a:solidFill>
                  <a:srgbClr val="183E75"/>
                </a:solidFill>
              </a:rPr>
              <a:t>,</a:t>
            </a:r>
            <a:r>
              <a:rPr lang="pl-PL" sz="1200" dirty="0">
                <a:solidFill>
                  <a:srgbClr val="183E75"/>
                </a:solidFill>
              </a:rPr>
              <a:t>80</a:t>
            </a:r>
            <a:r>
              <a:rPr lang="en-US" sz="1200" dirty="0">
                <a:solidFill>
                  <a:srgbClr val="183E75"/>
                </a:solidFill>
              </a:rPr>
              <a:t>0 filling stations in 11 countries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1</a:t>
            </a:r>
            <a:r>
              <a:rPr lang="pl-PL" sz="1200" dirty="0">
                <a:solidFill>
                  <a:srgbClr val="183E75"/>
                </a:solidFill>
              </a:rPr>
              <a:t>.</a:t>
            </a:r>
            <a:r>
              <a:rPr lang="en-US" sz="1200" dirty="0">
                <a:solidFill>
                  <a:srgbClr val="183E75"/>
                </a:solidFill>
              </a:rPr>
              <a:t>5</a:t>
            </a:r>
            <a:r>
              <a:rPr lang="pl-PL" sz="1200" dirty="0">
                <a:solidFill>
                  <a:srgbClr val="183E75"/>
                </a:solidFill>
              </a:rPr>
              <a:t> </a:t>
            </a:r>
            <a:r>
              <a:rPr lang="en-US" sz="1200" dirty="0">
                <a:solidFill>
                  <a:srgbClr val="183E75"/>
                </a:solidFill>
              </a:rPr>
              <a:t>m</a:t>
            </a:r>
            <a:r>
              <a:rPr lang="pl-PL" sz="1200" dirty="0" err="1">
                <a:solidFill>
                  <a:srgbClr val="183E75"/>
                </a:solidFill>
              </a:rPr>
              <a:t>illion</a:t>
            </a:r>
            <a:r>
              <a:rPr lang="en-US" sz="1200" dirty="0">
                <a:solidFill>
                  <a:srgbClr val="183E75"/>
                </a:solidFill>
              </a:rPr>
              <a:t> people use one of OMV’s filling stations every day</a:t>
            </a:r>
          </a:p>
        </p:txBody>
      </p:sp>
      <p:pic>
        <p:nvPicPr>
          <p:cNvPr id="5" name="Obraz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637" y="349052"/>
            <a:ext cx="779975" cy="572501"/>
          </a:xfrm>
          <a:prstGeom prst="rect">
            <a:avLst/>
          </a:prstGeom>
        </p:spPr>
      </p:pic>
      <p:pic>
        <p:nvPicPr>
          <p:cNvPr id="7" name="Obraz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008668310"/>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QUALITY &amp; SECURITY STANDARDS</a:t>
            </a:r>
          </a:p>
        </p:txBody>
      </p:sp>
      <p:sp>
        <p:nvSpPr>
          <p:cNvPr id="3" name="pole tekstowe 2"/>
          <p:cNvSpPr txBox="1"/>
          <p:nvPr/>
        </p:nvSpPr>
        <p:spPr>
          <a:xfrm>
            <a:off x="342944" y="2982943"/>
            <a:ext cx="3743281" cy="1722407"/>
          </a:xfrm>
          <a:prstGeom prst="rect">
            <a:avLst/>
          </a:prstGeom>
        </p:spPr>
        <p:txBody>
          <a:bodyPr vert="horz" wrap="square" lIns="91440" tIns="45720" rIns="91440" bIns="45720" rtlCol="0">
            <a:normAutofit/>
          </a:bodyPr>
          <a:lstStyle/>
          <a:p>
            <a:r>
              <a:rPr lang="en-US" sz="1400" b="1" dirty="0">
                <a:solidFill>
                  <a:srgbClr val="34B4A1"/>
                </a:solidFill>
              </a:rPr>
              <a:t>General standards:</a:t>
            </a:r>
          </a:p>
          <a:p>
            <a:pPr marL="285750" indent="-285750">
              <a:buFont typeface="Wingdings" panose="05000000000000000000" pitchFamily="2" charset="2"/>
              <a:buChar char="§"/>
            </a:pPr>
            <a:r>
              <a:rPr lang="en-US" sz="1400" dirty="0">
                <a:solidFill>
                  <a:srgbClr val="163F74"/>
                </a:solidFill>
              </a:rPr>
              <a:t>Comarch Information Security Policy</a:t>
            </a:r>
          </a:p>
          <a:p>
            <a:pPr marL="285750" indent="-285750">
              <a:buFont typeface="Wingdings" panose="05000000000000000000" pitchFamily="2" charset="2"/>
              <a:buChar char="§"/>
            </a:pPr>
            <a:r>
              <a:rPr lang="en-US" sz="1400" dirty="0">
                <a:solidFill>
                  <a:srgbClr val="163F74"/>
                </a:solidFill>
              </a:rPr>
              <a:t>Quality Management System </a:t>
            </a:r>
          </a:p>
          <a:p>
            <a:pPr marL="742950" lvl="1" indent="-285750">
              <a:buFont typeface="Wingdings" panose="05000000000000000000" pitchFamily="2" charset="2"/>
              <a:buChar char="§"/>
            </a:pPr>
            <a:r>
              <a:rPr lang="en-US" sz="1400" dirty="0">
                <a:solidFill>
                  <a:srgbClr val="163F74"/>
                </a:solidFill>
              </a:rPr>
              <a:t>PN-EN ISO 9001:2001</a:t>
            </a:r>
          </a:p>
          <a:p>
            <a:pPr marL="742950" lvl="1" indent="-285750">
              <a:buFont typeface="Wingdings" panose="05000000000000000000" pitchFamily="2" charset="2"/>
              <a:buChar char="§"/>
            </a:pPr>
            <a:r>
              <a:rPr lang="en-US" sz="1400" dirty="0">
                <a:solidFill>
                  <a:srgbClr val="163F74"/>
                </a:solidFill>
              </a:rPr>
              <a:t>PN-EN ISO 14001</a:t>
            </a:r>
          </a:p>
          <a:p>
            <a:pPr marL="742950" lvl="1" indent="-285750">
              <a:buFont typeface="Wingdings" panose="05000000000000000000" pitchFamily="2" charset="2"/>
              <a:buChar char="§"/>
            </a:pPr>
            <a:r>
              <a:rPr lang="en-US" sz="1400" dirty="0">
                <a:solidFill>
                  <a:srgbClr val="163F74"/>
                </a:solidFill>
              </a:rPr>
              <a:t>PN-N-18001</a:t>
            </a:r>
          </a:p>
          <a:p>
            <a:pPr marL="742950" lvl="1" indent="-285750">
              <a:buFont typeface="Wingdings" panose="05000000000000000000" pitchFamily="2" charset="2"/>
              <a:buChar char="§"/>
            </a:pPr>
            <a:r>
              <a:rPr lang="en-US" sz="1400" dirty="0">
                <a:solidFill>
                  <a:srgbClr val="163F74"/>
                </a:solidFill>
              </a:rPr>
              <a:t>EN-ISO/IEC 27001:2007</a:t>
            </a:r>
          </a:p>
        </p:txBody>
      </p:sp>
      <p:sp>
        <p:nvSpPr>
          <p:cNvPr id="4" name="pole tekstowe 3"/>
          <p:cNvSpPr txBox="1"/>
          <p:nvPr/>
        </p:nvSpPr>
        <p:spPr>
          <a:xfrm>
            <a:off x="5943600" y="2982943"/>
            <a:ext cx="3095625" cy="1722407"/>
          </a:xfrm>
          <a:prstGeom prst="rect">
            <a:avLst/>
          </a:prstGeom>
        </p:spPr>
        <p:txBody>
          <a:bodyPr vert="horz" wrap="square" lIns="91440" tIns="45720" rIns="91440" bIns="45720" rtlCol="0">
            <a:normAutofit/>
          </a:bodyPr>
          <a:lstStyle/>
          <a:p>
            <a:r>
              <a:rPr lang="pl-PL" sz="1400" b="1" dirty="0">
                <a:solidFill>
                  <a:srgbClr val="34B4A1"/>
                </a:solidFill>
              </a:rPr>
              <a:t>Comarch Data Center </a:t>
            </a:r>
            <a:r>
              <a:rPr lang="pl-PL" sz="1400" b="1" dirty="0" err="1">
                <a:solidFill>
                  <a:srgbClr val="34B4A1"/>
                </a:solidFill>
              </a:rPr>
              <a:t>standards</a:t>
            </a:r>
            <a:r>
              <a:rPr lang="pl-PL" sz="1400" b="1" dirty="0">
                <a:solidFill>
                  <a:srgbClr val="34B4A1"/>
                </a:solidFill>
              </a:rPr>
              <a:t>:</a:t>
            </a:r>
          </a:p>
          <a:p>
            <a:pPr marL="285750" indent="-285750">
              <a:buFont typeface="Wingdings" panose="05000000000000000000" pitchFamily="2" charset="2"/>
              <a:buChar char="§"/>
            </a:pPr>
            <a:r>
              <a:rPr lang="en-US" sz="1400" dirty="0">
                <a:solidFill>
                  <a:srgbClr val="163F74"/>
                </a:solidFill>
              </a:rPr>
              <a:t>Personal Data Security Policy</a:t>
            </a:r>
          </a:p>
          <a:p>
            <a:pPr marL="285750" indent="-285750">
              <a:buFont typeface="Wingdings" panose="05000000000000000000" pitchFamily="2" charset="2"/>
              <a:buChar char="§"/>
            </a:pPr>
            <a:r>
              <a:rPr lang="en-US" sz="1400" dirty="0">
                <a:solidFill>
                  <a:srgbClr val="163F74"/>
                </a:solidFill>
              </a:rPr>
              <a:t>ITIL v3 – process approach</a:t>
            </a:r>
          </a:p>
          <a:p>
            <a:pPr marL="285750" indent="-285750">
              <a:buFont typeface="Wingdings" panose="05000000000000000000" pitchFamily="2" charset="2"/>
              <a:buChar char="§"/>
            </a:pPr>
            <a:r>
              <a:rPr lang="en-US" sz="1400" dirty="0">
                <a:solidFill>
                  <a:srgbClr val="163F74"/>
                </a:solidFill>
              </a:rPr>
              <a:t>ISAE 3402 (SAS-70)</a:t>
            </a:r>
          </a:p>
        </p:txBody>
      </p:sp>
      <p:cxnSp>
        <p:nvCxnSpPr>
          <p:cNvPr id="5" name="Łącznik prosty 4"/>
          <p:cNvCxnSpPr/>
          <p:nvPr/>
        </p:nvCxnSpPr>
        <p:spPr>
          <a:xfrm flipH="1">
            <a:off x="2113804" y="2269364"/>
            <a:ext cx="1600199" cy="0"/>
          </a:xfrm>
          <a:prstGeom prst="lin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cxnSp>
      <p:cxnSp>
        <p:nvCxnSpPr>
          <p:cNvPr id="6" name="Łącznik prosty 5"/>
          <p:cNvCxnSpPr/>
          <p:nvPr/>
        </p:nvCxnSpPr>
        <p:spPr>
          <a:xfrm flipH="1">
            <a:off x="5418978" y="2269364"/>
            <a:ext cx="1606620" cy="0"/>
          </a:xfrm>
          <a:prstGeom prst="lin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cxnSp>
      <p:sp>
        <p:nvSpPr>
          <p:cNvPr id="7" name="Elipsa 6"/>
          <p:cNvSpPr/>
          <p:nvPr/>
        </p:nvSpPr>
        <p:spPr>
          <a:xfrm>
            <a:off x="3607557" y="1263191"/>
            <a:ext cx="1933742" cy="1933742"/>
          </a:xfrm>
          <a:prstGeom prst="ellipse">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b="1" dirty="0">
              <a:solidFill>
                <a:srgbClr val="34B4A1"/>
              </a:solidFill>
            </a:endParaRPr>
          </a:p>
        </p:txBody>
      </p:sp>
      <p:sp>
        <p:nvSpPr>
          <p:cNvPr id="8" name="Elipsa 7"/>
          <p:cNvSpPr/>
          <p:nvPr/>
        </p:nvSpPr>
        <p:spPr>
          <a:xfrm>
            <a:off x="1183838" y="1692189"/>
            <a:ext cx="1154350" cy="1154350"/>
          </a:xfrm>
          <a:prstGeom prst="ellips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Prostokąt 8"/>
          <p:cNvSpPr/>
          <p:nvPr/>
        </p:nvSpPr>
        <p:spPr>
          <a:xfrm>
            <a:off x="3510869" y="1899825"/>
            <a:ext cx="2127117" cy="707886"/>
          </a:xfrm>
          <a:prstGeom prst="rect">
            <a:avLst/>
          </a:prstGeom>
        </p:spPr>
        <p:txBody>
          <a:bodyPr wrap="square">
            <a:spAutoFit/>
          </a:bodyPr>
          <a:lstStyle/>
          <a:p>
            <a:pPr algn="ctr">
              <a:lnSpc>
                <a:spcPts val="2400"/>
              </a:lnSpc>
            </a:pPr>
            <a:r>
              <a:rPr lang="pl-PL" b="1" dirty="0">
                <a:solidFill>
                  <a:schemeClr val="bg1"/>
                </a:solidFill>
              </a:rPr>
              <a:t>We </a:t>
            </a:r>
            <a:r>
              <a:rPr lang="pl-PL" b="1" dirty="0" err="1">
                <a:solidFill>
                  <a:schemeClr val="bg1"/>
                </a:solidFill>
              </a:rPr>
              <a:t>focus</a:t>
            </a:r>
            <a:r>
              <a:rPr lang="pl-PL" b="1" dirty="0">
                <a:solidFill>
                  <a:schemeClr val="bg1"/>
                </a:solidFill>
              </a:rPr>
              <a:t> on </a:t>
            </a:r>
            <a:r>
              <a:rPr lang="pl-PL" b="1" dirty="0">
                <a:solidFill>
                  <a:srgbClr val="34B4A1"/>
                </a:solidFill>
              </a:rPr>
              <a:t>QUALITY</a:t>
            </a:r>
          </a:p>
        </p:txBody>
      </p:sp>
      <p:pic>
        <p:nvPicPr>
          <p:cNvPr id="10" name="Obraz 9"/>
          <p:cNvPicPr>
            <a:picLocks noChangeAspect="1"/>
          </p:cNvPicPr>
          <p:nvPr/>
        </p:nvPicPr>
        <p:blipFill>
          <a:blip r:embed="rId2"/>
          <a:stretch>
            <a:fillRect/>
          </a:stretch>
        </p:blipFill>
        <p:spPr>
          <a:xfrm>
            <a:off x="1476502" y="1933897"/>
            <a:ext cx="596503" cy="689984"/>
          </a:xfrm>
          <a:prstGeom prst="rect">
            <a:avLst/>
          </a:prstGeom>
        </p:spPr>
      </p:pic>
      <p:sp>
        <p:nvSpPr>
          <p:cNvPr id="11" name="Elipsa 10"/>
          <p:cNvSpPr/>
          <p:nvPr/>
        </p:nvSpPr>
        <p:spPr>
          <a:xfrm>
            <a:off x="6805812" y="1692189"/>
            <a:ext cx="1154350" cy="1154350"/>
          </a:xfrm>
          <a:prstGeom prst="ellips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12" name="Obraz 11"/>
          <p:cNvPicPr>
            <a:picLocks noChangeAspect="1"/>
          </p:cNvPicPr>
          <p:nvPr/>
        </p:nvPicPr>
        <p:blipFill>
          <a:blip r:embed="rId3"/>
          <a:stretch>
            <a:fillRect/>
          </a:stretch>
        </p:blipFill>
        <p:spPr>
          <a:xfrm>
            <a:off x="7074646" y="2024961"/>
            <a:ext cx="668038" cy="544206"/>
          </a:xfrm>
          <a:prstGeom prst="rect">
            <a:avLst/>
          </a:prstGeom>
        </p:spPr>
      </p:pic>
      <p:sp>
        <p:nvSpPr>
          <p:cNvPr id="13" name="Elipsa 12"/>
          <p:cNvSpPr/>
          <p:nvPr/>
        </p:nvSpPr>
        <p:spPr>
          <a:xfrm>
            <a:off x="2257944" y="2195069"/>
            <a:ext cx="148590" cy="148590"/>
          </a:xfrm>
          <a:prstGeom prst="ellips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sp>
        <p:nvSpPr>
          <p:cNvPr id="14" name="Elipsa 13"/>
          <p:cNvSpPr/>
          <p:nvPr/>
        </p:nvSpPr>
        <p:spPr>
          <a:xfrm>
            <a:off x="6723926" y="2195069"/>
            <a:ext cx="148590" cy="148590"/>
          </a:xfrm>
          <a:prstGeom prst="ellipse">
            <a:avLst/>
          </a:prstGeom>
          <a:solidFill>
            <a:srgbClr val="FFFFFF"/>
          </a:solidFill>
          <a:ln w="28575">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pic>
        <p:nvPicPr>
          <p:cNvPr id="15" name="Obraz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90616790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COMARCH CERTIFICATES</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555" y="991397"/>
            <a:ext cx="4052797" cy="3985959"/>
          </a:xfrm>
          <a:prstGeom prst="rect">
            <a:avLst/>
          </a:prstGeom>
        </p:spPr>
      </p:pic>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6546676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lstStyle/>
          <a:p>
            <a:r>
              <a:rPr lang="pl-PL" dirty="0"/>
              <a:t>SOLUTION ARCHITECTURE</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580069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SYSTEM ARCHITECTURE</a:t>
            </a:r>
          </a:p>
        </p:txBody>
      </p:sp>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988" y="1059449"/>
            <a:ext cx="6870024" cy="3530428"/>
          </a:xfrm>
          <a:prstGeom prst="rect">
            <a:avLst/>
          </a:prstGeom>
        </p:spPr>
      </p:pic>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7143597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EXPERIENCE IN INTEGRATION WITH 3rd PARTY SYSTEMS</a:t>
            </a:r>
          </a:p>
        </p:txBody>
      </p:sp>
      <p:sp>
        <p:nvSpPr>
          <p:cNvPr id="16" name="Symbol zastępczy tekstu 4"/>
          <p:cNvSpPr txBox="1">
            <a:spLocks/>
          </p:cNvSpPr>
          <p:nvPr/>
        </p:nvSpPr>
        <p:spPr>
          <a:xfrm>
            <a:off x="457202" y="2011086"/>
            <a:ext cx="1926187" cy="2736760"/>
          </a:xfrm>
          <a:prstGeom prst="rect">
            <a:avLst/>
          </a:prstGeom>
          <a:solidFill>
            <a:schemeClr val="bg2"/>
          </a:solidFill>
        </p:spPr>
        <p:txBody>
          <a:bodyPr>
            <a:no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en-US" sz="1100" b="0" dirty="0"/>
              <a:t>IBM</a:t>
            </a:r>
          </a:p>
          <a:p>
            <a:pPr marL="162000" indent="-162000">
              <a:spcBef>
                <a:spcPts val="300"/>
              </a:spcBef>
              <a:spcAft>
                <a:spcPts val="300"/>
              </a:spcAft>
            </a:pPr>
            <a:r>
              <a:rPr lang="en-US" sz="1100" b="0" dirty="0" err="1"/>
              <a:t>Retalix</a:t>
            </a:r>
            <a:endParaRPr lang="en-US" sz="1100" b="0" dirty="0"/>
          </a:p>
          <a:p>
            <a:pPr marL="162000" indent="-162000">
              <a:spcBef>
                <a:spcPts val="300"/>
              </a:spcBef>
              <a:spcAft>
                <a:spcPts val="300"/>
              </a:spcAft>
            </a:pPr>
            <a:r>
              <a:rPr lang="en-US" sz="1100" b="0" dirty="0"/>
              <a:t>Wincor Nixdorf</a:t>
            </a:r>
          </a:p>
          <a:p>
            <a:pPr marL="162000" indent="-162000">
              <a:spcBef>
                <a:spcPts val="300"/>
              </a:spcBef>
              <a:spcAft>
                <a:spcPts val="300"/>
              </a:spcAft>
            </a:pPr>
            <a:r>
              <a:rPr lang="en-US" sz="1100" b="0" dirty="0"/>
              <a:t>Micros EPOS (3700andSimphony) </a:t>
            </a:r>
          </a:p>
          <a:p>
            <a:pPr marL="162000" indent="-162000">
              <a:spcBef>
                <a:spcPts val="300"/>
              </a:spcBef>
              <a:spcAft>
                <a:spcPts val="300"/>
              </a:spcAft>
            </a:pPr>
            <a:r>
              <a:rPr lang="en-US" sz="1100" b="0" dirty="0"/>
              <a:t>Micros EPOS (</a:t>
            </a:r>
            <a:r>
              <a:rPr lang="en-US" sz="1100" b="0" dirty="0" err="1"/>
              <a:t>InnTouch</a:t>
            </a:r>
            <a:r>
              <a:rPr lang="en-US" sz="1100" b="0" dirty="0"/>
              <a:t>/</a:t>
            </a:r>
            <a:r>
              <a:rPr lang="en-US" sz="1100" b="0" dirty="0" err="1"/>
              <a:t>Caterwide</a:t>
            </a:r>
            <a:r>
              <a:rPr lang="en-US" sz="1100" b="0" dirty="0"/>
              <a:t>) </a:t>
            </a:r>
          </a:p>
          <a:p>
            <a:pPr marL="162000" indent="-162000">
              <a:spcBef>
                <a:spcPts val="300"/>
              </a:spcBef>
              <a:spcAft>
                <a:spcPts val="300"/>
              </a:spcAft>
            </a:pPr>
            <a:r>
              <a:rPr lang="en-US" sz="1100" b="0" dirty="0" err="1"/>
              <a:t>Tokheim</a:t>
            </a:r>
            <a:endParaRPr lang="en-US" sz="1100" b="0" dirty="0"/>
          </a:p>
          <a:p>
            <a:pPr marL="162000" indent="-162000">
              <a:spcBef>
                <a:spcPts val="300"/>
              </a:spcBef>
              <a:spcAft>
                <a:spcPts val="300"/>
              </a:spcAft>
            </a:pPr>
            <a:r>
              <a:rPr lang="en-US" sz="1100" b="0" dirty="0"/>
              <a:t>Gilbarco Wayne</a:t>
            </a:r>
          </a:p>
          <a:p>
            <a:pPr marL="162000" indent="-162000">
              <a:spcBef>
                <a:spcPts val="300"/>
              </a:spcBef>
              <a:spcAft>
                <a:spcPts val="300"/>
              </a:spcAft>
            </a:pPr>
            <a:r>
              <a:rPr lang="en-US" sz="1100" b="0" dirty="0"/>
              <a:t>Integration with different POS via VISA/AMEX/MasterCard </a:t>
            </a:r>
          </a:p>
        </p:txBody>
      </p:sp>
      <p:sp>
        <p:nvSpPr>
          <p:cNvPr id="17" name="Prostokąt 16"/>
          <p:cNvSpPr/>
          <p:nvPr/>
        </p:nvSpPr>
        <p:spPr>
          <a:xfrm>
            <a:off x="4603329" y="1004557"/>
            <a:ext cx="2030193" cy="951514"/>
          </a:xfrm>
          <a:prstGeom prst="rect">
            <a:avLst/>
          </a:prstGeom>
          <a:solidFill>
            <a:srgbClr val="34B4A1"/>
          </a:solidFill>
          <a:ln>
            <a:noFill/>
          </a:ln>
          <a:effectLst/>
        </p:spPr>
        <p:style>
          <a:lnRef idx="1">
            <a:schemeClr val="accent1"/>
          </a:lnRef>
          <a:fillRef idx="3">
            <a:schemeClr val="accent1"/>
          </a:fillRef>
          <a:effectRef idx="2">
            <a:schemeClr val="accent1"/>
          </a:effectRef>
          <a:fontRef idx="minor">
            <a:schemeClr val="lt1"/>
          </a:fontRef>
        </p:style>
        <p:txBody>
          <a:bodyPr lIns="72000" rIns="72000" bIns="108000" rtlCol="0" anchor="b"/>
          <a:lstStyle/>
          <a:p>
            <a:pPr algn="ctr"/>
            <a:r>
              <a:rPr lang="en-US" sz="1400" b="1" dirty="0"/>
              <a:t>INDUSTRY SPECIFIC</a:t>
            </a:r>
          </a:p>
        </p:txBody>
      </p:sp>
      <p:sp>
        <p:nvSpPr>
          <p:cNvPr id="18" name="Prostokąt 17"/>
          <p:cNvSpPr/>
          <p:nvPr/>
        </p:nvSpPr>
        <p:spPr>
          <a:xfrm>
            <a:off x="2481482" y="1006712"/>
            <a:ext cx="2030193" cy="95151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bIns="108000" rtlCol="0" anchor="b"/>
          <a:lstStyle/>
          <a:p>
            <a:pPr algn="ctr"/>
            <a:r>
              <a:rPr lang="pl-PL" sz="1400" b="1" dirty="0"/>
              <a:t>CRM</a:t>
            </a:r>
          </a:p>
        </p:txBody>
      </p:sp>
      <p:sp>
        <p:nvSpPr>
          <p:cNvPr id="19" name="Prostokąt 18"/>
          <p:cNvSpPr/>
          <p:nvPr/>
        </p:nvSpPr>
        <p:spPr>
          <a:xfrm>
            <a:off x="457200" y="1006712"/>
            <a:ext cx="1926188" cy="951514"/>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bIns="108000" rtlCol="0" anchor="b"/>
          <a:lstStyle/>
          <a:p>
            <a:pPr algn="ctr"/>
            <a:r>
              <a:rPr lang="en-US" sz="1400" b="1" dirty="0"/>
              <a:t>POS</a:t>
            </a:r>
          </a:p>
        </p:txBody>
      </p:sp>
      <p:sp>
        <p:nvSpPr>
          <p:cNvPr id="20" name="Symbol zastępczy tekstu 4"/>
          <p:cNvSpPr txBox="1">
            <a:spLocks/>
          </p:cNvSpPr>
          <p:nvPr/>
        </p:nvSpPr>
        <p:spPr>
          <a:xfrm>
            <a:off x="2481482" y="2011086"/>
            <a:ext cx="2030193" cy="2736760"/>
          </a:xfrm>
          <a:prstGeom prst="rect">
            <a:avLst/>
          </a:prstGeom>
          <a:solidFill>
            <a:schemeClr val="bg2"/>
          </a:solidFill>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100" dirty="0" err="1"/>
              <a:t>External</a:t>
            </a:r>
            <a:r>
              <a:rPr lang="pl-PL" sz="1100" dirty="0"/>
              <a:t> </a:t>
            </a:r>
            <a:r>
              <a:rPr lang="pl-PL" sz="1100" dirty="0" err="1"/>
              <a:t>campaign</a:t>
            </a:r>
            <a:r>
              <a:rPr lang="pl-PL" sz="1100" dirty="0"/>
              <a:t> management </a:t>
            </a:r>
            <a:r>
              <a:rPr lang="pl-PL" sz="1100" dirty="0" err="1"/>
              <a:t>systems</a:t>
            </a:r>
            <a:r>
              <a:rPr lang="pl-PL" sz="1100" dirty="0"/>
              <a:t>: IBM </a:t>
            </a:r>
            <a:r>
              <a:rPr lang="pl-PL" sz="1100" dirty="0" err="1"/>
              <a:t>Unica</a:t>
            </a:r>
            <a:r>
              <a:rPr lang="pl-PL" sz="1100" dirty="0"/>
              <a:t>, Adobe </a:t>
            </a:r>
            <a:r>
              <a:rPr lang="pl-PL" sz="1100" dirty="0" err="1"/>
              <a:t>Campaign</a:t>
            </a:r>
            <a:r>
              <a:rPr lang="pl-PL" sz="1100" dirty="0"/>
              <a:t>, </a:t>
            </a:r>
            <a:r>
              <a:rPr lang="pl-PL" sz="1100" dirty="0" err="1"/>
              <a:t>Responsys</a:t>
            </a:r>
            <a:r>
              <a:rPr lang="pl-PL" sz="1100" dirty="0"/>
              <a:t>, </a:t>
            </a:r>
            <a:r>
              <a:rPr lang="pl-PL" sz="1100" dirty="0" err="1"/>
              <a:t>Exact</a:t>
            </a:r>
            <a:r>
              <a:rPr lang="pl-PL" sz="1100" dirty="0"/>
              <a:t> Target</a:t>
            </a:r>
          </a:p>
          <a:p>
            <a:pPr marL="162000" indent="-162000">
              <a:spcBef>
                <a:spcPts val="300"/>
              </a:spcBef>
              <a:spcAft>
                <a:spcPts val="300"/>
              </a:spcAft>
            </a:pPr>
            <a:r>
              <a:rPr lang="pl-PL" sz="1100" dirty="0"/>
              <a:t>SAS</a:t>
            </a:r>
          </a:p>
          <a:p>
            <a:pPr marL="162000" indent="-162000">
              <a:spcBef>
                <a:spcPts val="300"/>
              </a:spcBef>
              <a:spcAft>
                <a:spcPts val="300"/>
              </a:spcAft>
            </a:pPr>
            <a:endParaRPr lang="en-US" sz="1100" dirty="0"/>
          </a:p>
        </p:txBody>
      </p:sp>
      <p:sp>
        <p:nvSpPr>
          <p:cNvPr id="21" name="Symbol zastępczy tekstu 4"/>
          <p:cNvSpPr txBox="1">
            <a:spLocks/>
          </p:cNvSpPr>
          <p:nvPr/>
        </p:nvSpPr>
        <p:spPr>
          <a:xfrm>
            <a:off x="4603328" y="2011085"/>
            <a:ext cx="2030193" cy="2736761"/>
          </a:xfrm>
          <a:prstGeom prst="rect">
            <a:avLst/>
          </a:prstGeom>
          <a:solidFill>
            <a:schemeClr val="bg2"/>
          </a:solidFill>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100" b="1" dirty="0"/>
              <a:t>Airlines</a:t>
            </a:r>
          </a:p>
          <a:p>
            <a:r>
              <a:rPr lang="en-US" sz="1100" dirty="0" err="1"/>
              <a:t>Navitaire</a:t>
            </a:r>
            <a:r>
              <a:rPr lang="en-US" sz="1100" dirty="0"/>
              <a:t> </a:t>
            </a:r>
            <a:endParaRPr lang="pl-PL" sz="1100" dirty="0"/>
          </a:p>
          <a:p>
            <a:r>
              <a:rPr lang="en-US" sz="1100" dirty="0"/>
              <a:t>Sabre</a:t>
            </a:r>
            <a:endParaRPr lang="pl-PL" sz="1100" dirty="0"/>
          </a:p>
          <a:p>
            <a:r>
              <a:rPr lang="en-US" sz="1100" dirty="0"/>
              <a:t>Mercator</a:t>
            </a:r>
            <a:endParaRPr lang="pl-PL" sz="1100" dirty="0"/>
          </a:p>
          <a:p>
            <a:r>
              <a:rPr lang="en-US" sz="1100" dirty="0" err="1"/>
              <a:t>Datalex</a:t>
            </a:r>
            <a:endParaRPr lang="pl-PL" sz="1100" dirty="0"/>
          </a:p>
          <a:p>
            <a:r>
              <a:rPr lang="en-US" sz="1100" dirty="0"/>
              <a:t>SITA (DCS)</a:t>
            </a:r>
          </a:p>
          <a:p>
            <a:r>
              <a:rPr lang="pl-PL" sz="1100" dirty="0" err="1"/>
              <a:t>Amadeus</a:t>
            </a:r>
            <a:endParaRPr lang="pl-PL" sz="1100" dirty="0"/>
          </a:p>
          <a:p>
            <a:r>
              <a:rPr lang="pl-PL" sz="1100" dirty="0" err="1"/>
              <a:t>Sirena</a:t>
            </a:r>
            <a:endParaRPr lang="pl-PL" sz="1100" dirty="0"/>
          </a:p>
          <a:p>
            <a:r>
              <a:rPr lang="pl-PL" sz="1100" dirty="0" err="1"/>
              <a:t>OpenJaw</a:t>
            </a:r>
            <a:endParaRPr lang="pl-PL" sz="1100" dirty="0"/>
          </a:p>
          <a:p>
            <a:r>
              <a:rPr lang="pl-PL" sz="1100" dirty="0"/>
              <a:t>HP</a:t>
            </a:r>
          </a:p>
          <a:p>
            <a:pPr marL="0" indent="0">
              <a:buNone/>
            </a:pPr>
            <a:r>
              <a:rPr lang="pl-PL" sz="1100" b="1" dirty="0"/>
              <a:t>Financial services:</a:t>
            </a:r>
          </a:p>
          <a:p>
            <a:r>
              <a:rPr lang="pl-PL" sz="1100" dirty="0"/>
              <a:t>Oracle </a:t>
            </a:r>
            <a:r>
              <a:rPr lang="pl-PL" sz="1100" dirty="0" err="1"/>
              <a:t>Financials</a:t>
            </a:r>
            <a:endParaRPr lang="pl-PL" sz="1100" dirty="0"/>
          </a:p>
          <a:p>
            <a:r>
              <a:rPr lang="pl-PL" sz="1100" dirty="0"/>
              <a:t>SAP FI</a:t>
            </a:r>
            <a:endParaRPr lang="en-US" sz="1100" dirty="0"/>
          </a:p>
        </p:txBody>
      </p:sp>
      <p:sp>
        <p:nvSpPr>
          <p:cNvPr id="12" name="Prostokąt 11"/>
          <p:cNvSpPr/>
          <p:nvPr/>
        </p:nvSpPr>
        <p:spPr>
          <a:xfrm>
            <a:off x="6715464" y="1004557"/>
            <a:ext cx="2030193" cy="951514"/>
          </a:xfrm>
          <a:prstGeom prst="rect">
            <a:avLst/>
          </a:prstGeom>
          <a:solidFill>
            <a:srgbClr val="72B42C"/>
          </a:solidFill>
          <a:ln>
            <a:noFill/>
          </a:ln>
          <a:effectLst/>
        </p:spPr>
        <p:style>
          <a:lnRef idx="1">
            <a:schemeClr val="accent1"/>
          </a:lnRef>
          <a:fillRef idx="3">
            <a:schemeClr val="accent1"/>
          </a:fillRef>
          <a:effectRef idx="2">
            <a:schemeClr val="accent1"/>
          </a:effectRef>
          <a:fontRef idx="minor">
            <a:schemeClr val="lt1"/>
          </a:fontRef>
        </p:style>
        <p:txBody>
          <a:bodyPr lIns="72000" rIns="72000" bIns="108000" rtlCol="0" anchor="b"/>
          <a:lstStyle/>
          <a:p>
            <a:pPr algn="ctr"/>
            <a:r>
              <a:rPr lang="en-US" sz="1400" b="1" dirty="0"/>
              <a:t>OTHER</a:t>
            </a:r>
          </a:p>
        </p:txBody>
      </p:sp>
      <p:sp>
        <p:nvSpPr>
          <p:cNvPr id="13" name="Symbol zastępczy tekstu 4"/>
          <p:cNvSpPr txBox="1">
            <a:spLocks/>
          </p:cNvSpPr>
          <p:nvPr/>
        </p:nvSpPr>
        <p:spPr>
          <a:xfrm>
            <a:off x="6715463" y="2011086"/>
            <a:ext cx="2030193" cy="2736760"/>
          </a:xfrm>
          <a:prstGeom prst="rect">
            <a:avLst/>
          </a:prstGeom>
          <a:solidFill>
            <a:schemeClr val="bg2"/>
          </a:solidFill>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r>
              <a:rPr lang="pl-PL" sz="1100" dirty="0"/>
              <a:t>SAP</a:t>
            </a:r>
          </a:p>
          <a:p>
            <a:pPr marL="162000" indent="-162000">
              <a:spcBef>
                <a:spcPts val="300"/>
              </a:spcBef>
              <a:spcAft>
                <a:spcPts val="300"/>
              </a:spcAft>
            </a:pPr>
            <a:r>
              <a:rPr lang="pl-PL" sz="1100" dirty="0"/>
              <a:t>IBM </a:t>
            </a:r>
            <a:r>
              <a:rPr lang="pl-PL" sz="1100" dirty="0" err="1"/>
              <a:t>Netezza</a:t>
            </a:r>
            <a:endParaRPr lang="pl-PL" sz="1100" dirty="0"/>
          </a:p>
          <a:p>
            <a:pPr marL="162000" indent="-162000">
              <a:spcBef>
                <a:spcPts val="300"/>
              </a:spcBef>
              <a:spcAft>
                <a:spcPts val="300"/>
              </a:spcAft>
            </a:pPr>
            <a:r>
              <a:rPr lang="pl-PL" sz="1100" dirty="0"/>
              <a:t>r</a:t>
            </a:r>
            <a:r>
              <a:rPr lang="en-US" sz="1100" dirty="0" err="1"/>
              <a:t>edemption</a:t>
            </a:r>
            <a:r>
              <a:rPr lang="en-US" sz="1100" dirty="0"/>
              <a:t> platform Epsilon </a:t>
            </a:r>
            <a:endParaRPr lang="pl-PL" sz="1100" dirty="0"/>
          </a:p>
          <a:p>
            <a:pPr marL="162000" indent="-162000">
              <a:spcBef>
                <a:spcPts val="300"/>
              </a:spcBef>
              <a:spcAft>
                <a:spcPts val="300"/>
              </a:spcAft>
            </a:pPr>
            <a:r>
              <a:rPr lang="en-US" sz="1100" dirty="0"/>
              <a:t>IVR </a:t>
            </a:r>
            <a:r>
              <a:rPr lang="pl-PL" sz="1100" dirty="0"/>
              <a:t>system</a:t>
            </a:r>
          </a:p>
          <a:p>
            <a:pPr marL="162000" indent="-162000">
              <a:spcBef>
                <a:spcPts val="300"/>
              </a:spcBef>
              <a:spcAft>
                <a:spcPts val="300"/>
              </a:spcAft>
            </a:pPr>
            <a:r>
              <a:rPr lang="en-US" sz="1100" dirty="0"/>
              <a:t>Invoicing system</a:t>
            </a:r>
            <a:r>
              <a:rPr lang="pl-PL" sz="1100" dirty="0"/>
              <a:t>s</a:t>
            </a:r>
          </a:p>
          <a:p>
            <a:pPr marL="162000" indent="-162000">
              <a:spcBef>
                <a:spcPts val="300"/>
              </a:spcBef>
              <a:spcAft>
                <a:spcPts val="300"/>
              </a:spcAft>
            </a:pPr>
            <a:r>
              <a:rPr lang="pl-PL" sz="1100" dirty="0"/>
              <a:t>Email </a:t>
            </a:r>
            <a:r>
              <a:rPr lang="pl-PL" sz="1100" dirty="0" err="1"/>
              <a:t>servers</a:t>
            </a:r>
            <a:endParaRPr lang="pl-PL" sz="1100" dirty="0"/>
          </a:p>
          <a:p>
            <a:pPr marL="162000" indent="-162000">
              <a:spcBef>
                <a:spcPts val="300"/>
              </a:spcBef>
              <a:spcAft>
                <a:spcPts val="300"/>
              </a:spcAft>
            </a:pPr>
            <a:r>
              <a:rPr lang="pl-PL" sz="1100" dirty="0"/>
              <a:t>SMS </a:t>
            </a:r>
            <a:r>
              <a:rPr lang="pl-PL" sz="1100" dirty="0" err="1"/>
              <a:t>gateways</a:t>
            </a:r>
            <a:endParaRPr lang="en-US" sz="1100" dirty="0"/>
          </a:p>
        </p:txBody>
      </p:sp>
      <p:pic>
        <p:nvPicPr>
          <p:cNvPr id="5" name="Obraz 4"/>
          <p:cNvPicPr>
            <a:picLocks noChangeAspect="1"/>
          </p:cNvPicPr>
          <p:nvPr/>
        </p:nvPicPr>
        <p:blipFill>
          <a:blip r:embed="rId2"/>
          <a:stretch>
            <a:fillRect/>
          </a:stretch>
        </p:blipFill>
        <p:spPr>
          <a:xfrm>
            <a:off x="7545446" y="1152212"/>
            <a:ext cx="370224" cy="370224"/>
          </a:xfrm>
          <a:prstGeom prst="rect">
            <a:avLst/>
          </a:prstGeom>
        </p:spPr>
      </p:pic>
      <p:pic>
        <p:nvPicPr>
          <p:cNvPr id="6" name="Obraz 5"/>
          <p:cNvPicPr>
            <a:picLocks noChangeAspect="1"/>
          </p:cNvPicPr>
          <p:nvPr/>
        </p:nvPicPr>
        <p:blipFill>
          <a:blip r:embed="rId3"/>
          <a:stretch>
            <a:fillRect/>
          </a:stretch>
        </p:blipFill>
        <p:spPr>
          <a:xfrm>
            <a:off x="5440615" y="1153165"/>
            <a:ext cx="355618" cy="368319"/>
          </a:xfrm>
          <a:prstGeom prst="rect">
            <a:avLst/>
          </a:prstGeom>
        </p:spPr>
      </p:pic>
      <p:pic>
        <p:nvPicPr>
          <p:cNvPr id="8" name="Obraz 7"/>
          <p:cNvPicPr>
            <a:picLocks noChangeAspect="1"/>
          </p:cNvPicPr>
          <p:nvPr/>
        </p:nvPicPr>
        <p:blipFill>
          <a:blip r:embed="rId4"/>
          <a:stretch>
            <a:fillRect/>
          </a:stretch>
        </p:blipFill>
        <p:spPr>
          <a:xfrm>
            <a:off x="3307972" y="1148719"/>
            <a:ext cx="377210" cy="377210"/>
          </a:xfrm>
          <a:prstGeom prst="rect">
            <a:avLst/>
          </a:prstGeom>
        </p:spPr>
      </p:pic>
      <p:pic>
        <p:nvPicPr>
          <p:cNvPr id="10" name="Obraz 9"/>
          <p:cNvPicPr>
            <a:picLocks noChangeAspect="1"/>
          </p:cNvPicPr>
          <p:nvPr/>
        </p:nvPicPr>
        <p:blipFill>
          <a:blip r:embed="rId5"/>
          <a:stretch>
            <a:fillRect/>
          </a:stretch>
        </p:blipFill>
        <p:spPr>
          <a:xfrm>
            <a:off x="1175512" y="1159197"/>
            <a:ext cx="461034" cy="356254"/>
          </a:xfrm>
          <a:prstGeom prst="rect">
            <a:avLst/>
          </a:prstGeom>
        </p:spPr>
      </p:pic>
      <p:pic>
        <p:nvPicPr>
          <p:cNvPr id="15" name="Obraz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382243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ALLIANCE INTEGRATION</a:t>
            </a:r>
          </a:p>
        </p:txBody>
      </p:sp>
      <p:pic>
        <p:nvPicPr>
          <p:cNvPr id="1028" name="Picture 4" descr="https://upload.wikimedia.org/wikipedia/commons/e/e8/Skyteam_Logo_Alliance.png"/>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57197" y="1876349"/>
            <a:ext cx="215300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logodatabases.com/wp-content/uploads/2012/04/Oneworld-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02508" y="1887321"/>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6/6e/Logo_Star_Alliance.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39946" y="2206904"/>
            <a:ext cx="3059247" cy="17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371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lstStyle/>
          <a:p>
            <a:r>
              <a:rPr lang="pl-PL" dirty="0"/>
              <a:t>ONGOING SERVICES</a:t>
            </a:r>
          </a:p>
        </p:txBody>
      </p:sp>
      <p:pic>
        <p:nvPicPr>
          <p:cNvPr id="4" name="Obraz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469204161"/>
      </p:ext>
    </p:extLst>
  </p:cSld>
  <p:clrMapOvr>
    <a:overrideClrMapping bg1="lt1" tx1="dk1" bg2="lt2" tx2="dk2" accent1="accent1" accent2="accent2" accent3="accent3" accent4="accent4" accent5="accent5" accent6="accent6" hlink="hlink" folHlink="folHlink"/>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HOSTING SERVICES</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75363807"/>
      </p:ext>
    </p:extLst>
  </p:cSld>
  <p:clrMapOvr>
    <a:overrideClrMapping bg1="lt1" tx1="dk1" bg2="lt2" tx2="dk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105058"/>
            <a:ext cx="6758608" cy="3886200"/>
          </a:xfrm>
          <a:prstGeom prst="rect">
            <a:avLst/>
          </a:prstGeom>
        </p:spPr>
      </p:pic>
      <p:sp>
        <p:nvSpPr>
          <p:cNvPr id="3" name="Symbol zastępczy tekstu 2"/>
          <p:cNvSpPr>
            <a:spLocks noGrp="1"/>
          </p:cNvSpPr>
          <p:nvPr>
            <p:ph type="body" sz="quarter" idx="25"/>
          </p:nvPr>
        </p:nvSpPr>
        <p:spPr/>
        <p:txBody>
          <a:bodyPr/>
          <a:lstStyle/>
          <a:p>
            <a:r>
              <a:rPr lang="pl-PL" dirty="0"/>
              <a:t>COMARCH DATA CENTER FOOTPRINT</a:t>
            </a:r>
          </a:p>
        </p:txBody>
      </p:sp>
      <p:pic>
        <p:nvPicPr>
          <p:cNvPr id="9" name="Obraz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8447959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COMARCH DATA CENTER IN NUMBERS</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227" y="1085487"/>
            <a:ext cx="7500548" cy="3503432"/>
          </a:xfrm>
          <a:prstGeom prst="rect">
            <a:avLst/>
          </a:prstGeom>
        </p:spPr>
      </p:pic>
    </p:spTree>
    <p:extLst>
      <p:ext uri="{BB962C8B-B14F-4D97-AF65-F5344CB8AC3E}">
        <p14:creationId xmlns:p14="http://schemas.microsoft.com/office/powerpoint/2010/main" val="640672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90409"/>
            <a:ext cx="3651250" cy="732325"/>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OMV</a:t>
            </a:r>
            <a:endParaRPr lang="en-US" sz="1700" dirty="0">
              <a:solidFill>
                <a:srgbClr val="00A295"/>
              </a:solidFill>
            </a:endParaRPr>
          </a:p>
        </p:txBody>
      </p:sp>
      <p:sp>
        <p:nvSpPr>
          <p:cNvPr id="2" name="Prostokąt 1"/>
          <p:cNvSpPr/>
          <p:nvPr/>
        </p:nvSpPr>
        <p:spPr>
          <a:xfrm>
            <a:off x="154565" y="1996938"/>
            <a:ext cx="3496685" cy="3118803"/>
          </a:xfrm>
          <a:prstGeom prst="rect">
            <a:avLst/>
          </a:prstGeom>
        </p:spPr>
        <p:txBody>
          <a:bodyPr wrap="square">
            <a:spAutoFit/>
          </a:bodyPr>
          <a:lstStyle/>
          <a:p>
            <a:pPr>
              <a:lnSpc>
                <a:spcPts val="1200"/>
              </a:lnSpc>
              <a:spcBef>
                <a:spcPts val="400"/>
              </a:spcBef>
              <a:spcAft>
                <a:spcPts val="400"/>
              </a:spcAft>
            </a:pPr>
            <a:r>
              <a:rPr lang="en-US" sz="1200" b="1" dirty="0">
                <a:solidFill>
                  <a:srgbClr val="00A295"/>
                </a:solidFill>
              </a:rPr>
              <a:t>BUSINESS CHALLENGES:</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offer consistent program branding and positioning</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provide special treatment </a:t>
            </a:r>
            <a:r>
              <a:rPr lang="pl-PL" sz="1200" dirty="0">
                <a:solidFill>
                  <a:srgbClr val="183E75"/>
                </a:solidFill>
              </a:rPr>
              <a:t>of </a:t>
            </a:r>
            <a:r>
              <a:rPr lang="en-US" sz="1200" dirty="0">
                <a:solidFill>
                  <a:srgbClr val="183E75"/>
                </a:solidFill>
              </a:rPr>
              <a:t>customers</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generate customers’ trust</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secure operational excellence</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differentiate from competition with innovative and </a:t>
            </a:r>
            <a:r>
              <a:rPr lang="pl-PL" sz="1200" dirty="0" err="1">
                <a:solidFill>
                  <a:srgbClr val="183E75"/>
                </a:solidFill>
              </a:rPr>
              <a:t>diversified</a:t>
            </a:r>
            <a:r>
              <a:rPr lang="en-US" sz="1200" dirty="0">
                <a:solidFill>
                  <a:srgbClr val="183E75"/>
                </a:solidFill>
              </a:rPr>
              <a:t> offers</a:t>
            </a:r>
          </a:p>
          <a:p>
            <a:pPr marL="171450" indent="-171450">
              <a:lnSpc>
                <a:spcPts val="1200"/>
              </a:lnSpc>
              <a:spcBef>
                <a:spcPts val="400"/>
              </a:spcBef>
              <a:spcAft>
                <a:spcPts val="400"/>
              </a:spcAft>
              <a:buFont typeface="Wingdings" panose="05000000000000000000" pitchFamily="2" charset="2"/>
              <a:buChar char="§"/>
            </a:pPr>
            <a:r>
              <a:rPr lang="en-US" sz="1200" dirty="0">
                <a:solidFill>
                  <a:srgbClr val="183E75"/>
                </a:solidFill>
              </a:rPr>
              <a:t>4 pillars of loyalty program:</a:t>
            </a:r>
          </a:p>
          <a:p>
            <a:pPr marL="628650" lvl="1" indent="-171450">
              <a:lnSpc>
                <a:spcPts val="1200"/>
              </a:lnSpc>
              <a:spcBef>
                <a:spcPts val="400"/>
              </a:spcBef>
              <a:spcAft>
                <a:spcPts val="400"/>
              </a:spcAft>
              <a:buFont typeface="Wingdings" panose="05000000000000000000" pitchFamily="2" charset="2"/>
              <a:buChar char="§"/>
            </a:pPr>
            <a:r>
              <a:rPr lang="pl-PL" sz="1200" dirty="0">
                <a:solidFill>
                  <a:srgbClr val="183E75"/>
                </a:solidFill>
              </a:rPr>
              <a:t>s</a:t>
            </a:r>
            <a:r>
              <a:rPr lang="en-US" sz="1200" dirty="0" err="1">
                <a:solidFill>
                  <a:srgbClr val="183E75"/>
                </a:solidFill>
              </a:rPr>
              <a:t>implicity</a:t>
            </a:r>
            <a:endParaRPr lang="en-US" sz="1200" dirty="0">
              <a:solidFill>
                <a:srgbClr val="183E75"/>
              </a:solidFill>
            </a:endParaRPr>
          </a:p>
          <a:p>
            <a:pPr marL="628650" lvl="1" indent="-171450">
              <a:lnSpc>
                <a:spcPts val="1200"/>
              </a:lnSpc>
              <a:spcBef>
                <a:spcPts val="400"/>
              </a:spcBef>
              <a:spcAft>
                <a:spcPts val="400"/>
              </a:spcAft>
              <a:buFont typeface="Wingdings" panose="05000000000000000000" pitchFamily="2" charset="2"/>
              <a:buChar char="§"/>
            </a:pPr>
            <a:r>
              <a:rPr lang="pl-PL" sz="1200" dirty="0">
                <a:solidFill>
                  <a:srgbClr val="183E75"/>
                </a:solidFill>
              </a:rPr>
              <a:t>r</a:t>
            </a:r>
            <a:r>
              <a:rPr lang="en-US" sz="1200" dirty="0" err="1">
                <a:solidFill>
                  <a:srgbClr val="183E75"/>
                </a:solidFill>
              </a:rPr>
              <a:t>ich</a:t>
            </a:r>
            <a:r>
              <a:rPr lang="en-US" sz="1200" dirty="0">
                <a:solidFill>
                  <a:srgbClr val="183E75"/>
                </a:solidFill>
              </a:rPr>
              <a:t> variety of promotions</a:t>
            </a:r>
          </a:p>
          <a:p>
            <a:pPr marL="628650" lvl="1" indent="-171450">
              <a:lnSpc>
                <a:spcPts val="1200"/>
              </a:lnSpc>
              <a:spcBef>
                <a:spcPts val="400"/>
              </a:spcBef>
              <a:spcAft>
                <a:spcPts val="400"/>
              </a:spcAft>
              <a:buFont typeface="Wingdings" panose="05000000000000000000" pitchFamily="2" charset="2"/>
              <a:buChar char="§"/>
            </a:pPr>
            <a:r>
              <a:rPr lang="pl-PL" sz="1200" dirty="0">
                <a:solidFill>
                  <a:srgbClr val="183E75"/>
                </a:solidFill>
              </a:rPr>
              <a:t>a</a:t>
            </a:r>
            <a:r>
              <a:rPr lang="en-US" sz="1200" dirty="0" err="1">
                <a:solidFill>
                  <a:srgbClr val="183E75"/>
                </a:solidFill>
              </a:rPr>
              <a:t>ppealing</a:t>
            </a:r>
            <a:r>
              <a:rPr lang="en-US" sz="1200" dirty="0">
                <a:solidFill>
                  <a:srgbClr val="183E75"/>
                </a:solidFill>
              </a:rPr>
              <a:t> communication</a:t>
            </a:r>
          </a:p>
          <a:p>
            <a:pPr marL="628650" lvl="1" indent="-171450">
              <a:lnSpc>
                <a:spcPts val="1200"/>
              </a:lnSpc>
              <a:spcBef>
                <a:spcPts val="400"/>
              </a:spcBef>
              <a:spcAft>
                <a:spcPts val="400"/>
              </a:spcAft>
              <a:buFont typeface="Wingdings" panose="05000000000000000000" pitchFamily="2" charset="2"/>
              <a:buChar char="§"/>
            </a:pPr>
            <a:r>
              <a:rPr lang="en-US" sz="1200" dirty="0">
                <a:solidFill>
                  <a:srgbClr val="183E75"/>
                </a:solidFill>
              </a:rPr>
              <a:t>VIP treatment of best clients</a:t>
            </a:r>
          </a:p>
        </p:txBody>
      </p:sp>
      <p:pic>
        <p:nvPicPr>
          <p:cNvPr id="5" name="Obraz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637" y="349052"/>
            <a:ext cx="779975" cy="572501"/>
          </a:xfrm>
          <a:prstGeom prst="rect">
            <a:avLst/>
          </a:prstGeom>
        </p:spPr>
      </p:pic>
      <p:pic>
        <p:nvPicPr>
          <p:cNvPr id="6" name="Obraz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4128742807"/>
      </p:ext>
    </p:extLst>
  </p:cSld>
  <p:clrMapOvr>
    <a:overrideClrMapping bg1="lt1" tx1="dk1" bg2="lt2" tx2="dk2" accent1="accent1" accent2="accent2" accent3="accent3" accent4="accent4" accent5="accent5" accent6="accent6" hlink="hlink" folHlink="folHlink"/>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38225" y="57150"/>
            <a:ext cx="3190875" cy="981075"/>
          </a:xfrm>
        </p:spPr>
        <p:txBody>
          <a:bodyPr/>
          <a:lstStyle/>
          <a:p>
            <a:r>
              <a:rPr lang="pl-PL" sz="2000" dirty="0">
                <a:solidFill>
                  <a:srgbClr val="163F74"/>
                </a:solidFill>
              </a:rPr>
              <a:t>COMARCH </a:t>
            </a:r>
            <a:br>
              <a:rPr lang="pl-PL" sz="2000" dirty="0">
                <a:solidFill>
                  <a:srgbClr val="163F74"/>
                </a:solidFill>
              </a:rPr>
            </a:br>
            <a:r>
              <a:rPr lang="pl-PL" sz="2000" dirty="0">
                <a:solidFill>
                  <a:srgbClr val="163F74"/>
                </a:solidFill>
              </a:rPr>
              <a:t>DATA CENTER</a:t>
            </a:r>
            <a:br>
              <a:rPr lang="pl-PL" sz="2000" dirty="0">
                <a:solidFill>
                  <a:srgbClr val="163F74"/>
                </a:solidFill>
              </a:rPr>
            </a:br>
            <a:r>
              <a:rPr lang="pl-PL" sz="2000" dirty="0">
                <a:solidFill>
                  <a:srgbClr val="163F74"/>
                </a:solidFill>
              </a:rPr>
              <a:t> </a:t>
            </a:r>
            <a:r>
              <a:rPr lang="pl-PL" sz="2000" dirty="0"/>
              <a:t>– RANGE OF SERVICES</a:t>
            </a:r>
          </a:p>
        </p:txBody>
      </p:sp>
      <p:sp>
        <p:nvSpPr>
          <p:cNvPr id="6" name="Symbol zastępczy tekstu 6"/>
          <p:cNvSpPr txBox="1">
            <a:spLocks/>
          </p:cNvSpPr>
          <p:nvPr/>
        </p:nvSpPr>
        <p:spPr>
          <a:xfrm>
            <a:off x="1773189" y="1312545"/>
            <a:ext cx="2468881" cy="38309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dirty="0">
                <a:solidFill>
                  <a:prstClr val="white"/>
                </a:solidFill>
              </a:rPr>
              <a:t>Software as a Service (SaaS)    </a:t>
            </a:r>
            <a:r>
              <a:rPr sz="1200" b="0" dirty="0">
                <a:solidFill>
                  <a:prstClr val="white"/>
                </a:solidFill>
              </a:rPr>
              <a:t>- </a:t>
            </a:r>
            <a:r>
              <a:rPr lang="pl-PL" sz="1200" b="0" dirty="0" err="1">
                <a:solidFill>
                  <a:prstClr val="white"/>
                </a:solidFill>
              </a:rPr>
              <a:t>complete</a:t>
            </a:r>
            <a:r>
              <a:rPr lang="en-US" sz="1200" b="0" dirty="0">
                <a:solidFill>
                  <a:prstClr val="white"/>
                </a:solidFill>
              </a:rPr>
              <a:t> customer service in the delivery of applications and hardware (HW &amp; SW) in </a:t>
            </a:r>
            <a:br>
              <a:rPr sz="1200" b="0" dirty="0">
                <a:solidFill>
                  <a:prstClr val="white"/>
                </a:solidFill>
              </a:rPr>
            </a:br>
            <a:r>
              <a:rPr lang="en-US" sz="1200" b="0" dirty="0">
                <a:solidFill>
                  <a:prstClr val="white"/>
                </a:solidFill>
              </a:rPr>
              <a:t>a service model</a:t>
            </a:r>
            <a:endParaRPr sz="1200" b="0" dirty="0">
              <a:solidFill>
                <a:prstClr val="white"/>
              </a:solidFill>
            </a:endParaRPr>
          </a:p>
          <a:p>
            <a:pPr marL="0" indent="0">
              <a:spcBef>
                <a:spcPts val="1000"/>
              </a:spcBef>
              <a:spcAft>
                <a:spcPts val="1000"/>
              </a:spcAft>
              <a:buFont typeface="Wingdings" charset="2"/>
              <a:buNone/>
            </a:pPr>
            <a:r>
              <a:rPr sz="1200" dirty="0">
                <a:solidFill>
                  <a:prstClr val="white"/>
                </a:solidFill>
              </a:rPr>
              <a:t>Platform as a Service (</a:t>
            </a:r>
            <a:r>
              <a:rPr sz="1200" dirty="0" err="1">
                <a:solidFill>
                  <a:prstClr val="white"/>
                </a:solidFill>
              </a:rPr>
              <a:t>Paas</a:t>
            </a:r>
            <a:r>
              <a:rPr sz="1200" dirty="0">
                <a:solidFill>
                  <a:prstClr val="white"/>
                </a:solidFill>
              </a:rPr>
              <a:t>)</a:t>
            </a:r>
            <a:br>
              <a:rPr sz="1200" b="0" dirty="0">
                <a:solidFill>
                  <a:prstClr val="white"/>
                </a:solidFill>
              </a:rPr>
            </a:br>
            <a:r>
              <a:rPr sz="1200" b="0" dirty="0">
                <a:solidFill>
                  <a:prstClr val="white"/>
                </a:solidFill>
              </a:rPr>
              <a:t>- hosting platform services </a:t>
            </a:r>
            <a:br>
              <a:rPr sz="1200" b="0" dirty="0">
                <a:solidFill>
                  <a:prstClr val="white"/>
                </a:solidFill>
              </a:rPr>
            </a:br>
            <a:r>
              <a:rPr sz="1200" b="0" dirty="0">
                <a:solidFill>
                  <a:prstClr val="white"/>
                </a:solidFill>
              </a:rPr>
              <a:t>(HW &amp; SW) for </a:t>
            </a:r>
            <a:r>
              <a:rPr sz="1200" b="0" dirty="0" err="1">
                <a:solidFill>
                  <a:prstClr val="white"/>
                </a:solidFill>
              </a:rPr>
              <a:t>client</a:t>
            </a:r>
            <a:r>
              <a:rPr sz="1200" b="0" dirty="0">
                <a:solidFill>
                  <a:prstClr val="white"/>
                </a:solidFill>
              </a:rPr>
              <a:t> </a:t>
            </a:r>
            <a:r>
              <a:rPr sz="1200" b="0" dirty="0" err="1">
                <a:solidFill>
                  <a:prstClr val="white"/>
                </a:solidFill>
              </a:rPr>
              <a:t>applications</a:t>
            </a:r>
            <a:endParaRPr sz="1200" b="0" dirty="0">
              <a:solidFill>
                <a:prstClr val="white"/>
              </a:solidFill>
            </a:endParaRPr>
          </a:p>
          <a:p>
            <a:pPr marL="0" indent="0">
              <a:spcBef>
                <a:spcPts val="1000"/>
              </a:spcBef>
              <a:spcAft>
                <a:spcPts val="1000"/>
              </a:spcAft>
              <a:buFont typeface="Wingdings" charset="2"/>
              <a:buNone/>
            </a:pPr>
            <a:r>
              <a:rPr sz="1200" dirty="0" err="1">
                <a:solidFill>
                  <a:prstClr val="white"/>
                </a:solidFill>
              </a:rPr>
              <a:t>Infrastructure</a:t>
            </a:r>
            <a:r>
              <a:rPr sz="1200" dirty="0">
                <a:solidFill>
                  <a:prstClr val="white"/>
                </a:solidFill>
              </a:rPr>
              <a:t> as a Service (IaaS) </a:t>
            </a:r>
            <a:br>
              <a:rPr sz="1200" dirty="0">
                <a:solidFill>
                  <a:prstClr val="white"/>
                </a:solidFill>
              </a:rPr>
            </a:br>
            <a:r>
              <a:rPr sz="1200" b="0" dirty="0">
                <a:solidFill>
                  <a:prstClr val="white"/>
                </a:solidFill>
              </a:rPr>
              <a:t>- </a:t>
            </a:r>
            <a:r>
              <a:rPr lang="pl-PL" sz="1200" b="0" dirty="0">
                <a:solidFill>
                  <a:prstClr val="white"/>
                </a:solidFill>
              </a:rPr>
              <a:t>v</a:t>
            </a:r>
            <a:r>
              <a:rPr lang="en-US" sz="1200" b="0" dirty="0" err="1">
                <a:solidFill>
                  <a:prstClr val="white"/>
                </a:solidFill>
              </a:rPr>
              <a:t>irtualized</a:t>
            </a:r>
            <a:r>
              <a:rPr lang="en-US" sz="1200" b="0" dirty="0">
                <a:solidFill>
                  <a:prstClr val="white"/>
                </a:solidFill>
              </a:rPr>
              <a:t> platform available </a:t>
            </a:r>
            <a:br>
              <a:rPr sz="1200" b="0" dirty="0">
                <a:solidFill>
                  <a:prstClr val="white"/>
                </a:solidFill>
              </a:rPr>
            </a:br>
            <a:r>
              <a:rPr lang="en-US" sz="1200" b="0" dirty="0">
                <a:solidFill>
                  <a:prstClr val="white"/>
                </a:solidFill>
              </a:rPr>
              <a:t>in the "On-demand</a:t>
            </a:r>
            <a:r>
              <a:rPr sz="1200" b="0" dirty="0">
                <a:solidFill>
                  <a:prstClr val="white"/>
                </a:solidFill>
              </a:rPr>
              <a:t>” model</a:t>
            </a:r>
          </a:p>
          <a:p>
            <a:pPr marL="0" indent="0">
              <a:spcBef>
                <a:spcPts val="1000"/>
              </a:spcBef>
              <a:spcAft>
                <a:spcPts val="1000"/>
              </a:spcAft>
              <a:buFont typeface="Wingdings" charset="2"/>
              <a:buNone/>
            </a:pPr>
            <a:r>
              <a:rPr sz="1200" dirty="0">
                <a:solidFill>
                  <a:prstClr val="white"/>
                </a:solidFill>
              </a:rPr>
              <a:t>Comarch </a:t>
            </a:r>
            <a:r>
              <a:rPr sz="1200" dirty="0" err="1">
                <a:solidFill>
                  <a:prstClr val="white"/>
                </a:solidFill>
              </a:rPr>
              <a:t>Disaster</a:t>
            </a:r>
            <a:r>
              <a:rPr sz="1200" dirty="0">
                <a:solidFill>
                  <a:prstClr val="white"/>
                </a:solidFill>
              </a:rPr>
              <a:t> </a:t>
            </a:r>
            <a:r>
              <a:rPr sz="1200" dirty="0" err="1">
                <a:solidFill>
                  <a:prstClr val="white"/>
                </a:solidFill>
              </a:rPr>
              <a:t>Recovery</a:t>
            </a:r>
            <a:br>
              <a:rPr sz="1200" dirty="0">
                <a:solidFill>
                  <a:prstClr val="white"/>
                </a:solidFill>
              </a:rPr>
            </a:br>
            <a:r>
              <a:rPr sz="1200" b="0" dirty="0">
                <a:solidFill>
                  <a:prstClr val="white"/>
                </a:solidFill>
              </a:rPr>
              <a:t>- backup data </a:t>
            </a:r>
            <a:r>
              <a:rPr sz="1200" b="0" dirty="0" err="1">
                <a:solidFill>
                  <a:prstClr val="white"/>
                </a:solidFill>
              </a:rPr>
              <a:t>centers</a:t>
            </a:r>
            <a:endParaRPr sz="1200" b="0" dirty="0">
              <a:solidFill>
                <a:prstClr val="white"/>
              </a:solidFill>
            </a:endParaRPr>
          </a:p>
        </p:txBody>
      </p:sp>
      <p:sp>
        <p:nvSpPr>
          <p:cNvPr id="7" name="Elipsa 6"/>
          <p:cNvSpPr/>
          <p:nvPr/>
        </p:nvSpPr>
        <p:spPr>
          <a:xfrm>
            <a:off x="1186200" y="1558128"/>
            <a:ext cx="533360" cy="533360"/>
          </a:xfrm>
          <a:prstGeom prst="ellipse">
            <a:avLst/>
          </a:prstGeom>
          <a:solidFill>
            <a:schemeClr val="bg1"/>
          </a:solidFill>
          <a:ln w="19050">
            <a:solidFill>
              <a:srgbClr val="26437D"/>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dirty="0">
                <a:solidFill>
                  <a:srgbClr val="26437E"/>
                </a:solidFill>
              </a:rPr>
              <a:t> </a:t>
            </a:r>
          </a:p>
        </p:txBody>
      </p:sp>
      <p:sp>
        <p:nvSpPr>
          <p:cNvPr id="9" name="Elipsa 8"/>
          <p:cNvSpPr/>
          <p:nvPr/>
        </p:nvSpPr>
        <p:spPr>
          <a:xfrm>
            <a:off x="1186200" y="2539761"/>
            <a:ext cx="533360" cy="533360"/>
          </a:xfrm>
          <a:prstGeom prst="ellipse">
            <a:avLst/>
          </a:prstGeom>
          <a:solidFill>
            <a:schemeClr val="bg1"/>
          </a:solidFill>
          <a:ln w="19050">
            <a:solidFill>
              <a:srgbClr val="26437D"/>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dirty="0">
                <a:solidFill>
                  <a:srgbClr val="26437E"/>
                </a:solidFill>
              </a:rPr>
              <a:t> </a:t>
            </a:r>
          </a:p>
        </p:txBody>
      </p:sp>
      <p:sp>
        <p:nvSpPr>
          <p:cNvPr id="10" name="Elipsa 9"/>
          <p:cNvSpPr/>
          <p:nvPr/>
        </p:nvSpPr>
        <p:spPr>
          <a:xfrm>
            <a:off x="1185551" y="3459221"/>
            <a:ext cx="533360" cy="533360"/>
          </a:xfrm>
          <a:prstGeom prst="ellipse">
            <a:avLst/>
          </a:prstGeom>
          <a:solidFill>
            <a:schemeClr val="bg1"/>
          </a:solidFill>
          <a:ln w="19050">
            <a:solidFill>
              <a:srgbClr val="26437D"/>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dirty="0">
                <a:solidFill>
                  <a:srgbClr val="26437E"/>
                </a:solidFill>
              </a:rPr>
              <a:t> </a:t>
            </a:r>
          </a:p>
        </p:txBody>
      </p:sp>
      <p:sp>
        <p:nvSpPr>
          <p:cNvPr id="12" name="Elipsa 11"/>
          <p:cNvSpPr/>
          <p:nvPr/>
        </p:nvSpPr>
        <p:spPr>
          <a:xfrm>
            <a:off x="1186200" y="4224896"/>
            <a:ext cx="533360" cy="533360"/>
          </a:xfrm>
          <a:prstGeom prst="ellipse">
            <a:avLst/>
          </a:prstGeom>
          <a:solidFill>
            <a:schemeClr val="bg1"/>
          </a:solidFill>
          <a:ln w="19050">
            <a:solidFill>
              <a:srgbClr val="26437D"/>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dirty="0">
                <a:solidFill>
                  <a:srgbClr val="26437E"/>
                </a:solidFill>
              </a:rPr>
              <a:t> </a:t>
            </a:r>
          </a:p>
        </p:txBody>
      </p:sp>
      <p:pic>
        <p:nvPicPr>
          <p:cNvPr id="21" name="Obraz 20"/>
          <p:cNvPicPr>
            <a:picLocks noChangeAspect="1"/>
          </p:cNvPicPr>
          <p:nvPr/>
        </p:nvPicPr>
        <p:blipFill>
          <a:blip r:embed="rId3"/>
          <a:stretch>
            <a:fillRect/>
          </a:stretch>
        </p:blipFill>
        <p:spPr>
          <a:xfrm>
            <a:off x="1353834" y="4376500"/>
            <a:ext cx="198092" cy="240380"/>
          </a:xfrm>
          <a:prstGeom prst="rect">
            <a:avLst/>
          </a:prstGeom>
        </p:spPr>
      </p:pic>
      <p:pic>
        <p:nvPicPr>
          <p:cNvPr id="22" name="Obraz 21"/>
          <p:cNvPicPr>
            <a:picLocks noChangeAspect="1"/>
          </p:cNvPicPr>
          <p:nvPr/>
        </p:nvPicPr>
        <p:blipFill>
          <a:blip r:embed="rId4"/>
          <a:stretch>
            <a:fillRect/>
          </a:stretch>
        </p:blipFill>
        <p:spPr>
          <a:xfrm>
            <a:off x="1284936" y="1705426"/>
            <a:ext cx="335886" cy="238763"/>
          </a:xfrm>
          <a:prstGeom prst="rect">
            <a:avLst/>
          </a:prstGeom>
        </p:spPr>
      </p:pic>
      <p:pic>
        <p:nvPicPr>
          <p:cNvPr id="23" name="Obraz 22"/>
          <p:cNvPicPr>
            <a:picLocks noChangeAspect="1"/>
          </p:cNvPicPr>
          <p:nvPr/>
        </p:nvPicPr>
        <p:blipFill>
          <a:blip r:embed="rId5"/>
          <a:stretch>
            <a:fillRect/>
          </a:stretch>
        </p:blipFill>
        <p:spPr>
          <a:xfrm>
            <a:off x="1301424" y="3646235"/>
            <a:ext cx="319398" cy="242475"/>
          </a:xfrm>
          <a:prstGeom prst="rect">
            <a:avLst/>
          </a:prstGeom>
        </p:spPr>
      </p:pic>
      <p:pic>
        <p:nvPicPr>
          <p:cNvPr id="25" name="Obraz 24"/>
          <p:cNvPicPr>
            <a:picLocks noChangeAspect="1"/>
          </p:cNvPicPr>
          <p:nvPr/>
        </p:nvPicPr>
        <p:blipFill>
          <a:blip r:embed="rId6"/>
          <a:stretch>
            <a:fillRect/>
          </a:stretch>
        </p:blipFill>
        <p:spPr>
          <a:xfrm>
            <a:off x="1267489" y="2706072"/>
            <a:ext cx="351291" cy="200737"/>
          </a:xfrm>
          <a:prstGeom prst="rect">
            <a:avLst/>
          </a:prstGeom>
        </p:spPr>
      </p:pic>
      <p:pic>
        <p:nvPicPr>
          <p:cNvPr id="13" name="Obraz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318341649"/>
      </p:ext>
    </p:extLst>
  </p:cSld>
  <p:clrMapOvr>
    <a:overrideClrMapping bg1="lt1" tx1="dk1" bg2="lt2" tx2="dk2" accent1="accent1" accent2="accent2" accent3="accent3" accent4="accent4" accent5="accent5" accent6="accent6" hlink="hlink" folHlink="folHlink"/>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38225" y="57150"/>
            <a:ext cx="3190875" cy="981075"/>
          </a:xfrm>
        </p:spPr>
        <p:txBody>
          <a:bodyPr/>
          <a:lstStyle/>
          <a:p>
            <a:r>
              <a:rPr lang="pl-PL" sz="2000" dirty="0">
                <a:solidFill>
                  <a:srgbClr val="163F74"/>
                </a:solidFill>
              </a:rPr>
              <a:t>COMARCH </a:t>
            </a:r>
            <a:br>
              <a:rPr lang="pl-PL" sz="2000" dirty="0">
                <a:solidFill>
                  <a:srgbClr val="163F74"/>
                </a:solidFill>
              </a:rPr>
            </a:br>
            <a:r>
              <a:rPr lang="pl-PL" sz="2000" dirty="0">
                <a:solidFill>
                  <a:srgbClr val="163F74"/>
                </a:solidFill>
              </a:rPr>
              <a:t>DATA CENTER</a:t>
            </a:r>
            <a:br>
              <a:rPr lang="pl-PL" sz="2000" dirty="0">
                <a:solidFill>
                  <a:srgbClr val="163F74"/>
                </a:solidFill>
              </a:rPr>
            </a:br>
            <a:r>
              <a:rPr lang="pl-PL" sz="2000" dirty="0">
                <a:solidFill>
                  <a:srgbClr val="163F74"/>
                </a:solidFill>
              </a:rPr>
              <a:t> </a:t>
            </a:r>
            <a:r>
              <a:rPr lang="pl-PL" sz="2000" dirty="0"/>
              <a:t>– RANGE OF SERVICES</a:t>
            </a:r>
          </a:p>
        </p:txBody>
      </p:sp>
      <p:sp>
        <p:nvSpPr>
          <p:cNvPr id="6" name="Symbol zastępczy tekstu 6"/>
          <p:cNvSpPr txBox="1">
            <a:spLocks/>
          </p:cNvSpPr>
          <p:nvPr/>
        </p:nvSpPr>
        <p:spPr>
          <a:xfrm>
            <a:off x="1241694" y="11655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a:t>
            </a:r>
            <a:r>
              <a:rPr sz="1200" b="0" dirty="0" err="1">
                <a:solidFill>
                  <a:srgbClr val="26437E"/>
                </a:solidFill>
              </a:rPr>
              <a:t>Comarch’s</a:t>
            </a:r>
            <a:r>
              <a:rPr sz="1200" b="0" dirty="0">
                <a:solidFill>
                  <a:srgbClr val="26437E"/>
                </a:solidFill>
              </a:rPr>
              <a:t> Application</a:t>
            </a:r>
          </a:p>
        </p:txBody>
      </p:sp>
      <p:sp>
        <p:nvSpPr>
          <p:cNvPr id="17" name="Symbol zastępczy tekstu 6"/>
          <p:cNvSpPr txBox="1">
            <a:spLocks/>
          </p:cNvSpPr>
          <p:nvPr/>
        </p:nvSpPr>
        <p:spPr>
          <a:xfrm>
            <a:off x="1241694" y="15846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DB Administration</a:t>
            </a:r>
          </a:p>
        </p:txBody>
      </p:sp>
      <p:sp>
        <p:nvSpPr>
          <p:cNvPr id="18" name="Symbol zastępczy tekstu 6"/>
          <p:cNvSpPr txBox="1">
            <a:spLocks/>
          </p:cNvSpPr>
          <p:nvPr/>
        </p:nvSpPr>
        <p:spPr>
          <a:xfrm>
            <a:off x="1241694" y="20037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OS Administration</a:t>
            </a:r>
          </a:p>
        </p:txBody>
      </p:sp>
      <p:sp>
        <p:nvSpPr>
          <p:cNvPr id="19" name="Symbol zastępczy tekstu 6"/>
          <p:cNvSpPr txBox="1">
            <a:spLocks/>
          </p:cNvSpPr>
          <p:nvPr/>
        </p:nvSpPr>
        <p:spPr>
          <a:xfrm>
            <a:off x="1241694" y="24228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Monitoring</a:t>
            </a:r>
          </a:p>
        </p:txBody>
      </p:sp>
      <p:sp>
        <p:nvSpPr>
          <p:cNvPr id="24" name="Symbol zastępczy tekstu 6"/>
          <p:cNvSpPr txBox="1">
            <a:spLocks/>
          </p:cNvSpPr>
          <p:nvPr/>
        </p:nvSpPr>
        <p:spPr>
          <a:xfrm>
            <a:off x="1241694" y="28419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Storage</a:t>
            </a:r>
          </a:p>
        </p:txBody>
      </p:sp>
      <p:sp>
        <p:nvSpPr>
          <p:cNvPr id="26" name="Symbol zastępczy tekstu 6"/>
          <p:cNvSpPr txBox="1">
            <a:spLocks/>
          </p:cNvSpPr>
          <p:nvPr/>
        </p:nvSpPr>
        <p:spPr>
          <a:xfrm>
            <a:off x="1241694" y="32610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Backup</a:t>
            </a:r>
          </a:p>
        </p:txBody>
      </p:sp>
      <p:sp>
        <p:nvSpPr>
          <p:cNvPr id="27" name="Symbol zastępczy tekstu 6"/>
          <p:cNvSpPr txBox="1">
            <a:spLocks/>
          </p:cNvSpPr>
          <p:nvPr/>
        </p:nvSpPr>
        <p:spPr>
          <a:xfrm>
            <a:off x="1241694" y="36801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HW Platform</a:t>
            </a:r>
          </a:p>
        </p:txBody>
      </p:sp>
      <p:sp>
        <p:nvSpPr>
          <p:cNvPr id="28" name="Symbol zastępczy tekstu 6"/>
          <p:cNvSpPr txBox="1">
            <a:spLocks/>
          </p:cNvSpPr>
          <p:nvPr/>
        </p:nvSpPr>
        <p:spPr>
          <a:xfrm>
            <a:off x="1241694" y="40992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a:t>
            </a:r>
            <a:r>
              <a:rPr sz="1200" b="0" dirty="0" err="1">
                <a:solidFill>
                  <a:srgbClr val="26437E"/>
                </a:solidFill>
              </a:rPr>
              <a:t>Virtualization</a:t>
            </a:r>
            <a:endParaRPr sz="1200" b="0" dirty="0">
              <a:solidFill>
                <a:srgbClr val="26437E"/>
              </a:solidFill>
            </a:endParaRPr>
          </a:p>
        </p:txBody>
      </p:sp>
      <p:sp>
        <p:nvSpPr>
          <p:cNvPr id="29" name="Symbol zastępczy tekstu 6"/>
          <p:cNvSpPr txBox="1">
            <a:spLocks/>
          </p:cNvSpPr>
          <p:nvPr/>
        </p:nvSpPr>
        <p:spPr>
          <a:xfrm>
            <a:off x="1241694" y="4518354"/>
            <a:ext cx="2759617" cy="370764"/>
          </a:xfrm>
          <a:prstGeom prst="rect">
            <a:avLst/>
          </a:prstGeom>
          <a:solidFill>
            <a:srgbClr val="FFFFFF"/>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spcAft>
                <a:spcPts val="1000"/>
              </a:spcAft>
              <a:buFont typeface="Wingdings" charset="2"/>
              <a:buNone/>
            </a:pPr>
            <a:r>
              <a:rPr sz="1200" b="0" dirty="0">
                <a:solidFill>
                  <a:srgbClr val="26437E"/>
                </a:solidFill>
              </a:rPr>
              <a:t>	Network &amp; Security</a:t>
            </a:r>
          </a:p>
        </p:txBody>
      </p:sp>
      <p:pic>
        <p:nvPicPr>
          <p:cNvPr id="30" name="Obraz 29"/>
          <p:cNvPicPr>
            <a:picLocks noChangeAspect="1"/>
          </p:cNvPicPr>
          <p:nvPr/>
        </p:nvPicPr>
        <p:blipFill>
          <a:blip r:embed="rId3"/>
          <a:stretch>
            <a:fillRect/>
          </a:stretch>
        </p:blipFill>
        <p:spPr>
          <a:xfrm>
            <a:off x="1427107" y="4615790"/>
            <a:ext cx="152635" cy="171325"/>
          </a:xfrm>
          <a:prstGeom prst="rect">
            <a:avLst/>
          </a:prstGeom>
        </p:spPr>
      </p:pic>
      <p:pic>
        <p:nvPicPr>
          <p:cNvPr id="31" name="Obraz 30"/>
          <p:cNvPicPr>
            <a:picLocks noChangeAspect="1"/>
          </p:cNvPicPr>
          <p:nvPr/>
        </p:nvPicPr>
        <p:blipFill>
          <a:blip r:embed="rId4"/>
          <a:stretch>
            <a:fillRect/>
          </a:stretch>
        </p:blipFill>
        <p:spPr>
          <a:xfrm>
            <a:off x="1427471" y="3353919"/>
            <a:ext cx="151907" cy="185032"/>
          </a:xfrm>
          <a:prstGeom prst="rect">
            <a:avLst/>
          </a:prstGeom>
        </p:spPr>
      </p:pic>
      <p:pic>
        <p:nvPicPr>
          <p:cNvPr id="37" name="Obraz 36"/>
          <p:cNvPicPr>
            <a:picLocks noChangeAspect="1"/>
          </p:cNvPicPr>
          <p:nvPr/>
        </p:nvPicPr>
        <p:blipFill>
          <a:blip r:embed="rId5"/>
          <a:stretch>
            <a:fillRect/>
          </a:stretch>
        </p:blipFill>
        <p:spPr>
          <a:xfrm>
            <a:off x="1408937" y="2509676"/>
            <a:ext cx="188975" cy="192092"/>
          </a:xfrm>
          <a:prstGeom prst="rect">
            <a:avLst/>
          </a:prstGeom>
        </p:spPr>
      </p:pic>
      <p:pic>
        <p:nvPicPr>
          <p:cNvPr id="38" name="Obraz 37"/>
          <p:cNvPicPr>
            <a:picLocks noChangeAspect="1"/>
          </p:cNvPicPr>
          <p:nvPr/>
        </p:nvPicPr>
        <p:blipFill>
          <a:blip r:embed="rId6"/>
          <a:stretch>
            <a:fillRect/>
          </a:stretch>
        </p:blipFill>
        <p:spPr>
          <a:xfrm>
            <a:off x="1438092" y="2933155"/>
            <a:ext cx="130664" cy="173380"/>
          </a:xfrm>
          <a:prstGeom prst="rect">
            <a:avLst/>
          </a:prstGeom>
        </p:spPr>
      </p:pic>
      <p:pic>
        <p:nvPicPr>
          <p:cNvPr id="39" name="Obraz 38"/>
          <p:cNvPicPr>
            <a:picLocks noChangeAspect="1"/>
          </p:cNvPicPr>
          <p:nvPr/>
        </p:nvPicPr>
        <p:blipFill>
          <a:blip r:embed="rId7"/>
          <a:stretch>
            <a:fillRect/>
          </a:stretch>
        </p:blipFill>
        <p:spPr>
          <a:xfrm>
            <a:off x="1382926" y="4206518"/>
            <a:ext cx="240996" cy="179319"/>
          </a:xfrm>
          <a:prstGeom prst="rect">
            <a:avLst/>
          </a:prstGeom>
        </p:spPr>
      </p:pic>
      <p:pic>
        <p:nvPicPr>
          <p:cNvPr id="40" name="Obraz 39"/>
          <p:cNvPicPr>
            <a:picLocks noChangeAspect="1"/>
          </p:cNvPicPr>
          <p:nvPr/>
        </p:nvPicPr>
        <p:blipFill>
          <a:blip r:embed="rId8"/>
          <a:stretch>
            <a:fillRect/>
          </a:stretch>
        </p:blipFill>
        <p:spPr>
          <a:xfrm>
            <a:off x="1384481" y="1682330"/>
            <a:ext cx="237887" cy="179230"/>
          </a:xfrm>
          <a:prstGeom prst="rect">
            <a:avLst/>
          </a:prstGeom>
        </p:spPr>
      </p:pic>
      <p:pic>
        <p:nvPicPr>
          <p:cNvPr id="42" name="Obraz 41"/>
          <p:cNvPicPr>
            <a:picLocks noChangeAspect="1"/>
          </p:cNvPicPr>
          <p:nvPr/>
        </p:nvPicPr>
        <p:blipFill>
          <a:blip r:embed="rId9"/>
          <a:stretch>
            <a:fillRect/>
          </a:stretch>
        </p:blipFill>
        <p:spPr>
          <a:xfrm>
            <a:off x="1416031" y="3782283"/>
            <a:ext cx="174786" cy="174786"/>
          </a:xfrm>
          <a:prstGeom prst="rect">
            <a:avLst/>
          </a:prstGeom>
        </p:spPr>
      </p:pic>
      <p:pic>
        <p:nvPicPr>
          <p:cNvPr id="43" name="Obraz 42"/>
          <p:cNvPicPr>
            <a:picLocks noChangeAspect="1"/>
          </p:cNvPicPr>
          <p:nvPr/>
        </p:nvPicPr>
        <p:blipFill>
          <a:blip r:embed="rId10"/>
          <a:stretch>
            <a:fillRect/>
          </a:stretch>
        </p:blipFill>
        <p:spPr>
          <a:xfrm>
            <a:off x="1418993" y="2117850"/>
            <a:ext cx="168862" cy="168862"/>
          </a:xfrm>
          <a:prstGeom prst="rect">
            <a:avLst/>
          </a:prstGeom>
        </p:spPr>
      </p:pic>
      <p:pic>
        <p:nvPicPr>
          <p:cNvPr id="46" name="Obraz 45"/>
          <p:cNvPicPr>
            <a:picLocks noChangeAspect="1"/>
          </p:cNvPicPr>
          <p:nvPr/>
        </p:nvPicPr>
        <p:blipFill>
          <a:blip r:embed="rId11"/>
          <a:stretch>
            <a:fillRect/>
          </a:stretch>
        </p:blipFill>
        <p:spPr>
          <a:xfrm>
            <a:off x="1418993" y="1252804"/>
            <a:ext cx="168862" cy="168862"/>
          </a:xfrm>
          <a:prstGeom prst="rect">
            <a:avLst/>
          </a:prstGeom>
        </p:spPr>
      </p:pic>
      <p:pic>
        <p:nvPicPr>
          <p:cNvPr id="22" name="Obraz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557150925"/>
      </p:ext>
    </p:extLst>
  </p:cSld>
  <p:clrMapOvr>
    <a:overrideClrMapping bg1="lt1" tx1="dk1" bg2="lt2" tx2="dk2" accent1="accent1" accent2="accent2" accent3="accent3" accent4="accent4" accent5="accent5" accent6="accent6" hlink="hlink" folHlink="folHlink"/>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BENEFITS FOR USERS</a:t>
            </a:r>
          </a:p>
        </p:txBody>
      </p:sp>
      <p:sp>
        <p:nvSpPr>
          <p:cNvPr id="4" name="Symbol zastępczy tekstu 5"/>
          <p:cNvSpPr txBox="1">
            <a:spLocks/>
          </p:cNvSpPr>
          <p:nvPr/>
        </p:nvSpPr>
        <p:spPr>
          <a:xfrm>
            <a:off x="275897" y="2079831"/>
            <a:ext cx="2089297" cy="49573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pl-PL" sz="1200" b="0"/>
              <a:t>Optimizing expenses (OPEX / CAPEX)</a:t>
            </a:r>
            <a:endParaRPr lang="pl-PL" sz="1200" b="0" dirty="0"/>
          </a:p>
        </p:txBody>
      </p:sp>
      <p:sp>
        <p:nvSpPr>
          <p:cNvPr id="5" name="Symbol zastępczy tekstu 5"/>
          <p:cNvSpPr txBox="1">
            <a:spLocks/>
          </p:cNvSpPr>
          <p:nvPr/>
        </p:nvSpPr>
        <p:spPr>
          <a:xfrm>
            <a:off x="2450392" y="2079831"/>
            <a:ext cx="2089297" cy="59479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sz="1200" dirty="0" err="1">
                <a:solidFill>
                  <a:srgbClr val="26437E"/>
                </a:solidFill>
              </a:rPr>
              <a:t>Flexibility</a:t>
            </a:r>
            <a:r>
              <a:rPr sz="1200" dirty="0">
                <a:solidFill>
                  <a:srgbClr val="26437E"/>
                </a:solidFill>
              </a:rPr>
              <a:t> and </a:t>
            </a:r>
            <a:r>
              <a:rPr sz="1200" dirty="0" err="1">
                <a:solidFill>
                  <a:srgbClr val="26437E"/>
                </a:solidFill>
              </a:rPr>
              <a:t>competitive</a:t>
            </a:r>
            <a:r>
              <a:rPr sz="1200" dirty="0">
                <a:solidFill>
                  <a:srgbClr val="26437E"/>
                </a:solidFill>
              </a:rPr>
              <a:t> </a:t>
            </a:r>
            <a:r>
              <a:rPr sz="1200" dirty="0" err="1">
                <a:solidFill>
                  <a:srgbClr val="26437E"/>
                </a:solidFill>
              </a:rPr>
              <a:t>prices</a:t>
            </a:r>
            <a:endParaRPr sz="1200" dirty="0">
              <a:solidFill>
                <a:srgbClr val="26437E"/>
              </a:solidFill>
            </a:endParaRPr>
          </a:p>
        </p:txBody>
      </p:sp>
      <p:sp>
        <p:nvSpPr>
          <p:cNvPr id="6" name="Elipsa 5"/>
          <p:cNvSpPr/>
          <p:nvPr/>
        </p:nvSpPr>
        <p:spPr>
          <a:xfrm>
            <a:off x="3052471" y="1188111"/>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7" name="Symbol zastępczy tekstu 5"/>
          <p:cNvSpPr txBox="1">
            <a:spLocks/>
          </p:cNvSpPr>
          <p:nvPr/>
        </p:nvSpPr>
        <p:spPr>
          <a:xfrm>
            <a:off x="6737658" y="2079831"/>
            <a:ext cx="2089297" cy="59479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1200" dirty="0">
                <a:solidFill>
                  <a:srgbClr val="26437E"/>
                </a:solidFill>
              </a:rPr>
              <a:t>The high quality of service (defined by SLA)</a:t>
            </a:r>
            <a:endParaRPr sz="1200" dirty="0">
              <a:solidFill>
                <a:srgbClr val="26437E"/>
              </a:solidFill>
            </a:endParaRPr>
          </a:p>
        </p:txBody>
      </p:sp>
      <p:sp>
        <p:nvSpPr>
          <p:cNvPr id="8" name="Elipsa 7"/>
          <p:cNvSpPr/>
          <p:nvPr/>
        </p:nvSpPr>
        <p:spPr>
          <a:xfrm>
            <a:off x="898551" y="1188111"/>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9" name="Elipsa 8"/>
          <p:cNvSpPr/>
          <p:nvPr/>
        </p:nvSpPr>
        <p:spPr>
          <a:xfrm>
            <a:off x="7360311" y="1188111"/>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10" name="Symbol zastępczy tekstu 5"/>
          <p:cNvSpPr txBox="1">
            <a:spLocks/>
          </p:cNvSpPr>
          <p:nvPr/>
        </p:nvSpPr>
        <p:spPr>
          <a:xfrm>
            <a:off x="4604312" y="2079831"/>
            <a:ext cx="2089297" cy="59479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sz="1200" dirty="0" err="1">
                <a:solidFill>
                  <a:srgbClr val="26437E"/>
                </a:solidFill>
              </a:rPr>
              <a:t>Turnkey</a:t>
            </a:r>
            <a:r>
              <a:rPr sz="1200" dirty="0">
                <a:solidFill>
                  <a:srgbClr val="26437E"/>
                </a:solidFill>
              </a:rPr>
              <a:t> Solutions</a:t>
            </a:r>
            <a:br>
              <a:rPr sz="1200" dirty="0">
                <a:solidFill>
                  <a:srgbClr val="26437E"/>
                </a:solidFill>
              </a:rPr>
            </a:br>
            <a:r>
              <a:rPr sz="1200" dirty="0">
                <a:solidFill>
                  <a:srgbClr val="26437E"/>
                </a:solidFill>
              </a:rPr>
              <a:t>(HW &amp; SW)</a:t>
            </a:r>
          </a:p>
        </p:txBody>
      </p:sp>
      <p:sp>
        <p:nvSpPr>
          <p:cNvPr id="11" name="Elipsa 10"/>
          <p:cNvSpPr/>
          <p:nvPr/>
        </p:nvSpPr>
        <p:spPr>
          <a:xfrm>
            <a:off x="5206391" y="1188111"/>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12" name="Symbol zastępczy tekstu 5"/>
          <p:cNvSpPr txBox="1">
            <a:spLocks/>
          </p:cNvSpPr>
          <p:nvPr/>
        </p:nvSpPr>
        <p:spPr>
          <a:xfrm>
            <a:off x="370866" y="3756230"/>
            <a:ext cx="1899361" cy="777670"/>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1200" dirty="0">
                <a:solidFill>
                  <a:srgbClr val="26437E"/>
                </a:solidFill>
              </a:rPr>
              <a:t>Many years of experience in the field </a:t>
            </a:r>
            <a:r>
              <a:rPr sz="1200" dirty="0">
                <a:solidFill>
                  <a:srgbClr val="26437E"/>
                </a:solidFill>
              </a:rPr>
              <a:t>of ICT </a:t>
            </a:r>
            <a:r>
              <a:rPr lang="en-US" sz="1200" dirty="0">
                <a:solidFill>
                  <a:srgbClr val="26437E"/>
                </a:solidFill>
              </a:rPr>
              <a:t>services </a:t>
            </a:r>
            <a:r>
              <a:rPr sz="1200" dirty="0">
                <a:solidFill>
                  <a:srgbClr val="26437E"/>
                </a:solidFill>
              </a:rPr>
              <a:t>and </a:t>
            </a:r>
            <a:r>
              <a:rPr lang="en-US" sz="1200" dirty="0">
                <a:solidFill>
                  <a:srgbClr val="26437E"/>
                </a:solidFill>
              </a:rPr>
              <a:t>industry knowledge</a:t>
            </a:r>
            <a:endParaRPr sz="1200" dirty="0">
              <a:solidFill>
                <a:srgbClr val="26437E"/>
              </a:solidFill>
            </a:endParaRPr>
          </a:p>
        </p:txBody>
      </p:sp>
      <p:sp>
        <p:nvSpPr>
          <p:cNvPr id="13" name="Symbol zastępczy tekstu 5"/>
          <p:cNvSpPr txBox="1">
            <a:spLocks/>
          </p:cNvSpPr>
          <p:nvPr/>
        </p:nvSpPr>
        <p:spPr>
          <a:xfrm>
            <a:off x="2465632" y="3756230"/>
            <a:ext cx="2089297" cy="77767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1200" dirty="0">
                <a:solidFill>
                  <a:srgbClr val="26437E"/>
                </a:solidFill>
              </a:rPr>
              <a:t>Ability to connect global standards with </a:t>
            </a:r>
            <a:r>
              <a:rPr sz="1200" dirty="0" err="1">
                <a:solidFill>
                  <a:srgbClr val="26437E"/>
                </a:solidFill>
              </a:rPr>
              <a:t>local</a:t>
            </a:r>
            <a:r>
              <a:rPr lang="en-US" sz="1200" dirty="0">
                <a:solidFill>
                  <a:srgbClr val="26437E"/>
                </a:solidFill>
              </a:rPr>
              <a:t> customer requirements</a:t>
            </a:r>
            <a:endParaRPr sz="1200" dirty="0">
              <a:solidFill>
                <a:srgbClr val="26437E"/>
              </a:solidFill>
            </a:endParaRPr>
          </a:p>
        </p:txBody>
      </p:sp>
      <p:sp>
        <p:nvSpPr>
          <p:cNvPr id="14" name="Elipsa 13"/>
          <p:cNvSpPr/>
          <p:nvPr/>
        </p:nvSpPr>
        <p:spPr>
          <a:xfrm>
            <a:off x="3052471" y="2872131"/>
            <a:ext cx="885139" cy="885139"/>
          </a:xfrm>
          <a:prstGeom prst="ellipse">
            <a:avLst/>
          </a:prstGeom>
          <a:solidFill>
            <a:srgbClr val="1FBBA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15" name="Symbol zastępczy tekstu 5"/>
          <p:cNvSpPr txBox="1">
            <a:spLocks/>
          </p:cNvSpPr>
          <p:nvPr/>
        </p:nvSpPr>
        <p:spPr>
          <a:xfrm>
            <a:off x="6832626" y="3756230"/>
            <a:ext cx="1899361" cy="77767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1200" dirty="0">
                <a:solidFill>
                  <a:srgbClr val="26437E"/>
                </a:solidFill>
              </a:rPr>
              <a:t>A safe environment for your information systems</a:t>
            </a:r>
            <a:endParaRPr sz="1200" dirty="0">
              <a:solidFill>
                <a:srgbClr val="26437E"/>
              </a:solidFill>
            </a:endParaRPr>
          </a:p>
        </p:txBody>
      </p:sp>
      <p:sp>
        <p:nvSpPr>
          <p:cNvPr id="16" name="Elipsa 15"/>
          <p:cNvSpPr/>
          <p:nvPr/>
        </p:nvSpPr>
        <p:spPr>
          <a:xfrm>
            <a:off x="898551" y="2872131"/>
            <a:ext cx="885139" cy="885139"/>
          </a:xfrm>
          <a:prstGeom prst="ellipse">
            <a:avLst/>
          </a:prstGeom>
          <a:solidFill>
            <a:srgbClr val="1FBBA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17" name="Elipsa 16"/>
          <p:cNvSpPr/>
          <p:nvPr/>
        </p:nvSpPr>
        <p:spPr>
          <a:xfrm>
            <a:off x="7360311" y="2872131"/>
            <a:ext cx="885139" cy="885139"/>
          </a:xfrm>
          <a:prstGeom prst="ellipse">
            <a:avLst/>
          </a:prstGeom>
          <a:solidFill>
            <a:srgbClr val="1FBBA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sp>
        <p:nvSpPr>
          <p:cNvPr id="18" name="Symbol zastępczy tekstu 5"/>
          <p:cNvSpPr txBox="1">
            <a:spLocks/>
          </p:cNvSpPr>
          <p:nvPr/>
        </p:nvSpPr>
        <p:spPr>
          <a:xfrm>
            <a:off x="4699280" y="3756230"/>
            <a:ext cx="1899361" cy="777670"/>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sz="1200" dirty="0" err="1">
                <a:solidFill>
                  <a:srgbClr val="26437E"/>
                </a:solidFill>
              </a:rPr>
              <a:t>Appropriate</a:t>
            </a:r>
            <a:r>
              <a:rPr sz="1200" dirty="0">
                <a:solidFill>
                  <a:srgbClr val="26437E"/>
                </a:solidFill>
              </a:rPr>
              <a:t> </a:t>
            </a:r>
            <a:r>
              <a:rPr sz="1200" dirty="0" err="1">
                <a:solidFill>
                  <a:srgbClr val="26437E"/>
                </a:solidFill>
              </a:rPr>
              <a:t>technical</a:t>
            </a:r>
            <a:r>
              <a:rPr sz="1200" dirty="0">
                <a:solidFill>
                  <a:srgbClr val="26437E"/>
                </a:solidFill>
              </a:rPr>
              <a:t> </a:t>
            </a:r>
            <a:r>
              <a:rPr sz="1200" dirty="0" err="1">
                <a:solidFill>
                  <a:srgbClr val="26437E"/>
                </a:solidFill>
              </a:rPr>
              <a:t>background</a:t>
            </a:r>
            <a:r>
              <a:rPr sz="1200" dirty="0">
                <a:solidFill>
                  <a:srgbClr val="26437E"/>
                </a:solidFill>
              </a:rPr>
              <a:t> to </a:t>
            </a:r>
            <a:r>
              <a:rPr sz="1200" dirty="0" err="1">
                <a:solidFill>
                  <a:srgbClr val="26437E"/>
                </a:solidFill>
              </a:rPr>
              <a:t>support</a:t>
            </a:r>
            <a:r>
              <a:rPr sz="1200" dirty="0">
                <a:solidFill>
                  <a:srgbClr val="26437E"/>
                </a:solidFill>
              </a:rPr>
              <a:t> </a:t>
            </a:r>
            <a:r>
              <a:rPr sz="1200" dirty="0" err="1">
                <a:solidFill>
                  <a:srgbClr val="26437E"/>
                </a:solidFill>
              </a:rPr>
              <a:t>projects</a:t>
            </a:r>
            <a:r>
              <a:rPr sz="1200" dirty="0">
                <a:solidFill>
                  <a:srgbClr val="26437E"/>
                </a:solidFill>
              </a:rPr>
              <a:t> 24/7</a:t>
            </a:r>
          </a:p>
        </p:txBody>
      </p:sp>
      <p:sp>
        <p:nvSpPr>
          <p:cNvPr id="19" name="Elipsa 18"/>
          <p:cNvSpPr/>
          <p:nvPr/>
        </p:nvSpPr>
        <p:spPr>
          <a:xfrm>
            <a:off x="5206391" y="2872131"/>
            <a:ext cx="885139" cy="885139"/>
          </a:xfrm>
          <a:prstGeom prst="ellipse">
            <a:avLst/>
          </a:prstGeom>
          <a:solidFill>
            <a:srgbClr val="1FBBA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prstClr val="white"/>
              </a:solidFill>
            </a:endParaRPr>
          </a:p>
        </p:txBody>
      </p:sp>
      <p:pic>
        <p:nvPicPr>
          <p:cNvPr id="20" name="Obraz 19"/>
          <p:cNvPicPr>
            <a:picLocks noChangeAspect="1"/>
          </p:cNvPicPr>
          <p:nvPr/>
        </p:nvPicPr>
        <p:blipFill>
          <a:blip r:embed="rId2"/>
          <a:stretch>
            <a:fillRect/>
          </a:stretch>
        </p:blipFill>
        <p:spPr>
          <a:xfrm>
            <a:off x="1120280" y="1469679"/>
            <a:ext cx="441678" cy="290860"/>
          </a:xfrm>
          <a:prstGeom prst="rect">
            <a:avLst/>
          </a:prstGeom>
        </p:spPr>
      </p:pic>
      <p:pic>
        <p:nvPicPr>
          <p:cNvPr id="21" name="Obraz 20"/>
          <p:cNvPicPr>
            <a:picLocks noChangeAspect="1"/>
          </p:cNvPicPr>
          <p:nvPr/>
        </p:nvPicPr>
        <p:blipFill>
          <a:blip r:embed="rId3"/>
          <a:stretch>
            <a:fillRect/>
          </a:stretch>
        </p:blipFill>
        <p:spPr>
          <a:xfrm>
            <a:off x="3360441" y="1446759"/>
            <a:ext cx="271542" cy="385055"/>
          </a:xfrm>
          <a:prstGeom prst="rect">
            <a:avLst/>
          </a:prstGeom>
        </p:spPr>
      </p:pic>
      <p:pic>
        <p:nvPicPr>
          <p:cNvPr id="22" name="Obraz 21"/>
          <p:cNvPicPr>
            <a:picLocks noChangeAspect="1"/>
          </p:cNvPicPr>
          <p:nvPr/>
        </p:nvPicPr>
        <p:blipFill>
          <a:blip r:embed="rId4"/>
          <a:stretch>
            <a:fillRect/>
          </a:stretch>
        </p:blipFill>
        <p:spPr>
          <a:xfrm>
            <a:off x="5381909" y="1530025"/>
            <a:ext cx="503621" cy="219223"/>
          </a:xfrm>
          <a:prstGeom prst="rect">
            <a:avLst/>
          </a:prstGeom>
        </p:spPr>
      </p:pic>
      <p:pic>
        <p:nvPicPr>
          <p:cNvPr id="23" name="Obraz 22"/>
          <p:cNvPicPr>
            <a:picLocks noChangeAspect="1"/>
          </p:cNvPicPr>
          <p:nvPr/>
        </p:nvPicPr>
        <p:blipFill>
          <a:blip r:embed="rId5"/>
          <a:stretch>
            <a:fillRect/>
          </a:stretch>
        </p:blipFill>
        <p:spPr>
          <a:xfrm>
            <a:off x="7638842" y="1445428"/>
            <a:ext cx="328075" cy="379492"/>
          </a:xfrm>
          <a:prstGeom prst="rect">
            <a:avLst/>
          </a:prstGeom>
        </p:spPr>
      </p:pic>
      <p:pic>
        <p:nvPicPr>
          <p:cNvPr id="24" name="Obraz 23"/>
          <p:cNvPicPr>
            <a:picLocks noChangeAspect="1"/>
          </p:cNvPicPr>
          <p:nvPr/>
        </p:nvPicPr>
        <p:blipFill>
          <a:blip r:embed="rId6"/>
          <a:stretch>
            <a:fillRect/>
          </a:stretch>
        </p:blipFill>
        <p:spPr>
          <a:xfrm>
            <a:off x="1188957" y="3095208"/>
            <a:ext cx="304326" cy="438985"/>
          </a:xfrm>
          <a:prstGeom prst="rect">
            <a:avLst/>
          </a:prstGeom>
        </p:spPr>
      </p:pic>
      <p:pic>
        <p:nvPicPr>
          <p:cNvPr id="25" name="Obraz 24"/>
          <p:cNvPicPr>
            <a:picLocks noChangeAspect="1"/>
          </p:cNvPicPr>
          <p:nvPr/>
        </p:nvPicPr>
        <p:blipFill>
          <a:blip r:embed="rId7"/>
          <a:stretch>
            <a:fillRect/>
          </a:stretch>
        </p:blipFill>
        <p:spPr>
          <a:xfrm>
            <a:off x="3322102" y="3092562"/>
            <a:ext cx="376355" cy="441104"/>
          </a:xfrm>
          <a:prstGeom prst="rect">
            <a:avLst/>
          </a:prstGeom>
        </p:spPr>
      </p:pic>
      <p:pic>
        <p:nvPicPr>
          <p:cNvPr id="26" name="Obraz 25"/>
          <p:cNvPicPr>
            <a:picLocks noChangeAspect="1"/>
          </p:cNvPicPr>
          <p:nvPr/>
        </p:nvPicPr>
        <p:blipFill>
          <a:blip r:embed="rId8"/>
          <a:stretch>
            <a:fillRect/>
          </a:stretch>
        </p:blipFill>
        <p:spPr>
          <a:xfrm>
            <a:off x="5505733" y="3069867"/>
            <a:ext cx="286454" cy="489665"/>
          </a:xfrm>
          <a:prstGeom prst="rect">
            <a:avLst/>
          </a:prstGeom>
        </p:spPr>
      </p:pic>
      <p:pic>
        <p:nvPicPr>
          <p:cNvPr id="27" name="Obraz 26"/>
          <p:cNvPicPr>
            <a:picLocks noChangeAspect="1"/>
          </p:cNvPicPr>
          <p:nvPr/>
        </p:nvPicPr>
        <p:blipFill>
          <a:blip r:embed="rId9"/>
          <a:stretch>
            <a:fillRect/>
          </a:stretch>
        </p:blipFill>
        <p:spPr>
          <a:xfrm>
            <a:off x="7643738" y="3157784"/>
            <a:ext cx="318282" cy="360573"/>
          </a:xfrm>
          <a:prstGeom prst="rect">
            <a:avLst/>
          </a:prstGeom>
        </p:spPr>
      </p:pic>
      <p:pic>
        <p:nvPicPr>
          <p:cNvPr id="28" name="Obraz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6410832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normAutofit fontScale="92500" lnSpcReduction="20000"/>
          </a:bodyPr>
          <a:lstStyle/>
          <a:p>
            <a:r>
              <a:rPr lang="pl-PL" dirty="0"/>
              <a:t>MANAGED SERVICES – GOING BEYOND TECHNOLOGY</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6155463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en-US" dirty="0"/>
              <a:t>SUPPORT OF ENTIRE LOYALTY LIFECYCLE</a:t>
            </a:r>
          </a:p>
        </p:txBody>
      </p:sp>
      <p:sp>
        <p:nvSpPr>
          <p:cNvPr id="6" name="Prostokąt 5"/>
          <p:cNvSpPr/>
          <p:nvPr/>
        </p:nvSpPr>
        <p:spPr>
          <a:xfrm>
            <a:off x="7553325" y="4619625"/>
            <a:ext cx="1371600" cy="4476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80631"/>
            <a:ext cx="8181975" cy="3981894"/>
          </a:xfrm>
          <a:prstGeom prst="rect">
            <a:avLst/>
          </a:prstGeom>
        </p:spPr>
      </p:pic>
    </p:spTree>
    <p:extLst>
      <p:ext uri="{BB962C8B-B14F-4D97-AF65-F5344CB8AC3E}">
        <p14:creationId xmlns:p14="http://schemas.microsoft.com/office/powerpoint/2010/main" val="20682604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MANAGED SERVICES SCOPE</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5" name="Obraz 4"/>
          <p:cNvPicPr>
            <a:picLocks noChangeAspect="1"/>
          </p:cNvPicPr>
          <p:nvPr/>
        </p:nvPicPr>
        <p:blipFill rotWithShape="1">
          <a:blip r:embed="rId3">
            <a:extLst>
              <a:ext uri="{28A0092B-C50C-407E-A947-70E740481C1C}">
                <a14:useLocalDpi xmlns:a14="http://schemas.microsoft.com/office/drawing/2010/main" val="0"/>
              </a:ext>
            </a:extLst>
          </a:blip>
          <a:srcRect t="11347"/>
          <a:stretch/>
        </p:blipFill>
        <p:spPr>
          <a:xfrm>
            <a:off x="415636" y="949800"/>
            <a:ext cx="8312728" cy="4012883"/>
          </a:xfrm>
          <a:prstGeom prst="rect">
            <a:avLst/>
          </a:prstGeom>
        </p:spPr>
      </p:pic>
    </p:spTree>
    <p:extLst>
      <p:ext uri="{BB962C8B-B14F-4D97-AF65-F5344CB8AC3E}">
        <p14:creationId xmlns:p14="http://schemas.microsoft.com/office/powerpoint/2010/main" val="17784027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lstStyle/>
          <a:p>
            <a:r>
              <a:rPr lang="pl-PL" dirty="0"/>
              <a:t>SUPPORT &amp; MAINTENANCE</a:t>
            </a:r>
          </a:p>
        </p:txBody>
      </p:sp>
      <p:pic>
        <p:nvPicPr>
          <p:cNvPr id="4" name="Obraz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946628475"/>
      </p:ext>
    </p:extLst>
  </p:cSld>
  <p:clrMapOvr>
    <a:overrideClrMapping bg1="lt1" tx1="dk1" bg2="lt2" tx2="dk2" accent1="accent1" accent2="accent2" accent3="accent3" accent4="accent4" accent5="accent5" accent6="accent6" hlink="hlink" folHlink="folHlink"/>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a 17"/>
          <p:cNvGrpSpPr/>
          <p:nvPr/>
        </p:nvGrpSpPr>
        <p:grpSpPr>
          <a:xfrm>
            <a:off x="4605672" y="1440615"/>
            <a:ext cx="5199815" cy="3100702"/>
            <a:chOff x="4191138" y="1148921"/>
            <a:chExt cx="5719797" cy="3410772"/>
          </a:xfrm>
        </p:grpSpPr>
        <p:pic>
          <p:nvPicPr>
            <p:cNvPr id="15" name="Obraz 14"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138" y="1148921"/>
              <a:ext cx="5719797" cy="3410772"/>
            </a:xfrm>
            <a:prstGeom prst="rect">
              <a:avLst/>
            </a:prstGeom>
          </p:spPr>
        </p:pic>
        <p:sp>
          <p:nvSpPr>
            <p:cNvPr id="17" name="Prostokąt 16"/>
            <p:cNvSpPr/>
            <p:nvPr/>
          </p:nvSpPr>
          <p:spPr>
            <a:xfrm>
              <a:off x="4903246" y="1385181"/>
              <a:ext cx="4305148" cy="27167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grpSp>
      <p:sp>
        <p:nvSpPr>
          <p:cNvPr id="3" name="Symbol zastępczy tekstu 2"/>
          <p:cNvSpPr>
            <a:spLocks noGrp="1"/>
          </p:cNvSpPr>
          <p:nvPr>
            <p:ph type="body" sz="quarter" idx="25"/>
          </p:nvPr>
        </p:nvSpPr>
        <p:spPr/>
        <p:txBody>
          <a:bodyPr/>
          <a:lstStyle/>
          <a:p>
            <a:r>
              <a:rPr lang="pl-PL" dirty="0"/>
              <a:t>DEFECTS &amp; CHANGES HANDLING</a:t>
            </a:r>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474" y="154546"/>
            <a:ext cx="1151025" cy="575513"/>
          </a:xfrm>
          <a:prstGeom prst="rect">
            <a:avLst/>
          </a:prstGeom>
        </p:spPr>
      </p:pic>
      <p:sp>
        <p:nvSpPr>
          <p:cNvPr id="6" name="pole tekstowe 5"/>
          <p:cNvSpPr txBox="1"/>
          <p:nvPr/>
        </p:nvSpPr>
        <p:spPr>
          <a:xfrm>
            <a:off x="5148899" y="970455"/>
            <a:ext cx="3727123" cy="313899"/>
          </a:xfrm>
          <a:prstGeom prst="rect">
            <a:avLst/>
          </a:prstGeom>
        </p:spPr>
        <p:txBody>
          <a:bodyPr vert="horz" wrap="square" lIns="91440" tIns="45720" rIns="91440" bIns="45720" rtlCol="0">
            <a:noAutofit/>
          </a:bodyPr>
          <a:lstStyle/>
          <a:p>
            <a:pPr algn="r"/>
            <a:r>
              <a:rPr lang="pl-PL" sz="1600" b="1" dirty="0">
                <a:solidFill>
                  <a:srgbClr val="26437E"/>
                </a:solidFill>
              </a:rPr>
              <a:t> </a:t>
            </a:r>
            <a:r>
              <a:rPr lang="en-US" sz="1600" b="1" dirty="0">
                <a:solidFill>
                  <a:srgbClr val="26437E"/>
                </a:solidFill>
              </a:rPr>
              <a:t>loyaltysupport.comarch.pl</a:t>
            </a:r>
          </a:p>
        </p:txBody>
      </p:sp>
      <p:sp>
        <p:nvSpPr>
          <p:cNvPr id="8" name="Nawias klamrowy zamykający 7"/>
          <p:cNvSpPr/>
          <p:nvPr/>
        </p:nvSpPr>
        <p:spPr>
          <a:xfrm>
            <a:off x="4132738" y="1462003"/>
            <a:ext cx="454907" cy="3083414"/>
          </a:xfrm>
          <a:prstGeom prst="righ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l-PL"/>
          </a:p>
        </p:txBody>
      </p:sp>
      <p:graphicFrame>
        <p:nvGraphicFramePr>
          <p:cNvPr id="13" name="Diagram 12"/>
          <p:cNvGraphicFramePr/>
          <p:nvPr>
            <p:extLst>
              <p:ext uri="{D42A27DB-BD31-4B8C-83A1-F6EECF244321}">
                <p14:modId xmlns:p14="http://schemas.microsoft.com/office/powerpoint/2010/main" val="4275972659"/>
              </p:ext>
            </p:extLst>
          </p:nvPr>
        </p:nvGraphicFramePr>
        <p:xfrm>
          <a:off x="410759" y="1421421"/>
          <a:ext cx="3464418" cy="31517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pole tekstowe 8"/>
          <p:cNvSpPr txBox="1"/>
          <p:nvPr/>
        </p:nvSpPr>
        <p:spPr>
          <a:xfrm>
            <a:off x="3875597" y="1421422"/>
            <a:ext cx="321506" cy="3151702"/>
          </a:xfrm>
          <a:prstGeom prst="rect">
            <a:avLst/>
          </a:prstGeom>
          <a:ln>
            <a:noFill/>
          </a:ln>
        </p:spPr>
        <p:txBody>
          <a:bodyPr vert="vert270" wrap="square" lIns="91440" tIns="45720" rIns="91440" bIns="45720" rtlCol="0">
            <a:noAutofit/>
          </a:bodyPr>
          <a:lstStyle/>
          <a:p>
            <a:pPr algn="ctr"/>
            <a:r>
              <a:rPr lang="pl-PL" sz="1400" b="1" dirty="0">
                <a:solidFill>
                  <a:srgbClr val="008ECB"/>
                </a:solidFill>
              </a:rPr>
              <a:t>JIRA TICKETS</a:t>
            </a:r>
          </a:p>
        </p:txBody>
      </p:sp>
      <p:pic>
        <p:nvPicPr>
          <p:cNvPr id="4" name="Obraz 3"/>
          <p:cNvPicPr>
            <a:picLocks noChangeAspect="1"/>
          </p:cNvPicPr>
          <p:nvPr/>
        </p:nvPicPr>
        <p:blipFill rotWithShape="1">
          <a:blip r:embed="rId9">
            <a:extLst>
              <a:ext uri="{28A0092B-C50C-407E-A947-70E740481C1C}">
                <a14:useLocalDpi xmlns:a14="http://schemas.microsoft.com/office/drawing/2010/main" val="0"/>
              </a:ext>
            </a:extLst>
          </a:blip>
          <a:srcRect l="729" r="3040"/>
          <a:stretch/>
        </p:blipFill>
        <p:spPr>
          <a:xfrm>
            <a:off x="5251633" y="1655397"/>
            <a:ext cx="3908742" cy="1934216"/>
          </a:xfrm>
          <a:prstGeom prst="rect">
            <a:avLst/>
          </a:prstGeom>
          <a:ln>
            <a:noFill/>
          </a:ln>
          <a:effectLst/>
        </p:spPr>
      </p:pic>
      <p:pic>
        <p:nvPicPr>
          <p:cNvPr id="12" name="Obraz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4636174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THREE LINES OF SUPPORT</a:t>
            </a:r>
          </a:p>
        </p:txBody>
      </p:sp>
      <p:sp>
        <p:nvSpPr>
          <p:cNvPr id="4" name="Symbol zastępczy tekstu 3"/>
          <p:cNvSpPr>
            <a:spLocks noGrp="1"/>
          </p:cNvSpPr>
          <p:nvPr>
            <p:ph type="body" sz="quarter" idx="27"/>
          </p:nvPr>
        </p:nvSpPr>
        <p:spPr>
          <a:xfrm>
            <a:off x="457200" y="1015502"/>
            <a:ext cx="2964180" cy="3913622"/>
          </a:xfrm>
        </p:spPr>
        <p:txBody>
          <a:bodyPr anchor="ctr">
            <a:normAutofit/>
          </a:bodyPr>
          <a:lstStyle/>
          <a:p>
            <a:pPr>
              <a:spcBef>
                <a:spcPts val="400"/>
              </a:spcBef>
              <a:spcAft>
                <a:spcPts val="400"/>
              </a:spcAft>
            </a:pPr>
            <a:r>
              <a:rPr lang="en-US" dirty="0"/>
              <a:t>Service levels:</a:t>
            </a:r>
          </a:p>
          <a:p>
            <a:pPr lvl="1">
              <a:spcBef>
                <a:spcPts val="400"/>
              </a:spcBef>
              <a:spcAft>
                <a:spcPts val="400"/>
              </a:spcAft>
            </a:pPr>
            <a:r>
              <a:rPr lang="pl-PL" dirty="0"/>
              <a:t>BRONZE</a:t>
            </a:r>
            <a:endParaRPr lang="en-US" dirty="0"/>
          </a:p>
          <a:p>
            <a:pPr lvl="1">
              <a:spcBef>
                <a:spcPts val="400"/>
              </a:spcBef>
              <a:spcAft>
                <a:spcPts val="400"/>
              </a:spcAft>
            </a:pPr>
            <a:r>
              <a:rPr lang="pl-PL" dirty="0"/>
              <a:t>SILVER</a:t>
            </a:r>
          </a:p>
          <a:p>
            <a:pPr lvl="1">
              <a:spcBef>
                <a:spcPts val="400"/>
              </a:spcBef>
              <a:spcAft>
                <a:spcPts val="400"/>
              </a:spcAft>
            </a:pPr>
            <a:r>
              <a:rPr lang="pl-PL" dirty="0"/>
              <a:t>GOLD</a:t>
            </a:r>
            <a:endParaRPr lang="en-US" dirty="0"/>
          </a:p>
          <a:p>
            <a:pPr>
              <a:spcBef>
                <a:spcPts val="400"/>
              </a:spcBef>
              <a:spcAft>
                <a:spcPts val="400"/>
              </a:spcAft>
            </a:pPr>
            <a:r>
              <a:rPr lang="en-US" dirty="0"/>
              <a:t>JIRA workflow</a:t>
            </a:r>
          </a:p>
          <a:p>
            <a:pPr>
              <a:spcBef>
                <a:spcPts val="400"/>
              </a:spcBef>
              <a:spcAft>
                <a:spcPts val="400"/>
              </a:spcAft>
            </a:pPr>
            <a:r>
              <a:rPr lang="en-US" dirty="0"/>
              <a:t>Defect fixes:</a:t>
            </a:r>
          </a:p>
          <a:p>
            <a:pPr lvl="1">
              <a:spcBef>
                <a:spcPts val="400"/>
              </a:spcBef>
              <a:spcAft>
                <a:spcPts val="400"/>
              </a:spcAft>
            </a:pPr>
            <a:r>
              <a:rPr lang="en-US" dirty="0"/>
              <a:t>emergency fixes</a:t>
            </a:r>
          </a:p>
          <a:p>
            <a:pPr lvl="1">
              <a:spcBef>
                <a:spcPts val="400"/>
              </a:spcBef>
              <a:spcAft>
                <a:spcPts val="400"/>
              </a:spcAft>
            </a:pPr>
            <a:r>
              <a:rPr lang="en-US" dirty="0"/>
              <a:t>periodic patches</a:t>
            </a:r>
          </a:p>
          <a:p>
            <a:pPr>
              <a:spcBef>
                <a:spcPts val="400"/>
              </a:spcBef>
              <a:spcAft>
                <a:spcPts val="400"/>
              </a:spcAft>
            </a:pPr>
            <a:r>
              <a:rPr lang="en-US" dirty="0"/>
              <a:t>Tests</a:t>
            </a:r>
          </a:p>
          <a:p>
            <a:pPr>
              <a:spcBef>
                <a:spcPts val="400"/>
              </a:spcBef>
              <a:spcAft>
                <a:spcPts val="400"/>
              </a:spcAft>
            </a:pPr>
            <a:r>
              <a:rPr lang="en-US" dirty="0"/>
              <a:t>KPI's </a:t>
            </a:r>
            <a:r>
              <a:rPr lang="en-US" dirty="0" err="1"/>
              <a:t>reportin</a:t>
            </a:r>
            <a:r>
              <a:rPr lang="pl-PL" dirty="0"/>
              <a:t>g</a:t>
            </a:r>
            <a:endParaRPr lang="en-US" dirty="0"/>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474" y="154546"/>
            <a:ext cx="1151025" cy="575513"/>
          </a:xfrm>
          <a:prstGeom prst="rect">
            <a:avLst/>
          </a:prstGeom>
        </p:spPr>
      </p:pic>
      <p:sp>
        <p:nvSpPr>
          <p:cNvPr id="6" name="pole tekstowe 5"/>
          <p:cNvSpPr txBox="1"/>
          <p:nvPr/>
        </p:nvSpPr>
        <p:spPr>
          <a:xfrm>
            <a:off x="5148899" y="970455"/>
            <a:ext cx="3727123" cy="313899"/>
          </a:xfrm>
          <a:prstGeom prst="rect">
            <a:avLst/>
          </a:prstGeom>
        </p:spPr>
        <p:txBody>
          <a:bodyPr vert="horz" wrap="square" lIns="91440" tIns="45720" rIns="91440" bIns="45720" rtlCol="0">
            <a:noAutofit/>
          </a:bodyPr>
          <a:lstStyle/>
          <a:p>
            <a:pPr algn="r"/>
            <a:r>
              <a:rPr lang="pl-PL" sz="1600" b="1" dirty="0">
                <a:solidFill>
                  <a:srgbClr val="26437E"/>
                </a:solidFill>
              </a:rPr>
              <a:t> </a:t>
            </a:r>
            <a:r>
              <a:rPr lang="en-US" sz="1600" b="1" dirty="0">
                <a:solidFill>
                  <a:srgbClr val="26437E"/>
                </a:solidFill>
              </a:rPr>
              <a:t>loyaltysupport.comarch.pl</a:t>
            </a:r>
          </a:p>
        </p:txBody>
      </p:sp>
      <p:sp>
        <p:nvSpPr>
          <p:cNvPr id="11" name="Nawias klamrowy zamykający 10"/>
          <p:cNvSpPr/>
          <p:nvPr/>
        </p:nvSpPr>
        <p:spPr>
          <a:xfrm>
            <a:off x="3369718" y="1451582"/>
            <a:ext cx="454907" cy="3083414"/>
          </a:xfrm>
          <a:prstGeom prst="righ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pl-PL"/>
          </a:p>
        </p:txBody>
      </p:sp>
      <p:sp>
        <p:nvSpPr>
          <p:cNvPr id="12" name="pole tekstowe 11"/>
          <p:cNvSpPr txBox="1"/>
          <p:nvPr/>
        </p:nvSpPr>
        <p:spPr>
          <a:xfrm>
            <a:off x="3112577" y="1417438"/>
            <a:ext cx="321506" cy="3151702"/>
          </a:xfrm>
          <a:prstGeom prst="rect">
            <a:avLst/>
          </a:prstGeom>
          <a:ln>
            <a:noFill/>
          </a:ln>
        </p:spPr>
        <p:txBody>
          <a:bodyPr vert="vert270" wrap="square" lIns="91440" tIns="45720" rIns="91440" bIns="45720" rtlCol="0">
            <a:noAutofit/>
          </a:bodyPr>
          <a:lstStyle/>
          <a:p>
            <a:pPr algn="ctr"/>
            <a:r>
              <a:rPr lang="pl-PL" sz="1400" b="1" dirty="0">
                <a:solidFill>
                  <a:srgbClr val="008ECB"/>
                </a:solidFill>
              </a:rPr>
              <a:t>JIRA TICKETS</a:t>
            </a:r>
          </a:p>
        </p:txBody>
      </p:sp>
      <p:pic>
        <p:nvPicPr>
          <p:cNvPr id="14" name="Obraz 13"/>
          <p:cNvPicPr>
            <a:picLocks noChangeAspect="1"/>
          </p:cNvPicPr>
          <p:nvPr/>
        </p:nvPicPr>
        <p:blipFill>
          <a:blip r:embed="rId3"/>
          <a:stretch>
            <a:fillRect/>
          </a:stretch>
        </p:blipFill>
        <p:spPr>
          <a:xfrm>
            <a:off x="4599035" y="2061804"/>
            <a:ext cx="305350" cy="438941"/>
          </a:xfrm>
          <a:prstGeom prst="rect">
            <a:avLst/>
          </a:prstGeom>
        </p:spPr>
      </p:pic>
      <p:sp>
        <p:nvSpPr>
          <p:cNvPr id="15" name="Prostokąt 14"/>
          <p:cNvSpPr/>
          <p:nvPr/>
        </p:nvSpPr>
        <p:spPr>
          <a:xfrm>
            <a:off x="3964521" y="1726771"/>
            <a:ext cx="1574381" cy="2548276"/>
          </a:xfrm>
          <a:prstGeom prst="rect">
            <a:avLst/>
          </a:prstGeom>
          <a:noFill/>
          <a:ln w="12700">
            <a:solidFill>
              <a:srgbClr val="163F74"/>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Prostokąt 15"/>
          <p:cNvSpPr/>
          <p:nvPr/>
        </p:nvSpPr>
        <p:spPr>
          <a:xfrm>
            <a:off x="3964521" y="2685363"/>
            <a:ext cx="1574381" cy="646331"/>
          </a:xfrm>
          <a:prstGeom prst="rect">
            <a:avLst/>
          </a:prstGeom>
        </p:spPr>
        <p:txBody>
          <a:bodyPr wrap="square">
            <a:spAutoFit/>
          </a:bodyPr>
          <a:lstStyle/>
          <a:p>
            <a:pPr algn="ctr">
              <a:spcBef>
                <a:spcPts val="400"/>
              </a:spcBef>
              <a:spcAft>
                <a:spcPts val="400"/>
              </a:spcAft>
            </a:pPr>
            <a:r>
              <a:rPr lang="pl-PL" dirty="0"/>
              <a:t>1st LINE</a:t>
            </a:r>
            <a:br>
              <a:rPr lang="pl-PL" dirty="0"/>
            </a:br>
            <a:r>
              <a:rPr lang="pl-PL" dirty="0"/>
              <a:t>SUPPORT</a:t>
            </a:r>
            <a:endParaRPr lang="en-US" dirty="0"/>
          </a:p>
        </p:txBody>
      </p:sp>
      <p:sp>
        <p:nvSpPr>
          <p:cNvPr id="17" name="Prostokąt 16"/>
          <p:cNvSpPr/>
          <p:nvPr/>
        </p:nvSpPr>
        <p:spPr>
          <a:xfrm>
            <a:off x="3964521" y="3462603"/>
            <a:ext cx="1574381" cy="276999"/>
          </a:xfrm>
          <a:prstGeom prst="rect">
            <a:avLst/>
          </a:prstGeom>
        </p:spPr>
        <p:txBody>
          <a:bodyPr wrap="square">
            <a:spAutoFit/>
          </a:bodyPr>
          <a:lstStyle/>
          <a:p>
            <a:pPr marL="144000" indent="-144000">
              <a:spcBef>
                <a:spcPts val="400"/>
              </a:spcBef>
              <a:spcAft>
                <a:spcPts val="400"/>
              </a:spcAft>
              <a:buFont typeface="Wingdings" panose="05000000000000000000" pitchFamily="2" charset="2"/>
              <a:buChar char="§"/>
            </a:pPr>
            <a:r>
              <a:rPr lang="pl-PL" sz="1200" dirty="0"/>
              <a:t>Service </a:t>
            </a:r>
            <a:r>
              <a:rPr lang="pl-PL" sz="1200" dirty="0" err="1"/>
              <a:t>Desk</a:t>
            </a:r>
            <a:endParaRPr lang="en-US" sz="1200" dirty="0"/>
          </a:p>
        </p:txBody>
      </p:sp>
      <p:pic>
        <p:nvPicPr>
          <p:cNvPr id="26" name="Obraz 25"/>
          <p:cNvPicPr>
            <a:picLocks noChangeAspect="1"/>
          </p:cNvPicPr>
          <p:nvPr/>
        </p:nvPicPr>
        <p:blipFill>
          <a:blip r:embed="rId3"/>
          <a:stretch>
            <a:fillRect/>
          </a:stretch>
        </p:blipFill>
        <p:spPr>
          <a:xfrm>
            <a:off x="6260195" y="2061804"/>
            <a:ext cx="305350" cy="438941"/>
          </a:xfrm>
          <a:prstGeom prst="rect">
            <a:avLst/>
          </a:prstGeom>
        </p:spPr>
      </p:pic>
      <p:sp>
        <p:nvSpPr>
          <p:cNvPr id="27" name="Prostokąt 26"/>
          <p:cNvSpPr/>
          <p:nvPr/>
        </p:nvSpPr>
        <p:spPr>
          <a:xfrm>
            <a:off x="5625681" y="1726771"/>
            <a:ext cx="1574381" cy="2548276"/>
          </a:xfrm>
          <a:prstGeom prst="rect">
            <a:avLst/>
          </a:prstGeom>
          <a:noFill/>
          <a:ln w="12700">
            <a:solidFill>
              <a:srgbClr val="163F74"/>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8" name="Prostokąt 27"/>
          <p:cNvSpPr/>
          <p:nvPr/>
        </p:nvSpPr>
        <p:spPr>
          <a:xfrm>
            <a:off x="5625681" y="2685363"/>
            <a:ext cx="1574381" cy="646331"/>
          </a:xfrm>
          <a:prstGeom prst="rect">
            <a:avLst/>
          </a:prstGeom>
        </p:spPr>
        <p:txBody>
          <a:bodyPr wrap="square">
            <a:spAutoFit/>
          </a:bodyPr>
          <a:lstStyle/>
          <a:p>
            <a:pPr algn="ctr">
              <a:spcBef>
                <a:spcPts val="400"/>
              </a:spcBef>
              <a:spcAft>
                <a:spcPts val="400"/>
              </a:spcAft>
            </a:pPr>
            <a:r>
              <a:rPr lang="pl-PL" dirty="0"/>
              <a:t>2nd LINE</a:t>
            </a:r>
            <a:br>
              <a:rPr lang="pl-PL" dirty="0"/>
            </a:br>
            <a:r>
              <a:rPr lang="pl-PL" dirty="0"/>
              <a:t>SUPPORT</a:t>
            </a:r>
            <a:endParaRPr lang="en-US" dirty="0"/>
          </a:p>
        </p:txBody>
      </p:sp>
      <p:sp>
        <p:nvSpPr>
          <p:cNvPr id="29" name="Prostokąt 28"/>
          <p:cNvSpPr/>
          <p:nvPr/>
        </p:nvSpPr>
        <p:spPr>
          <a:xfrm>
            <a:off x="5625681" y="3462603"/>
            <a:ext cx="1574381" cy="276999"/>
          </a:xfrm>
          <a:prstGeom prst="rect">
            <a:avLst/>
          </a:prstGeom>
        </p:spPr>
        <p:txBody>
          <a:bodyPr wrap="square">
            <a:spAutoFit/>
          </a:bodyPr>
          <a:lstStyle/>
          <a:p>
            <a:pPr marL="144000" indent="-144000">
              <a:spcBef>
                <a:spcPts val="400"/>
              </a:spcBef>
              <a:spcAft>
                <a:spcPts val="400"/>
              </a:spcAft>
              <a:buFont typeface="Wingdings" panose="05000000000000000000" pitchFamily="2" charset="2"/>
              <a:buChar char="§"/>
            </a:pPr>
            <a:r>
              <a:rPr lang="pl-PL" sz="1200" dirty="0" err="1"/>
              <a:t>Back</a:t>
            </a:r>
            <a:r>
              <a:rPr lang="pl-PL" sz="1200" dirty="0"/>
              <a:t> Office</a:t>
            </a:r>
            <a:endParaRPr lang="en-US" sz="1200" dirty="0"/>
          </a:p>
        </p:txBody>
      </p:sp>
      <p:pic>
        <p:nvPicPr>
          <p:cNvPr id="30" name="Obraz 29"/>
          <p:cNvPicPr>
            <a:picLocks noChangeAspect="1"/>
          </p:cNvPicPr>
          <p:nvPr/>
        </p:nvPicPr>
        <p:blipFill>
          <a:blip r:embed="rId3"/>
          <a:stretch>
            <a:fillRect/>
          </a:stretch>
        </p:blipFill>
        <p:spPr>
          <a:xfrm>
            <a:off x="7928975" y="2061804"/>
            <a:ext cx="305350" cy="438941"/>
          </a:xfrm>
          <a:prstGeom prst="rect">
            <a:avLst/>
          </a:prstGeom>
        </p:spPr>
      </p:pic>
      <p:sp>
        <p:nvSpPr>
          <p:cNvPr id="31" name="Prostokąt 30"/>
          <p:cNvSpPr/>
          <p:nvPr/>
        </p:nvSpPr>
        <p:spPr>
          <a:xfrm>
            <a:off x="7294461" y="1726771"/>
            <a:ext cx="1574381" cy="2548276"/>
          </a:xfrm>
          <a:prstGeom prst="rect">
            <a:avLst/>
          </a:prstGeom>
          <a:noFill/>
          <a:ln w="12700">
            <a:solidFill>
              <a:srgbClr val="163F74"/>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2" name="Prostokąt 31"/>
          <p:cNvSpPr/>
          <p:nvPr/>
        </p:nvSpPr>
        <p:spPr>
          <a:xfrm>
            <a:off x="7294461" y="2685363"/>
            <a:ext cx="1574381" cy="646331"/>
          </a:xfrm>
          <a:prstGeom prst="rect">
            <a:avLst/>
          </a:prstGeom>
        </p:spPr>
        <p:txBody>
          <a:bodyPr wrap="square">
            <a:spAutoFit/>
          </a:bodyPr>
          <a:lstStyle/>
          <a:p>
            <a:pPr algn="ctr">
              <a:spcBef>
                <a:spcPts val="400"/>
              </a:spcBef>
              <a:spcAft>
                <a:spcPts val="400"/>
              </a:spcAft>
            </a:pPr>
            <a:r>
              <a:rPr lang="pl-PL" dirty="0"/>
              <a:t>3rd LINE</a:t>
            </a:r>
            <a:br>
              <a:rPr lang="pl-PL" dirty="0"/>
            </a:br>
            <a:r>
              <a:rPr lang="pl-PL" dirty="0"/>
              <a:t>SUPPORT</a:t>
            </a:r>
            <a:endParaRPr lang="en-US" dirty="0"/>
          </a:p>
        </p:txBody>
      </p:sp>
      <p:sp>
        <p:nvSpPr>
          <p:cNvPr id="33" name="Prostokąt 32"/>
          <p:cNvSpPr/>
          <p:nvPr/>
        </p:nvSpPr>
        <p:spPr>
          <a:xfrm>
            <a:off x="7294461" y="3462603"/>
            <a:ext cx="1574381" cy="564257"/>
          </a:xfrm>
          <a:prstGeom prst="rect">
            <a:avLst/>
          </a:prstGeom>
        </p:spPr>
        <p:txBody>
          <a:bodyPr wrap="square">
            <a:spAutoFit/>
          </a:bodyPr>
          <a:lstStyle/>
          <a:p>
            <a:pPr marL="144000" indent="-144000">
              <a:spcBef>
                <a:spcPts val="400"/>
              </a:spcBef>
              <a:spcAft>
                <a:spcPts val="400"/>
              </a:spcAft>
              <a:buFont typeface="Wingdings" panose="05000000000000000000" pitchFamily="2" charset="2"/>
              <a:buChar char="§"/>
            </a:pPr>
            <a:r>
              <a:rPr lang="pl-PL" sz="1200" dirty="0" err="1"/>
              <a:t>Production</a:t>
            </a:r>
            <a:endParaRPr lang="pl-PL" sz="1200" dirty="0"/>
          </a:p>
          <a:p>
            <a:pPr marL="144000" indent="-144000">
              <a:spcBef>
                <a:spcPts val="400"/>
              </a:spcBef>
              <a:spcAft>
                <a:spcPts val="400"/>
              </a:spcAft>
              <a:buFont typeface="Wingdings" panose="05000000000000000000" pitchFamily="2" charset="2"/>
              <a:buChar char="§"/>
            </a:pPr>
            <a:r>
              <a:rPr lang="pl-PL" sz="1200" dirty="0"/>
              <a:t>Data Center</a:t>
            </a:r>
            <a:endParaRPr lang="en-US" sz="1200" dirty="0"/>
          </a:p>
        </p:txBody>
      </p:sp>
      <p:pic>
        <p:nvPicPr>
          <p:cNvPr id="20" name="Obraz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6661864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lstStyle/>
          <a:p>
            <a:r>
              <a:rPr lang="pl-PL" dirty="0"/>
              <a:t>SLA LEVELS</a:t>
            </a:r>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36" y="1302494"/>
            <a:ext cx="8312728" cy="3007425"/>
          </a:xfrm>
          <a:prstGeom prst="rect">
            <a:avLst/>
          </a:prstGeom>
        </p:spPr>
      </p:pic>
    </p:spTree>
    <p:extLst>
      <p:ext uri="{BB962C8B-B14F-4D97-AF65-F5344CB8AC3E}">
        <p14:creationId xmlns:p14="http://schemas.microsoft.com/office/powerpoint/2010/main" val="2590714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90409"/>
            <a:ext cx="3651250" cy="732325"/>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OMV</a:t>
            </a:r>
            <a:endParaRPr lang="en-US" sz="1700" dirty="0">
              <a:solidFill>
                <a:srgbClr val="00A295"/>
              </a:solidFill>
            </a:endParaRPr>
          </a:p>
        </p:txBody>
      </p:sp>
      <p:sp>
        <p:nvSpPr>
          <p:cNvPr id="2" name="Prostokąt 1"/>
          <p:cNvSpPr/>
          <p:nvPr/>
        </p:nvSpPr>
        <p:spPr>
          <a:xfrm>
            <a:off x="154566" y="1996938"/>
            <a:ext cx="3332554" cy="2272417"/>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SCOPE OF THE PROJECT:</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mplemented</a:t>
            </a:r>
            <a:r>
              <a:rPr lang="en-US" sz="1200" dirty="0">
                <a:solidFill>
                  <a:srgbClr val="183E75"/>
                </a:solidFill>
              </a:rPr>
              <a:t> in: Slovenia and Slovakia</a:t>
            </a:r>
          </a:p>
          <a:p>
            <a:pPr marL="171450" indent="-171450">
              <a:lnSpc>
                <a:spcPts val="1200"/>
              </a:lnSpc>
              <a:spcBef>
                <a:spcPts val="500"/>
              </a:spcBef>
              <a:spcAft>
                <a:spcPts val="500"/>
              </a:spcAft>
              <a:buFont typeface="Wingdings" panose="05000000000000000000" pitchFamily="2" charset="2"/>
              <a:buChar char="§"/>
            </a:pPr>
            <a:r>
              <a:rPr lang="en-US" sz="1200" dirty="0" err="1">
                <a:solidFill>
                  <a:srgbClr val="183E75"/>
                </a:solidFill>
              </a:rPr>
              <a:t>Comarch</a:t>
            </a:r>
            <a:r>
              <a:rPr lang="en-US" sz="1200" dirty="0">
                <a:solidFill>
                  <a:srgbClr val="183E75"/>
                </a:solidFill>
              </a:rPr>
              <a:t> Loyalty Management with mobile loyalty application</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m</a:t>
            </a:r>
            <a:r>
              <a:rPr lang="en-US" sz="1200" dirty="0" err="1">
                <a:solidFill>
                  <a:srgbClr val="183E75"/>
                </a:solidFill>
              </a:rPr>
              <a:t>odules</a:t>
            </a:r>
            <a:r>
              <a:rPr lang="en-US" sz="1200" dirty="0">
                <a:solidFill>
                  <a:srgbClr val="183E75"/>
                </a:solidFill>
              </a:rPr>
              <a:t>: Business Administration, Call Center and the CMS based Customer Web Application</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ntegration</a:t>
            </a:r>
            <a:r>
              <a:rPr lang="en-US" sz="1200" dirty="0">
                <a:solidFill>
                  <a:srgbClr val="183E75"/>
                </a:solidFill>
              </a:rPr>
              <a:t> with OMV internal </a:t>
            </a:r>
            <a:r>
              <a:rPr lang="pl-PL" sz="1200" dirty="0">
                <a:solidFill>
                  <a:srgbClr val="183E75"/>
                </a:solidFill>
              </a:rPr>
              <a:t>s</a:t>
            </a:r>
            <a:r>
              <a:rPr lang="en-US" sz="1200" dirty="0" err="1">
                <a:solidFill>
                  <a:srgbClr val="183E75"/>
                </a:solidFill>
              </a:rPr>
              <a:t>ystems</a:t>
            </a:r>
            <a:r>
              <a:rPr lang="en-US" sz="1200" dirty="0">
                <a:solidFill>
                  <a:srgbClr val="183E75"/>
                </a:solidFill>
              </a:rPr>
              <a:t> </a:t>
            </a:r>
            <a:br>
              <a:rPr lang="pl-PL" sz="1200" dirty="0">
                <a:solidFill>
                  <a:srgbClr val="183E75"/>
                </a:solidFill>
              </a:rPr>
            </a:br>
            <a:r>
              <a:rPr lang="en-US" sz="1200" dirty="0">
                <a:solidFill>
                  <a:srgbClr val="183E75"/>
                </a:solidFill>
              </a:rPr>
              <a:t>(POS, SAP, ECR)</a:t>
            </a: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ntegration</a:t>
            </a:r>
            <a:r>
              <a:rPr lang="en-US" sz="1200" dirty="0">
                <a:solidFill>
                  <a:srgbClr val="183E75"/>
                </a:solidFill>
              </a:rPr>
              <a:t> with external service providers</a:t>
            </a:r>
          </a:p>
        </p:txBody>
      </p:sp>
      <p:pic>
        <p:nvPicPr>
          <p:cNvPr id="5" name="Obraz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637" y="349052"/>
            <a:ext cx="779975" cy="572501"/>
          </a:xfrm>
          <a:prstGeom prst="rect">
            <a:avLst/>
          </a:prstGeom>
        </p:spPr>
      </p:pic>
      <p:pic>
        <p:nvPicPr>
          <p:cNvPr id="6" name="Obraz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75439465"/>
      </p:ext>
    </p:extLst>
  </p:cSld>
  <p:clrMapOvr>
    <a:overrideClrMapping bg1="lt1" tx1="dk1" bg2="lt2" tx2="dk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ymbol zastępczy tekstu 2"/>
          <p:cNvSpPr>
            <a:spLocks noGrp="1"/>
          </p:cNvSpPr>
          <p:nvPr>
            <p:ph type="body" sz="quarter" idx="10"/>
          </p:nvPr>
        </p:nvSpPr>
        <p:spPr/>
        <p:txBody>
          <a:bodyPr/>
          <a:lstStyle/>
          <a:p>
            <a:r>
              <a:rPr lang="pl-PL" dirty="0"/>
              <a:t>COMMERCIAL PROPOSAL</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00163505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PROPOSED SOLUTION PRICING</a:t>
            </a:r>
          </a:p>
        </p:txBody>
      </p:sp>
      <p:graphicFrame>
        <p:nvGraphicFramePr>
          <p:cNvPr id="4" name="Tabela 3"/>
          <p:cNvGraphicFramePr>
            <a:graphicFrameLocks noGrp="1"/>
          </p:cNvGraphicFramePr>
          <p:nvPr>
            <p:extLst>
              <p:ext uri="{D42A27DB-BD31-4B8C-83A1-F6EECF244321}">
                <p14:modId xmlns:p14="http://schemas.microsoft.com/office/powerpoint/2010/main" val="3792229274"/>
              </p:ext>
            </p:extLst>
          </p:nvPr>
        </p:nvGraphicFramePr>
        <p:xfrm>
          <a:off x="340249" y="988828"/>
          <a:ext cx="8352902" cy="4018295"/>
        </p:xfrm>
        <a:graphic>
          <a:graphicData uri="http://schemas.openxmlformats.org/drawingml/2006/table">
            <a:tbl>
              <a:tblPr firstRow="1" firstCol="1" bandRow="1"/>
              <a:tblGrid>
                <a:gridCol w="1497014">
                  <a:extLst>
                    <a:ext uri="{9D8B030D-6E8A-4147-A177-3AD203B41FA5}">
                      <a16:colId xmlns:a16="http://schemas.microsoft.com/office/drawing/2014/main" val="20000"/>
                    </a:ext>
                  </a:extLst>
                </a:gridCol>
                <a:gridCol w="4791166">
                  <a:extLst>
                    <a:ext uri="{9D8B030D-6E8A-4147-A177-3AD203B41FA5}">
                      <a16:colId xmlns:a16="http://schemas.microsoft.com/office/drawing/2014/main" val="20001"/>
                    </a:ext>
                  </a:extLst>
                </a:gridCol>
                <a:gridCol w="2064722">
                  <a:extLst>
                    <a:ext uri="{9D8B030D-6E8A-4147-A177-3AD203B41FA5}">
                      <a16:colId xmlns:a16="http://schemas.microsoft.com/office/drawing/2014/main" val="20002"/>
                    </a:ext>
                  </a:extLst>
                </a:gridCol>
              </a:tblGrid>
              <a:tr h="619865">
                <a:tc>
                  <a:txBody>
                    <a:bodyPr/>
                    <a:lstStyle/>
                    <a:p>
                      <a:pPr algn="ctr">
                        <a:lnSpc>
                          <a:spcPct val="150000"/>
                        </a:lnSpc>
                        <a:spcBef>
                          <a:spcPts val="600"/>
                        </a:spcBef>
                        <a:spcAft>
                          <a:spcPts val="0"/>
                        </a:spcAft>
                      </a:pPr>
                      <a:r>
                        <a:rPr lang="en-US" sz="1100" b="1" dirty="0">
                          <a:solidFill>
                            <a:srgbClr val="FFFFFF"/>
                          </a:solidFill>
                          <a:effectLst/>
                          <a:latin typeface="Arial"/>
                          <a:ea typeface="Times New Roman"/>
                          <a:cs typeface="Arial"/>
                        </a:rPr>
                        <a:t> </a:t>
                      </a:r>
                      <a:endParaRPr lang="en-US" sz="1100" dirty="0">
                        <a:solidFill>
                          <a:srgbClr val="3C3C3C"/>
                        </a:solidFill>
                        <a:effectLst/>
                        <a:latin typeface="Arial"/>
                        <a:ea typeface="Arial"/>
                        <a:cs typeface="Times New Roman"/>
                      </a:endParaRPr>
                    </a:p>
                  </a:txBody>
                  <a:tcPr marL="64151" marR="64151"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tc>
                  <a:txBody>
                    <a:bodyPr/>
                    <a:lstStyle/>
                    <a:p>
                      <a:pPr algn="ctr">
                        <a:lnSpc>
                          <a:spcPct val="150000"/>
                        </a:lnSpc>
                        <a:spcBef>
                          <a:spcPts val="600"/>
                        </a:spcBef>
                        <a:spcAft>
                          <a:spcPts val="0"/>
                        </a:spcAft>
                      </a:pPr>
                      <a:r>
                        <a:rPr lang="en-US" sz="1100" b="1" dirty="0">
                          <a:solidFill>
                            <a:srgbClr val="FFFFFF"/>
                          </a:solidFill>
                          <a:effectLst/>
                          <a:latin typeface="Arial"/>
                          <a:ea typeface="Times New Roman"/>
                          <a:cs typeface="Arial"/>
                        </a:rPr>
                        <a:t>Name</a:t>
                      </a:r>
                      <a:endParaRPr lang="en-US" sz="1100" dirty="0">
                        <a:solidFill>
                          <a:srgbClr val="3C3C3C"/>
                        </a:solidFill>
                        <a:effectLst/>
                        <a:latin typeface="Arial"/>
                        <a:ea typeface="Arial"/>
                        <a:cs typeface="Times New Roman"/>
                      </a:endParaRPr>
                    </a:p>
                  </a:txBody>
                  <a:tcPr marL="64151" marR="64151"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tc>
                  <a:txBody>
                    <a:bodyPr/>
                    <a:lstStyle/>
                    <a:p>
                      <a:pPr algn="r">
                        <a:lnSpc>
                          <a:spcPct val="150000"/>
                        </a:lnSpc>
                        <a:spcBef>
                          <a:spcPts val="600"/>
                        </a:spcBef>
                        <a:spcAft>
                          <a:spcPts val="0"/>
                        </a:spcAft>
                      </a:pPr>
                      <a:r>
                        <a:rPr lang="en-US" sz="1100" b="1" dirty="0">
                          <a:solidFill>
                            <a:srgbClr val="FFFFFF"/>
                          </a:solidFill>
                          <a:effectLst/>
                          <a:latin typeface="Arial"/>
                          <a:ea typeface="Times New Roman"/>
                          <a:cs typeface="Arial"/>
                        </a:rPr>
                        <a:t>Net price</a:t>
                      </a:r>
                      <a:endParaRPr lang="en-US" sz="1100" dirty="0">
                        <a:solidFill>
                          <a:srgbClr val="3C3C3C"/>
                        </a:solidFill>
                        <a:effectLst/>
                        <a:latin typeface="Arial"/>
                        <a:ea typeface="Arial"/>
                        <a:cs typeface="Times New Roman"/>
                      </a:endParaRPr>
                    </a:p>
                  </a:txBody>
                  <a:tcPr marL="64151" marR="64151"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extLst>
                  <a:ext uri="{0D108BD9-81ED-4DB2-BD59-A6C34878D82A}">
                    <a16:rowId xmlns:a16="http://schemas.microsoft.com/office/drawing/2014/main" val="10000"/>
                  </a:ext>
                </a:extLst>
              </a:tr>
              <a:tr h="278940">
                <a:tc rowSpan="4">
                  <a:txBody>
                    <a:bodyPr/>
                    <a:lstStyle/>
                    <a:p>
                      <a:pPr algn="ctr">
                        <a:lnSpc>
                          <a:spcPct val="150000"/>
                        </a:lnSpc>
                        <a:spcBef>
                          <a:spcPts val="600"/>
                        </a:spcBef>
                        <a:spcAft>
                          <a:spcPts val="0"/>
                        </a:spcAft>
                      </a:pPr>
                      <a:r>
                        <a:rPr lang="pl-PL" sz="1400" b="1" dirty="0">
                          <a:solidFill>
                            <a:srgbClr val="163F74"/>
                          </a:solidFill>
                          <a:effectLst/>
                          <a:latin typeface="Arial"/>
                          <a:ea typeface="Times New Roman"/>
                          <a:cs typeface="Arial"/>
                        </a:rPr>
                        <a:t>COMARCH LICENSES</a:t>
                      </a:r>
                      <a:endParaRPr lang="en-US" sz="1400" b="1" dirty="0">
                        <a:solidFill>
                          <a:srgbClr val="163F74"/>
                        </a:solidFill>
                        <a:effectLst/>
                        <a:latin typeface="Arial"/>
                        <a:ea typeface="Arial"/>
                        <a:cs typeface="Times New Roman"/>
                      </a:endParaRPr>
                    </a:p>
                  </a:txBody>
                  <a:tcPr marL="64151" marR="64151" marT="0" marB="0" vert="vert270" anchor="ctr">
                    <a:lnL>
                      <a:noFill/>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2F2F2"/>
                    </a:solidFill>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Business Administration module</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FFFFF"/>
                    </a:solidFill>
                  </a:tcPr>
                </a:tc>
                <a:tc>
                  <a:txBody>
                    <a:bodyPr/>
                    <a:lstStyle/>
                    <a:p>
                      <a:pPr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Contact Center module</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0002"/>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Member Portal module </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marR="62865"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4"/>
                  </a:ext>
                </a:extLst>
              </a:tr>
              <a:tr h="278940">
                <a:tc rowSpan="5">
                  <a:txBody>
                    <a:bodyPr/>
                    <a:lstStyle/>
                    <a:p>
                      <a:pPr algn="ctr">
                        <a:lnSpc>
                          <a:spcPct val="150000"/>
                        </a:lnSpc>
                        <a:spcBef>
                          <a:spcPts val="600"/>
                        </a:spcBef>
                        <a:spcAft>
                          <a:spcPts val="0"/>
                        </a:spcAft>
                      </a:pPr>
                      <a:r>
                        <a:rPr lang="pl-PL" sz="1200" b="1" dirty="0">
                          <a:solidFill>
                            <a:srgbClr val="163F74"/>
                          </a:solidFill>
                          <a:effectLst/>
                          <a:latin typeface="Arial"/>
                          <a:ea typeface="Times New Roman"/>
                          <a:cs typeface="Arial"/>
                        </a:rPr>
                        <a:t>IMPLEMEN-</a:t>
                      </a:r>
                      <a:br>
                        <a:rPr lang="pl-PL" sz="1200" b="1" dirty="0">
                          <a:solidFill>
                            <a:srgbClr val="163F74"/>
                          </a:solidFill>
                          <a:effectLst/>
                          <a:latin typeface="Arial"/>
                          <a:ea typeface="Times New Roman"/>
                          <a:cs typeface="Arial"/>
                        </a:rPr>
                      </a:br>
                      <a:r>
                        <a:rPr lang="pl-PL" sz="1200" b="1" dirty="0">
                          <a:solidFill>
                            <a:srgbClr val="163F74"/>
                          </a:solidFill>
                          <a:effectLst/>
                          <a:latin typeface="Arial"/>
                          <a:ea typeface="Times New Roman"/>
                          <a:cs typeface="Arial"/>
                        </a:rPr>
                        <a:t>TATION</a:t>
                      </a:r>
                      <a:endParaRPr lang="en-US" sz="1200" b="1" dirty="0">
                        <a:solidFill>
                          <a:srgbClr val="163F74"/>
                        </a:solidFill>
                        <a:effectLst/>
                        <a:latin typeface="Arial"/>
                        <a:ea typeface="Arial"/>
                        <a:cs typeface="Times New Roman"/>
                      </a:endParaRPr>
                    </a:p>
                  </a:txBody>
                  <a:tcPr marL="64151" marR="64151" marT="0" marB="0" vert="vert270" anchor="ctr">
                    <a:lnL>
                      <a:noFill/>
                    </a:lnL>
                    <a:lnR w="12700" cap="flat" cmpd="sng" algn="ctr">
                      <a:solidFill>
                        <a:srgbClr val="FFFFFF"/>
                      </a:solidFill>
                      <a:prstDash val="solid"/>
                      <a:round/>
                      <a:headEnd type="none" w="med" len="med"/>
                      <a:tailEnd type="none" w="med" len="med"/>
                    </a:lnR>
                    <a:lnT>
                      <a:noFill/>
                    </a:lnT>
                    <a:lnB>
                      <a:noFill/>
                    </a:lnB>
                    <a:solidFill>
                      <a:srgbClr val="FDFDFD"/>
                    </a:solidFill>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module</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DFDFD"/>
                    </a:solidFill>
                  </a:tcPr>
                </a:tc>
                <a:tc>
                  <a:txBody>
                    <a:bodyPr/>
                    <a:lstStyle/>
                    <a:p>
                      <a:pPr marR="62865"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DFDFD"/>
                    </a:solidFill>
                  </a:tcPr>
                </a:tc>
                <a:extLst>
                  <a:ext uri="{0D108BD9-81ED-4DB2-BD59-A6C34878D82A}">
                    <a16:rowId xmlns:a16="http://schemas.microsoft.com/office/drawing/2014/main" val="10005"/>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module</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marR="62865"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6"/>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module </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marR="62865" algn="r">
                        <a:lnSpc>
                          <a:spcPct val="150000"/>
                        </a:lnSpc>
                        <a:spcBef>
                          <a:spcPts val="600"/>
                        </a:spcBef>
                        <a:spcAft>
                          <a:spcPts val="0"/>
                        </a:spcAft>
                      </a:pPr>
                      <a:r>
                        <a:rPr lang="pl-PL" sz="1200" dirty="0">
                          <a:solidFill>
                            <a:srgbClr val="3C3C3C"/>
                          </a:solidFill>
                          <a:effectLst/>
                          <a:latin typeface="Arial"/>
                          <a:ea typeface="Times New Roman"/>
                          <a:cs typeface="Arial"/>
                        </a:rPr>
                        <a:t>0,00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7"/>
                  </a:ext>
                </a:extLst>
              </a:tr>
              <a:tr h="2789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 </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marR="62865" algn="r">
                        <a:lnSpc>
                          <a:spcPct val="150000"/>
                        </a:lnSpc>
                        <a:spcBef>
                          <a:spcPts val="600"/>
                        </a:spcBef>
                        <a:spcAft>
                          <a:spcPts val="0"/>
                        </a:spcAft>
                      </a:pPr>
                      <a:r>
                        <a:rPr lang="en-US" sz="1200" dirty="0">
                          <a:solidFill>
                            <a:srgbClr val="3C3C3C"/>
                          </a:solidFill>
                          <a:effectLst/>
                          <a:latin typeface="Arial"/>
                          <a:ea typeface="Times New Roman"/>
                          <a:cs typeface="Arial"/>
                        </a:rPr>
                        <a:t>0,00 </a:t>
                      </a:r>
                      <a:r>
                        <a:rPr lang="pl-PL" sz="1200" dirty="0">
                          <a:solidFill>
                            <a:srgbClr val="3C3C3C"/>
                          </a:solidFill>
                          <a:effectLst/>
                          <a:latin typeface="Arial"/>
                          <a:ea typeface="Times New Roman"/>
                          <a:cs typeface="Arial"/>
                        </a:rPr>
                        <a:t>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extLst>
                  <a:ext uri="{0D108BD9-81ED-4DB2-BD59-A6C34878D82A}">
                    <a16:rowId xmlns:a16="http://schemas.microsoft.com/office/drawing/2014/main" val="10008"/>
                  </a:ext>
                </a:extLst>
              </a:tr>
              <a:tr h="371274">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Implementation </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marR="62865" algn="r">
                        <a:lnSpc>
                          <a:spcPct val="150000"/>
                        </a:lnSpc>
                        <a:spcBef>
                          <a:spcPts val="600"/>
                        </a:spcBef>
                        <a:spcAft>
                          <a:spcPts val="0"/>
                        </a:spcAft>
                      </a:pPr>
                      <a:r>
                        <a:rPr lang="en-US" sz="1200" dirty="0">
                          <a:solidFill>
                            <a:srgbClr val="3C3C3C"/>
                          </a:solidFill>
                          <a:effectLst/>
                          <a:latin typeface="Arial"/>
                          <a:ea typeface="Times New Roman"/>
                          <a:cs typeface="Arial"/>
                        </a:rPr>
                        <a:t>0,00 </a:t>
                      </a:r>
                      <a:r>
                        <a:rPr lang="pl-PL" sz="1200" dirty="0">
                          <a:solidFill>
                            <a:srgbClr val="3C3C3C"/>
                          </a:solidFill>
                          <a:effectLst/>
                          <a:latin typeface="Arial"/>
                          <a:ea typeface="Times New Roman"/>
                          <a:cs typeface="Arial"/>
                        </a:rPr>
                        <a:t>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009"/>
                  </a:ext>
                </a:extLst>
              </a:tr>
              <a:tr h="466836">
                <a:tc>
                  <a:txBody>
                    <a:bodyPr/>
                    <a:lstStyle/>
                    <a:p>
                      <a:endParaRPr lang="en-US" sz="1000" dirty="0">
                        <a:solidFill>
                          <a:srgbClr val="26437E"/>
                        </a:solidFill>
                        <a:effectLst/>
                        <a:latin typeface="Arial"/>
                        <a:cs typeface="Times New Roman"/>
                      </a:endParaRPr>
                    </a:p>
                  </a:txBody>
                  <a:tcPr marL="64151" marR="64151" marT="0" marB="0" anchor="ctr">
                    <a:lnL>
                      <a:noFill/>
                    </a:lnL>
                    <a:lnR w="12700" cap="flat" cmpd="sng" algn="ctr">
                      <a:solidFill>
                        <a:srgbClr val="FFFFFF"/>
                      </a:solidFill>
                      <a:prstDash val="solid"/>
                      <a:round/>
                      <a:headEnd type="none" w="med" len="med"/>
                      <a:tailEnd type="none" w="med" len="med"/>
                    </a:lnR>
                    <a:lnT>
                      <a:noFill/>
                    </a:lnT>
                    <a:lnB>
                      <a:noFill/>
                    </a:lnB>
                    <a:solidFill>
                      <a:srgbClr val="163F74"/>
                    </a:solidFill>
                  </a:tcPr>
                </a:tc>
                <a:tc>
                  <a:txBody>
                    <a:bodyPr/>
                    <a:lstStyle/>
                    <a:p>
                      <a:pPr algn="ctr">
                        <a:lnSpc>
                          <a:spcPct val="150000"/>
                        </a:lnSpc>
                        <a:spcBef>
                          <a:spcPts val="600"/>
                        </a:spcBef>
                        <a:spcAft>
                          <a:spcPts val="0"/>
                        </a:spcAft>
                      </a:pPr>
                      <a:r>
                        <a:rPr lang="pl-PL" sz="1400" b="1" dirty="0">
                          <a:solidFill>
                            <a:srgbClr val="FFFFFF"/>
                          </a:solidFill>
                          <a:effectLst/>
                          <a:latin typeface="Arial"/>
                          <a:ea typeface="Times New Roman"/>
                          <a:cs typeface="Arial"/>
                        </a:rPr>
                        <a:t>Total:</a:t>
                      </a:r>
                      <a:endParaRPr lang="en-US" sz="14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163F74"/>
                    </a:solidFill>
                  </a:tcPr>
                </a:tc>
                <a:tc>
                  <a:txBody>
                    <a:bodyPr/>
                    <a:lstStyle/>
                    <a:p>
                      <a:pPr algn="r">
                        <a:lnSpc>
                          <a:spcPct val="150000"/>
                        </a:lnSpc>
                        <a:spcBef>
                          <a:spcPts val="600"/>
                        </a:spcBef>
                        <a:spcAft>
                          <a:spcPts val="0"/>
                        </a:spcAft>
                      </a:pPr>
                      <a:r>
                        <a:rPr lang="pl-PL" sz="1200" b="1" dirty="0">
                          <a:solidFill>
                            <a:srgbClr val="FFFFFF"/>
                          </a:solidFill>
                          <a:effectLst/>
                          <a:latin typeface="Arial"/>
                          <a:ea typeface="Times New Roman"/>
                          <a:cs typeface="Arial"/>
                        </a:rPr>
                        <a:t>-   EUR</a:t>
                      </a:r>
                      <a:endParaRPr lang="en-US" sz="1200" dirty="0">
                        <a:solidFill>
                          <a:srgbClr val="3C3C3C"/>
                        </a:solidFill>
                        <a:effectLst/>
                        <a:latin typeface="Arial"/>
                        <a:ea typeface="Arial"/>
                        <a:cs typeface="Times New Roman"/>
                      </a:endParaRPr>
                    </a:p>
                  </a:txBody>
                  <a:tcPr marL="64151" marR="64151" marT="0" marB="0" anchor="ctr">
                    <a:lnL w="12700" cap="flat" cmpd="sng" algn="ctr">
                      <a:solidFill>
                        <a:srgbClr val="FFFFFF"/>
                      </a:solidFill>
                      <a:prstDash val="solid"/>
                      <a:round/>
                      <a:headEnd type="none" w="med" len="med"/>
                      <a:tailEnd type="none" w="med" len="med"/>
                    </a:lnL>
                    <a:lnR>
                      <a:noFill/>
                    </a:lnR>
                    <a:lnT>
                      <a:noFill/>
                    </a:lnT>
                    <a:lnB>
                      <a:noFill/>
                    </a:lnB>
                    <a:solidFill>
                      <a:srgbClr val="163F7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841988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PROPOSED SOLUTION PRICING – ONGOING COSTS</a:t>
            </a:r>
          </a:p>
        </p:txBody>
      </p:sp>
      <p:graphicFrame>
        <p:nvGraphicFramePr>
          <p:cNvPr id="5" name="Tabela 4"/>
          <p:cNvGraphicFramePr>
            <a:graphicFrameLocks noGrp="1"/>
          </p:cNvGraphicFramePr>
          <p:nvPr>
            <p:extLst>
              <p:ext uri="{D42A27DB-BD31-4B8C-83A1-F6EECF244321}">
                <p14:modId xmlns:p14="http://schemas.microsoft.com/office/powerpoint/2010/main" val="3097848124"/>
              </p:ext>
            </p:extLst>
          </p:nvPr>
        </p:nvGraphicFramePr>
        <p:xfrm>
          <a:off x="457199" y="1041990"/>
          <a:ext cx="8235950" cy="3476846"/>
        </p:xfrm>
        <a:graphic>
          <a:graphicData uri="http://schemas.openxmlformats.org/drawingml/2006/table">
            <a:tbl>
              <a:tblPr firstRow="1" firstCol="1" bandRow="1"/>
              <a:tblGrid>
                <a:gridCol w="967564">
                  <a:extLst>
                    <a:ext uri="{9D8B030D-6E8A-4147-A177-3AD203B41FA5}">
                      <a16:colId xmlns:a16="http://schemas.microsoft.com/office/drawing/2014/main" val="20000"/>
                    </a:ext>
                  </a:extLst>
                </a:gridCol>
                <a:gridCol w="4210493">
                  <a:extLst>
                    <a:ext uri="{9D8B030D-6E8A-4147-A177-3AD203B41FA5}">
                      <a16:colId xmlns:a16="http://schemas.microsoft.com/office/drawing/2014/main" val="20001"/>
                    </a:ext>
                  </a:extLst>
                </a:gridCol>
                <a:gridCol w="1467293">
                  <a:extLst>
                    <a:ext uri="{9D8B030D-6E8A-4147-A177-3AD203B41FA5}">
                      <a16:colId xmlns:a16="http://schemas.microsoft.com/office/drawing/2014/main" val="20002"/>
                    </a:ext>
                  </a:extLst>
                </a:gridCol>
                <a:gridCol w="1590600">
                  <a:extLst>
                    <a:ext uri="{9D8B030D-6E8A-4147-A177-3AD203B41FA5}">
                      <a16:colId xmlns:a16="http://schemas.microsoft.com/office/drawing/2014/main" val="20003"/>
                    </a:ext>
                  </a:extLst>
                </a:gridCol>
              </a:tblGrid>
              <a:tr h="868533">
                <a:tc gridSpan="2">
                  <a:txBody>
                    <a:bodyPr/>
                    <a:lstStyle/>
                    <a:p>
                      <a:pPr algn="ctr">
                        <a:lnSpc>
                          <a:spcPct val="150000"/>
                        </a:lnSpc>
                        <a:spcBef>
                          <a:spcPts val="600"/>
                        </a:spcBef>
                        <a:spcAft>
                          <a:spcPts val="0"/>
                        </a:spcAft>
                      </a:pPr>
                      <a:r>
                        <a:rPr lang="en-US" sz="1100" b="1" dirty="0">
                          <a:solidFill>
                            <a:srgbClr val="FFFFFF"/>
                          </a:solidFill>
                          <a:effectLst/>
                          <a:latin typeface="Arial"/>
                          <a:ea typeface="Times New Roman"/>
                          <a:cs typeface="Arial"/>
                        </a:rPr>
                        <a:t>Name</a:t>
                      </a:r>
                      <a:endParaRPr lang="en-US" sz="1100" dirty="0">
                        <a:solidFill>
                          <a:srgbClr val="3C3C3C"/>
                        </a:solidFill>
                        <a:effectLst/>
                        <a:latin typeface="Arial"/>
                        <a:ea typeface="Arial"/>
                        <a:cs typeface="Times New Roman"/>
                      </a:endParaRPr>
                    </a:p>
                  </a:txBody>
                  <a:tcPr marL="68580" marR="68580"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tc hMerge="1">
                  <a:txBody>
                    <a:bodyPr/>
                    <a:lstStyle/>
                    <a:p>
                      <a:endParaRPr lang="en-US"/>
                    </a:p>
                  </a:txBody>
                  <a:tcPr/>
                </a:tc>
                <a:tc>
                  <a:txBody>
                    <a:bodyPr/>
                    <a:lstStyle/>
                    <a:p>
                      <a:pPr algn="ctr">
                        <a:lnSpc>
                          <a:spcPct val="150000"/>
                        </a:lnSpc>
                        <a:spcBef>
                          <a:spcPts val="600"/>
                        </a:spcBef>
                        <a:spcAft>
                          <a:spcPts val="0"/>
                        </a:spcAft>
                      </a:pPr>
                      <a:r>
                        <a:rPr lang="en-US" sz="1100" b="1" dirty="0">
                          <a:solidFill>
                            <a:srgbClr val="FFFFFF"/>
                          </a:solidFill>
                          <a:effectLst/>
                          <a:latin typeface="Arial"/>
                          <a:ea typeface="Times New Roman"/>
                          <a:cs typeface="Arial"/>
                        </a:rPr>
                        <a:t>Net price</a:t>
                      </a:r>
                      <a:endParaRPr lang="en-US" sz="1100" dirty="0">
                        <a:solidFill>
                          <a:srgbClr val="3C3C3C"/>
                        </a:solidFill>
                        <a:effectLst/>
                        <a:latin typeface="Arial"/>
                        <a:ea typeface="Arial"/>
                        <a:cs typeface="Times New Roman"/>
                      </a:endParaRPr>
                    </a:p>
                  </a:txBody>
                  <a:tcPr marL="68580" marR="68580"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tc>
                  <a:txBody>
                    <a:bodyPr/>
                    <a:lstStyle/>
                    <a:p>
                      <a:pPr algn="ctr">
                        <a:lnSpc>
                          <a:spcPct val="150000"/>
                        </a:lnSpc>
                        <a:spcBef>
                          <a:spcPts val="600"/>
                        </a:spcBef>
                        <a:spcAft>
                          <a:spcPts val="0"/>
                        </a:spcAft>
                      </a:pPr>
                      <a:r>
                        <a:rPr lang="en-US" sz="1100" b="1" dirty="0">
                          <a:solidFill>
                            <a:srgbClr val="FFFFFF"/>
                          </a:solidFill>
                          <a:effectLst/>
                          <a:latin typeface="Arial"/>
                          <a:ea typeface="Times New Roman"/>
                          <a:cs typeface="Arial"/>
                        </a:rPr>
                        <a:t>Cost/month</a:t>
                      </a:r>
                      <a:endParaRPr lang="en-US" sz="1100" dirty="0">
                        <a:solidFill>
                          <a:srgbClr val="3C3C3C"/>
                        </a:solidFill>
                        <a:effectLst/>
                        <a:latin typeface="Arial"/>
                        <a:ea typeface="Arial"/>
                        <a:cs typeface="Times New Roman"/>
                      </a:endParaRPr>
                    </a:p>
                  </a:txBody>
                  <a:tcPr marL="68580" marR="68580" marT="0" marB="0" anchor="ctr">
                    <a:lnL>
                      <a:noFill/>
                    </a:lnL>
                    <a:lnR>
                      <a:noFill/>
                    </a:lnR>
                    <a:lnT>
                      <a:noFill/>
                    </a:lnT>
                    <a:lnB w="19050" cap="flat" cmpd="sng" algn="ctr">
                      <a:solidFill>
                        <a:srgbClr val="FFFFFF"/>
                      </a:solidFill>
                      <a:prstDash val="solid"/>
                      <a:round/>
                      <a:headEnd type="none" w="med" len="med"/>
                      <a:tailEnd type="none" w="med" len="med"/>
                    </a:lnB>
                    <a:solidFill>
                      <a:srgbClr val="163F74"/>
                    </a:solidFill>
                  </a:tcPr>
                </a:tc>
                <a:extLst>
                  <a:ext uri="{0D108BD9-81ED-4DB2-BD59-A6C34878D82A}">
                    <a16:rowId xmlns:a16="http://schemas.microsoft.com/office/drawing/2014/main" val="10000"/>
                  </a:ext>
                </a:extLst>
              </a:tr>
              <a:tr h="781679">
                <a:tc rowSpan="4">
                  <a:txBody>
                    <a:bodyPr/>
                    <a:lstStyle/>
                    <a:p>
                      <a:pPr algn="ctr">
                        <a:lnSpc>
                          <a:spcPct val="150000"/>
                        </a:lnSpc>
                        <a:spcBef>
                          <a:spcPts val="600"/>
                        </a:spcBef>
                        <a:spcAft>
                          <a:spcPts val="0"/>
                        </a:spcAft>
                      </a:pPr>
                      <a:r>
                        <a:rPr lang="pl-PL" sz="1400" b="1" dirty="0">
                          <a:solidFill>
                            <a:srgbClr val="163F74"/>
                          </a:solidFill>
                          <a:effectLst/>
                          <a:latin typeface="Arial"/>
                          <a:ea typeface="Times New Roman"/>
                          <a:cs typeface="Arial"/>
                        </a:rPr>
                        <a:t>ONGOING COSTS (MONTHLY FEE)</a:t>
                      </a:r>
                      <a:endParaRPr lang="en-US" sz="1400" b="1" dirty="0">
                        <a:solidFill>
                          <a:srgbClr val="163F74"/>
                        </a:solidFill>
                        <a:effectLst/>
                        <a:latin typeface="Arial"/>
                        <a:ea typeface="Arial"/>
                        <a:cs typeface="Times New Roman"/>
                      </a:endParaRPr>
                    </a:p>
                  </a:txBody>
                  <a:tcPr marL="68580" marR="68580" marT="0" marB="0" vert="vert270" anchor="ctr">
                    <a:lnL>
                      <a:noFill/>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DFDFD"/>
                    </a:solidFill>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Technical Support &amp; Maintenance services</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DFDFD"/>
                    </a:solidFill>
                  </a:tcPr>
                </a:tc>
                <a:tc>
                  <a:txBody>
                    <a:bodyPr/>
                    <a:lstStyle/>
                    <a:p>
                      <a:pPr marR="62865" algn="r">
                        <a:lnSpc>
                          <a:spcPct val="150000"/>
                        </a:lnSpc>
                        <a:spcBef>
                          <a:spcPts val="600"/>
                        </a:spcBef>
                        <a:spcAft>
                          <a:spcPts val="0"/>
                        </a:spcAft>
                      </a:pPr>
                      <a:r>
                        <a:rPr lang="pl-PL" sz="1400" dirty="0">
                          <a:solidFill>
                            <a:srgbClr val="3C3C3C"/>
                          </a:solidFill>
                          <a:effectLst/>
                          <a:latin typeface="Arial"/>
                          <a:ea typeface="Times New Roman"/>
                          <a:cs typeface="Arial"/>
                        </a:rPr>
                        <a:t>0,00 EUR</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FDFDFD"/>
                    </a:solidFill>
                  </a:tcPr>
                </a:tc>
                <a:tc>
                  <a:txBody>
                    <a:bodyPr/>
                    <a:lstStyle/>
                    <a:p>
                      <a:pPr algn="r">
                        <a:lnSpc>
                          <a:spcPct val="150000"/>
                        </a:lnSpc>
                        <a:spcBef>
                          <a:spcPts val="600"/>
                        </a:spcBef>
                        <a:spcAft>
                          <a:spcPts val="0"/>
                        </a:spcAft>
                      </a:pPr>
                      <a:r>
                        <a:rPr lang="pl-PL" sz="1400" dirty="0">
                          <a:solidFill>
                            <a:srgbClr val="3C3C3C"/>
                          </a:solidFill>
                          <a:effectLst/>
                          <a:latin typeface="Arial"/>
                          <a:ea typeface="Times New Roman"/>
                          <a:cs typeface="Arial"/>
                        </a:rPr>
                        <a:t>EUR</a:t>
                      </a:r>
                      <a:endParaRPr lang="en-US" sz="1400" dirty="0">
                        <a:solidFill>
                          <a:srgbClr val="3C3C3C"/>
                        </a:solidFill>
                        <a:effectLst/>
                        <a:latin typeface="Arial"/>
                        <a:ea typeface="Arial"/>
                        <a:cs typeface="Times New Roman"/>
                      </a:endParaRPr>
                    </a:p>
                  </a:txBody>
                  <a:tcPr marL="68580" marR="68580" marT="0" marB="0">
                    <a:lnL w="12700" cap="flat" cmpd="sng" algn="ctr">
                      <a:solidFill>
                        <a:srgbClr val="FFFFFF"/>
                      </a:solidFill>
                      <a:prstDash val="solid"/>
                      <a:round/>
                      <a:headEnd type="none" w="med" len="med"/>
                      <a:tailEnd type="none" w="med" len="med"/>
                    </a:lnL>
                    <a:lnR>
                      <a:noFill/>
                    </a:lnR>
                    <a:lnT w="19050" cap="flat" cmpd="sng" algn="ctr">
                      <a:solidFill>
                        <a:srgbClr val="FFFFFF"/>
                      </a:solidFill>
                      <a:prstDash val="solid"/>
                      <a:round/>
                      <a:headEnd type="none" w="med" len="med"/>
                      <a:tailEnd type="none" w="med" len="med"/>
                    </a:lnT>
                    <a:lnB>
                      <a:noFill/>
                    </a:lnB>
                    <a:solidFill>
                      <a:srgbClr val="FDFDFD"/>
                    </a:solidFill>
                  </a:tcPr>
                </a:tc>
                <a:extLst>
                  <a:ext uri="{0D108BD9-81ED-4DB2-BD59-A6C34878D82A}">
                    <a16:rowId xmlns:a16="http://schemas.microsoft.com/office/drawing/2014/main" val="10001"/>
                  </a:ext>
                </a:extLst>
              </a:tr>
              <a:tr h="3908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Hosting</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marR="62865" algn="r">
                        <a:lnSpc>
                          <a:spcPct val="150000"/>
                        </a:lnSpc>
                        <a:spcBef>
                          <a:spcPts val="600"/>
                        </a:spcBef>
                        <a:spcAft>
                          <a:spcPts val="0"/>
                        </a:spcAft>
                      </a:pPr>
                      <a:r>
                        <a:rPr lang="pl-PL" sz="1400">
                          <a:solidFill>
                            <a:srgbClr val="3C3C3C"/>
                          </a:solidFill>
                          <a:effectLst/>
                          <a:latin typeface="Arial"/>
                          <a:ea typeface="Times New Roman"/>
                          <a:cs typeface="Arial"/>
                        </a:rPr>
                        <a:t>0,00 EUR</a:t>
                      </a:r>
                      <a:endParaRPr lang="en-US" sz="140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algn="r">
                        <a:lnSpc>
                          <a:spcPct val="150000"/>
                        </a:lnSpc>
                        <a:spcBef>
                          <a:spcPts val="600"/>
                        </a:spcBef>
                        <a:spcAft>
                          <a:spcPts val="0"/>
                        </a:spcAft>
                      </a:pPr>
                      <a:r>
                        <a:rPr lang="pl-PL" sz="1400" dirty="0">
                          <a:solidFill>
                            <a:srgbClr val="3C3C3C"/>
                          </a:solidFill>
                          <a:effectLst/>
                          <a:latin typeface="Arial"/>
                          <a:ea typeface="Times New Roman"/>
                          <a:cs typeface="Arial"/>
                        </a:rPr>
                        <a:t>EUR</a:t>
                      </a:r>
                      <a:endParaRPr lang="en-US" sz="1400" dirty="0">
                        <a:solidFill>
                          <a:srgbClr val="3C3C3C"/>
                        </a:solidFill>
                        <a:effectLst/>
                        <a:latin typeface="Arial"/>
                        <a:ea typeface="Arial"/>
                        <a:cs typeface="Times New Roman"/>
                      </a:endParaRPr>
                    </a:p>
                  </a:txBody>
                  <a:tcPr marL="68580" marR="68580" marT="0" marB="0">
                    <a:lnL w="12700" cap="flat" cmpd="sng" algn="ctr">
                      <a:solidFill>
                        <a:srgbClr val="FFFFF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0002"/>
                  </a:ext>
                </a:extLst>
              </a:tr>
              <a:tr h="390840">
                <a:tc vMerge="1">
                  <a:txBody>
                    <a:bodyPr/>
                    <a:lstStyle/>
                    <a:p>
                      <a:endParaRPr lang="en-US"/>
                    </a:p>
                  </a:txBody>
                  <a:tcPr/>
                </a:tc>
                <a:tc>
                  <a:txBody>
                    <a:bodyPr/>
                    <a:lstStyle/>
                    <a:p>
                      <a:pPr algn="r">
                        <a:lnSpc>
                          <a:spcPct val="150000"/>
                        </a:lnSpc>
                        <a:spcBef>
                          <a:spcPts val="600"/>
                        </a:spcBef>
                        <a:spcAft>
                          <a:spcPts val="0"/>
                        </a:spcAft>
                      </a:pPr>
                      <a:r>
                        <a:rPr lang="en-US" sz="1400" dirty="0">
                          <a:solidFill>
                            <a:srgbClr val="3C3C3C"/>
                          </a:solidFill>
                          <a:effectLst/>
                          <a:latin typeface="Arial"/>
                          <a:ea typeface="Times New Roman"/>
                          <a:cs typeface="Arial"/>
                        </a:rPr>
                        <a:t>Managed Services</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marR="62865" algn="r">
                        <a:lnSpc>
                          <a:spcPct val="150000"/>
                        </a:lnSpc>
                        <a:spcBef>
                          <a:spcPts val="600"/>
                        </a:spcBef>
                        <a:spcAft>
                          <a:spcPts val="0"/>
                        </a:spcAft>
                      </a:pPr>
                      <a:r>
                        <a:rPr lang="pl-PL" sz="1400">
                          <a:solidFill>
                            <a:srgbClr val="3C3C3C"/>
                          </a:solidFill>
                          <a:effectLst/>
                          <a:latin typeface="Arial"/>
                          <a:ea typeface="Times New Roman"/>
                          <a:cs typeface="Arial"/>
                        </a:rPr>
                        <a:t>0,00 EUR</a:t>
                      </a:r>
                      <a:endParaRPr lang="en-US" sz="140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FFFF"/>
                    </a:solidFill>
                  </a:tcPr>
                </a:tc>
                <a:tc>
                  <a:txBody>
                    <a:bodyPr/>
                    <a:lstStyle/>
                    <a:p>
                      <a:pPr algn="r">
                        <a:lnSpc>
                          <a:spcPct val="150000"/>
                        </a:lnSpc>
                        <a:spcBef>
                          <a:spcPts val="600"/>
                        </a:spcBef>
                        <a:spcAft>
                          <a:spcPts val="0"/>
                        </a:spcAft>
                      </a:pPr>
                      <a:r>
                        <a:rPr lang="pl-PL" sz="1400" dirty="0">
                          <a:solidFill>
                            <a:srgbClr val="3C3C3C"/>
                          </a:solidFill>
                          <a:effectLst/>
                          <a:latin typeface="Arial"/>
                          <a:ea typeface="Times New Roman"/>
                          <a:cs typeface="Arial"/>
                        </a:rPr>
                        <a:t>EUR</a:t>
                      </a:r>
                      <a:endParaRPr lang="en-US" sz="1400" dirty="0">
                        <a:solidFill>
                          <a:srgbClr val="3C3C3C"/>
                        </a:solidFill>
                        <a:effectLst/>
                        <a:latin typeface="Arial"/>
                        <a:ea typeface="Arial"/>
                        <a:cs typeface="Times New Roman"/>
                      </a:endParaRPr>
                    </a:p>
                  </a:txBody>
                  <a:tcPr marL="68580" marR="68580" marT="0" marB="0">
                    <a:lnL w="12700" cap="flat" cmpd="sng" algn="ctr">
                      <a:solidFill>
                        <a:srgbClr val="FFFFFF"/>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3"/>
                  </a:ext>
                </a:extLst>
              </a:tr>
              <a:tr h="390840">
                <a:tc vMerge="1">
                  <a:txBody>
                    <a:bodyPr/>
                    <a:lstStyle/>
                    <a:p>
                      <a:endParaRPr lang="en-US"/>
                    </a:p>
                  </a:txBody>
                  <a:tcPr/>
                </a:tc>
                <a:tc>
                  <a:txBody>
                    <a:bodyPr/>
                    <a:lstStyle/>
                    <a:p>
                      <a:pPr algn="r">
                        <a:lnSpc>
                          <a:spcPct val="150000"/>
                        </a:lnSpc>
                        <a:spcBef>
                          <a:spcPts val="600"/>
                        </a:spcBef>
                        <a:spcAft>
                          <a:spcPts val="0"/>
                        </a:spcAft>
                      </a:pPr>
                      <a:r>
                        <a:rPr lang="pl-PL" sz="1200" dirty="0">
                          <a:solidFill>
                            <a:srgbClr val="3C3C3C"/>
                          </a:solidFill>
                          <a:effectLst/>
                          <a:latin typeface="Arial"/>
                          <a:ea typeface="Times New Roman"/>
                          <a:cs typeface="Arial"/>
                        </a:rPr>
                        <a:t>…</a:t>
                      </a:r>
                      <a:r>
                        <a:rPr lang="en-US" sz="1200" dirty="0">
                          <a:solidFill>
                            <a:srgbClr val="3C3C3C"/>
                          </a:solidFill>
                          <a:effectLst/>
                          <a:latin typeface="Arial"/>
                          <a:ea typeface="Times New Roman"/>
                          <a:cs typeface="Arial"/>
                        </a:rPr>
                        <a:t> </a:t>
                      </a:r>
                      <a:endParaRPr lang="en-US" sz="12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marR="62865" algn="r">
                        <a:lnSpc>
                          <a:spcPct val="150000"/>
                        </a:lnSpc>
                        <a:spcBef>
                          <a:spcPts val="600"/>
                        </a:spcBef>
                        <a:spcAft>
                          <a:spcPts val="0"/>
                        </a:spcAft>
                      </a:pPr>
                      <a:r>
                        <a:rPr lang="en-US" sz="1400">
                          <a:solidFill>
                            <a:srgbClr val="3C3C3C"/>
                          </a:solidFill>
                          <a:effectLst/>
                          <a:latin typeface="Arial"/>
                          <a:ea typeface="Times New Roman"/>
                          <a:cs typeface="Arial"/>
                        </a:rPr>
                        <a:t>0,00 </a:t>
                      </a:r>
                      <a:r>
                        <a:rPr lang="pl-PL" sz="1400">
                          <a:solidFill>
                            <a:srgbClr val="3C3C3C"/>
                          </a:solidFill>
                          <a:effectLst/>
                          <a:latin typeface="Arial"/>
                          <a:ea typeface="Times New Roman"/>
                          <a:cs typeface="Arial"/>
                        </a:rPr>
                        <a:t>EUR</a:t>
                      </a:r>
                      <a:endParaRPr lang="en-US" sz="140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2F2F2"/>
                    </a:solidFill>
                  </a:tcPr>
                </a:tc>
                <a:tc>
                  <a:txBody>
                    <a:bodyPr/>
                    <a:lstStyle/>
                    <a:p>
                      <a:pPr algn="r">
                        <a:lnSpc>
                          <a:spcPct val="150000"/>
                        </a:lnSpc>
                        <a:spcBef>
                          <a:spcPts val="600"/>
                        </a:spcBef>
                        <a:spcAft>
                          <a:spcPts val="0"/>
                        </a:spcAft>
                      </a:pPr>
                      <a:r>
                        <a:rPr lang="pl-PL" sz="1400" dirty="0">
                          <a:solidFill>
                            <a:srgbClr val="3C3C3C"/>
                          </a:solidFill>
                          <a:effectLst/>
                          <a:latin typeface="Arial"/>
                          <a:ea typeface="Times New Roman"/>
                          <a:cs typeface="Arial"/>
                        </a:rPr>
                        <a:t>EUR</a:t>
                      </a:r>
                      <a:endParaRPr lang="en-US" sz="1400" dirty="0">
                        <a:solidFill>
                          <a:srgbClr val="3C3C3C"/>
                        </a:solidFill>
                        <a:effectLst/>
                        <a:latin typeface="Arial"/>
                        <a:ea typeface="Arial"/>
                        <a:cs typeface="Times New Roman"/>
                      </a:endParaRPr>
                    </a:p>
                  </a:txBody>
                  <a:tcPr marL="68580" marR="68580" marT="0" marB="0">
                    <a:lnL w="12700" cap="flat" cmpd="sng" algn="ctr">
                      <a:solidFill>
                        <a:srgbClr val="FFFFFF"/>
                      </a:solidFill>
                      <a:prstDash val="solid"/>
                      <a:round/>
                      <a:headEnd type="none" w="med" len="med"/>
                      <a:tailEnd type="none" w="med" len="med"/>
                    </a:lnL>
                    <a:lnR>
                      <a:noFill/>
                    </a:lnR>
                    <a:lnT>
                      <a:noFill/>
                    </a:lnT>
                    <a:lnB>
                      <a:noFill/>
                    </a:lnB>
                    <a:solidFill>
                      <a:srgbClr val="F2F2F2"/>
                    </a:solidFill>
                  </a:tcPr>
                </a:tc>
                <a:extLst>
                  <a:ext uri="{0D108BD9-81ED-4DB2-BD59-A6C34878D82A}">
                    <a16:rowId xmlns:a16="http://schemas.microsoft.com/office/drawing/2014/main" val="10004"/>
                  </a:ext>
                </a:extLst>
              </a:tr>
              <a:tr h="654114">
                <a:tc>
                  <a:txBody>
                    <a:bodyPr/>
                    <a:lstStyle/>
                    <a:p>
                      <a:endParaRPr lang="en-US" sz="1100" dirty="0">
                        <a:solidFill>
                          <a:srgbClr val="26437E"/>
                        </a:solidFill>
                        <a:effectLst/>
                        <a:latin typeface="Arial"/>
                        <a:cs typeface="Times New Roman"/>
                      </a:endParaRPr>
                    </a:p>
                  </a:txBody>
                  <a:tcPr marL="68580" marR="68580" marT="0" marB="0" anchor="ctr">
                    <a:lnL>
                      <a:noFill/>
                    </a:lnL>
                    <a:lnR w="12700" cap="flat" cmpd="sng" algn="ctr">
                      <a:solidFill>
                        <a:srgbClr val="FFFFFF"/>
                      </a:solidFill>
                      <a:prstDash val="solid"/>
                      <a:round/>
                      <a:headEnd type="none" w="med" len="med"/>
                      <a:tailEnd type="none" w="med" len="med"/>
                    </a:lnR>
                    <a:lnT>
                      <a:noFill/>
                    </a:lnT>
                    <a:lnB>
                      <a:noFill/>
                    </a:lnB>
                    <a:solidFill>
                      <a:srgbClr val="163F74"/>
                    </a:solidFill>
                  </a:tcPr>
                </a:tc>
                <a:tc gridSpan="2">
                  <a:txBody>
                    <a:bodyPr/>
                    <a:lstStyle/>
                    <a:p>
                      <a:pPr algn="ctr">
                        <a:lnSpc>
                          <a:spcPct val="150000"/>
                        </a:lnSpc>
                        <a:spcBef>
                          <a:spcPts val="600"/>
                        </a:spcBef>
                        <a:spcAft>
                          <a:spcPts val="0"/>
                        </a:spcAft>
                      </a:pPr>
                      <a:r>
                        <a:rPr lang="pl-PL" sz="1400" b="1" dirty="0">
                          <a:solidFill>
                            <a:srgbClr val="FFFFFF"/>
                          </a:solidFill>
                          <a:effectLst/>
                          <a:latin typeface="Arial"/>
                          <a:ea typeface="Times New Roman"/>
                          <a:cs typeface="Arial"/>
                        </a:rPr>
                        <a:t>Total:</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163F74"/>
                    </a:solidFill>
                  </a:tcPr>
                </a:tc>
                <a:tc hMerge="1">
                  <a:txBody>
                    <a:bodyPr/>
                    <a:lstStyle/>
                    <a:p>
                      <a:endParaRPr lang="en-US"/>
                    </a:p>
                  </a:txBody>
                  <a:tcPr/>
                </a:tc>
                <a:tc>
                  <a:txBody>
                    <a:bodyPr/>
                    <a:lstStyle/>
                    <a:p>
                      <a:pPr algn="r">
                        <a:lnSpc>
                          <a:spcPct val="150000"/>
                        </a:lnSpc>
                        <a:spcBef>
                          <a:spcPts val="600"/>
                        </a:spcBef>
                        <a:spcAft>
                          <a:spcPts val="0"/>
                        </a:spcAft>
                      </a:pPr>
                      <a:r>
                        <a:rPr lang="pl-PL" sz="1400" b="1" dirty="0">
                          <a:solidFill>
                            <a:srgbClr val="FFFFFF"/>
                          </a:solidFill>
                          <a:effectLst/>
                          <a:latin typeface="Arial"/>
                          <a:ea typeface="Times New Roman"/>
                          <a:cs typeface="Arial"/>
                        </a:rPr>
                        <a:t>-   EUR</a:t>
                      </a:r>
                      <a:endParaRPr lang="en-US" sz="1400" dirty="0">
                        <a:solidFill>
                          <a:srgbClr val="3C3C3C"/>
                        </a:solidFill>
                        <a:effectLst/>
                        <a:latin typeface="Arial"/>
                        <a:ea typeface="Arial"/>
                        <a:cs typeface="Times New Roman"/>
                      </a:endParaRPr>
                    </a:p>
                  </a:txBody>
                  <a:tcPr marL="68580" marR="68580" marT="0" marB="0" anchor="ctr">
                    <a:lnL w="12700" cap="flat" cmpd="sng" algn="ctr">
                      <a:solidFill>
                        <a:srgbClr val="FFFFFF"/>
                      </a:solidFill>
                      <a:prstDash val="solid"/>
                      <a:round/>
                      <a:headEnd type="none" w="med" len="med"/>
                      <a:tailEnd type="none" w="med" len="med"/>
                    </a:lnL>
                    <a:lnR>
                      <a:noFill/>
                    </a:lnR>
                    <a:lnT>
                      <a:noFill/>
                    </a:lnT>
                    <a:lnB>
                      <a:noFill/>
                    </a:lnB>
                    <a:solidFill>
                      <a:srgbClr val="163F74"/>
                    </a:solidFill>
                  </a:tcPr>
                </a:tc>
                <a:extLst>
                  <a:ext uri="{0D108BD9-81ED-4DB2-BD59-A6C34878D82A}">
                    <a16:rowId xmlns:a16="http://schemas.microsoft.com/office/drawing/2014/main" val="10005"/>
                  </a:ext>
                </a:extLst>
              </a:tr>
            </a:tbl>
          </a:graphicData>
        </a:graphic>
      </p:graphicFrame>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9158427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ytuł 12"/>
          <p:cNvSpPr>
            <a:spLocks noGrp="1"/>
          </p:cNvSpPr>
          <p:nvPr>
            <p:ph type="ctrTitle"/>
          </p:nvPr>
        </p:nvSpPr>
        <p:spPr/>
        <p:txBody>
          <a:bodyPr/>
          <a:lstStyle/>
          <a:p>
            <a:endParaRPr lang="pl-PL"/>
          </a:p>
        </p:txBody>
      </p:sp>
      <p:sp>
        <p:nvSpPr>
          <p:cNvPr id="14" name="Symbol zastępczy tekstu 13"/>
          <p:cNvSpPr>
            <a:spLocks noGrp="1"/>
          </p:cNvSpPr>
          <p:nvPr>
            <p:ph type="body" sz="quarter" idx="10"/>
          </p:nvPr>
        </p:nvSpPr>
        <p:spPr/>
        <p:txBody>
          <a:bodyPr/>
          <a:lstStyle/>
          <a:p>
            <a:endParaRPr lang="pl-PL"/>
          </a:p>
        </p:txBody>
      </p:sp>
      <p:sp>
        <p:nvSpPr>
          <p:cNvPr id="15" name="Symbol zastępczy tekstu 14"/>
          <p:cNvSpPr>
            <a:spLocks noGrp="1"/>
          </p:cNvSpPr>
          <p:nvPr>
            <p:ph type="body" sz="quarter" idx="11"/>
          </p:nvPr>
        </p:nvSpPr>
        <p:spPr/>
        <p:txBody>
          <a:bodyPr/>
          <a:lstStyle/>
          <a:p>
            <a:r>
              <a:rPr lang="pl-PL" dirty="0"/>
              <a:t>facebook.com/</a:t>
            </a:r>
            <a:r>
              <a:rPr lang="pl-PL" dirty="0" err="1"/>
              <a:t>comarchCRM</a:t>
            </a:r>
            <a:endParaRPr lang="pl-PL" dirty="0"/>
          </a:p>
        </p:txBody>
      </p:sp>
      <p:sp>
        <p:nvSpPr>
          <p:cNvPr id="16" name="Symbol zastępczy tekstu 15"/>
          <p:cNvSpPr>
            <a:spLocks noGrp="1"/>
          </p:cNvSpPr>
          <p:nvPr>
            <p:ph type="body" sz="quarter" idx="12"/>
          </p:nvPr>
        </p:nvSpPr>
        <p:spPr/>
        <p:txBody>
          <a:bodyPr/>
          <a:lstStyle/>
          <a:p>
            <a:r>
              <a:rPr lang="pl-PL" dirty="0"/>
              <a:t>twitter.com/</a:t>
            </a:r>
            <a:r>
              <a:rPr lang="pl-PL" dirty="0" err="1"/>
              <a:t>Comarch_CRM</a:t>
            </a:r>
            <a:endParaRPr lang="pl-PL" dirty="0"/>
          </a:p>
        </p:txBody>
      </p:sp>
      <p:sp>
        <p:nvSpPr>
          <p:cNvPr id="17" name="Symbol zastępczy tekstu 16"/>
          <p:cNvSpPr>
            <a:spLocks noGrp="1"/>
          </p:cNvSpPr>
          <p:nvPr>
            <p:ph type="body" sz="quarter" idx="13"/>
          </p:nvPr>
        </p:nvSpPr>
        <p:spPr>
          <a:xfrm>
            <a:off x="7043863" y="4372370"/>
            <a:ext cx="1776944" cy="254138"/>
          </a:xfrm>
        </p:spPr>
        <p:txBody>
          <a:bodyPr/>
          <a:lstStyle/>
          <a:p>
            <a:r>
              <a:rPr lang="pl-PL" dirty="0"/>
              <a:t>youtube.com/</a:t>
            </a:r>
            <a:r>
              <a:rPr lang="pl-PL" dirty="0" err="1"/>
              <a:t>comarchTRADE</a:t>
            </a:r>
            <a:endParaRPr lang="pl-PL" dirty="0"/>
          </a:p>
        </p:txBody>
      </p:sp>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11261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Symbol zastępczy obrazu 11"/>
          <p:cNvSpPr>
            <a:spLocks noGrp="1"/>
          </p:cNvSpPr>
          <p:nvPr>
            <p:ph type="pic" sz="quarter" idx="28"/>
          </p:nvPr>
        </p:nvSpPr>
        <p:spPr/>
      </p:sp>
      <p:sp>
        <p:nvSpPr>
          <p:cNvPr id="11" name="Symbol zastępczy tekstu 10"/>
          <p:cNvSpPr>
            <a:spLocks noGrp="1"/>
          </p:cNvSpPr>
          <p:nvPr>
            <p:ph type="body" sz="quarter" idx="12"/>
          </p:nvPr>
        </p:nvSpPr>
        <p:spPr/>
        <p:txBody>
          <a:bodyPr/>
          <a:lstStyle/>
          <a:p>
            <a:endParaRPr lang="pl-PL" dirty="0"/>
          </a:p>
        </p:txBody>
      </p:sp>
      <p:sp>
        <p:nvSpPr>
          <p:cNvPr id="8" name="Tytuł 7"/>
          <p:cNvSpPr>
            <a:spLocks noGrp="1"/>
          </p:cNvSpPr>
          <p:nvPr>
            <p:ph type="ctrTitle"/>
          </p:nvPr>
        </p:nvSpPr>
        <p:spPr/>
        <p:txBody>
          <a:bodyPr/>
          <a:lstStyle/>
          <a:p>
            <a:endParaRPr lang="pl-PL" dirty="0"/>
          </a:p>
        </p:txBody>
      </p:sp>
      <p:sp>
        <p:nvSpPr>
          <p:cNvPr id="9" name="Podtytuł 8"/>
          <p:cNvSpPr>
            <a:spLocks noGrp="1"/>
          </p:cNvSpPr>
          <p:nvPr>
            <p:ph type="subTitle" idx="1"/>
          </p:nvPr>
        </p:nvSpPr>
        <p:spPr/>
        <p:txBody>
          <a:bodyPr/>
          <a:lstStyle/>
          <a:p>
            <a:endParaRPr lang="pl-PL" dirty="0"/>
          </a:p>
        </p:txBody>
      </p:sp>
      <p:sp>
        <p:nvSpPr>
          <p:cNvPr id="10" name="Symbol zastępczy tekstu 9"/>
          <p:cNvSpPr>
            <a:spLocks noGrp="1"/>
          </p:cNvSpPr>
          <p:nvPr>
            <p:ph type="body" sz="quarter" idx="11"/>
          </p:nvPr>
        </p:nvSpPr>
        <p:spPr/>
        <p:txBody>
          <a:bodyPr/>
          <a:lstStyle/>
          <a:p>
            <a:endParaRPr lang="pl-PL" dirty="0"/>
          </a:p>
        </p:txBody>
      </p:sp>
      <p:pic>
        <p:nvPicPr>
          <p:cNvPr id="15" name="Obraz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53239221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Prostokąt 5"/>
          <p:cNvSpPr/>
          <p:nvPr/>
        </p:nvSpPr>
        <p:spPr>
          <a:xfrm>
            <a:off x="0" y="6394"/>
            <a:ext cx="9144001" cy="5143500"/>
          </a:xfrm>
          <a:prstGeom prst="rect">
            <a:avLst/>
          </a:prstGeom>
          <a:solidFill>
            <a:srgbClr val="163F7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3598812"/>
            <a:ext cx="9144000" cy="669378"/>
          </a:xfrm>
        </p:spPr>
        <p:txBody>
          <a:bodyPr anchor="ctr">
            <a:noAutofit/>
          </a:bodyPr>
          <a:lstStyle/>
          <a:p>
            <a:pPr marL="0" indent="0" algn="ctr">
              <a:buNone/>
            </a:pPr>
            <a:r>
              <a:rPr lang="en-US" sz="1400" b="0" dirty="0">
                <a:solidFill>
                  <a:srgbClr val="FFFFFF"/>
                </a:solidFill>
                <a:effectLst>
                  <a:outerShdw blurRad="38100" dist="38100" dir="2700000" algn="tl">
                    <a:srgbClr val="000000">
                      <a:alpha val="43137"/>
                    </a:srgbClr>
                  </a:outerShdw>
                </a:effectLst>
              </a:rPr>
              <a:t>Julia Sandor - International Loyalty Manager</a:t>
            </a:r>
            <a:r>
              <a:rPr lang="pl-PL" sz="1400" b="0" dirty="0">
                <a:solidFill>
                  <a:srgbClr val="FFFFFF"/>
                </a:solidFill>
                <a:effectLst>
                  <a:outerShdw blurRad="38100" dist="38100" dir="2700000" algn="tl">
                    <a:srgbClr val="000000">
                      <a:alpha val="43137"/>
                    </a:srgbClr>
                  </a:outerShdw>
                </a:effectLst>
              </a:rPr>
              <a:t> </a:t>
            </a:r>
            <a:r>
              <a:rPr lang="en-US" sz="1400" b="0" dirty="0">
                <a:solidFill>
                  <a:srgbClr val="FFFFFF"/>
                </a:solidFill>
                <a:effectLst>
                  <a:outerShdw blurRad="38100" dist="38100" dir="2700000" algn="tl">
                    <a:srgbClr val="000000">
                      <a:alpha val="43137"/>
                    </a:srgbClr>
                  </a:outerShdw>
                </a:effectLst>
              </a:rPr>
              <a:t>at OMV</a:t>
            </a:r>
          </a:p>
        </p:txBody>
      </p:sp>
      <p:sp>
        <p:nvSpPr>
          <p:cNvPr id="5" name="Symbol zastępczy tekstu 4"/>
          <p:cNvSpPr>
            <a:spLocks noGrp="1"/>
          </p:cNvSpPr>
          <p:nvPr>
            <p:ph type="body" sz="quarter" idx="4294967295"/>
          </p:nvPr>
        </p:nvSpPr>
        <p:spPr>
          <a:xfrm>
            <a:off x="1449263" y="1129460"/>
            <a:ext cx="6245475" cy="2554335"/>
          </a:xfrm>
        </p:spPr>
        <p:txBody>
          <a:bodyPr anchor="ctr">
            <a:normAutofit/>
          </a:bodyPr>
          <a:lstStyle/>
          <a:p>
            <a:pPr marL="0" indent="0" algn="ctr">
              <a:buNone/>
            </a:pPr>
            <a:r>
              <a:rPr lang="en-US" sz="2000" b="0" i="1" dirty="0">
                <a:solidFill>
                  <a:srgbClr val="FFFFFF"/>
                </a:solidFill>
                <a:effectLst>
                  <a:outerShdw blurRad="38100" dist="38100" dir="2700000" algn="tl">
                    <a:srgbClr val="000000">
                      <a:alpha val="43137"/>
                    </a:srgbClr>
                  </a:outerShdw>
                </a:effectLst>
              </a:rPr>
              <a:t>In the first months after the launch of the program we have already seen positive effects – Over half a million customers joined SMILE &amp; DRIVE program and the number of participants is steadily growing. We see a positive effect due to the customer insight gained from the program, as we are able to spend marketing budget more efficiently.</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8" name="Prostokąt 7"/>
          <p:cNvSpPr/>
          <p:nvPr/>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0" name="PoleTekstowe 3"/>
          <p:cNvSpPr txBox="1"/>
          <p:nvPr/>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pic>
        <p:nvPicPr>
          <p:cNvPr id="11" name="Obraz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86803380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RETAIL &amp; CONSUMER GOODS (FMCG)</a:t>
            </a: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25059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@X5 RETAIL GROUP</a:t>
            </a:r>
          </a:p>
        </p:txBody>
      </p:sp>
      <p:sp>
        <p:nvSpPr>
          <p:cNvPr id="2" name="Prostokąt 1"/>
          <p:cNvSpPr/>
          <p:nvPr/>
        </p:nvSpPr>
        <p:spPr>
          <a:xfrm>
            <a:off x="154565" y="2103618"/>
            <a:ext cx="3038215" cy="2426305"/>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ABOUT </a:t>
            </a:r>
            <a:r>
              <a:rPr lang="pl-PL" sz="1200" b="1" dirty="0">
                <a:solidFill>
                  <a:srgbClr val="00A295"/>
                </a:solidFill>
              </a:rPr>
              <a:t>X5 RETAIL GROUP</a:t>
            </a:r>
            <a:r>
              <a:rPr lang="en-US" sz="1200" b="1" dirty="0">
                <a:solidFill>
                  <a:srgbClr val="00A295"/>
                </a:solidFill>
              </a:rPr>
              <a:t>:</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the largest retail chain in Russia</a:t>
            </a:r>
            <a:r>
              <a:rPr lang="pl-PL" sz="1200" dirty="0">
                <a:solidFill>
                  <a:srgbClr val="183E75"/>
                </a:solidFill>
              </a:rPr>
              <a:t>,</a:t>
            </a:r>
            <a:r>
              <a:rPr lang="en-US" sz="1200" dirty="0">
                <a:solidFill>
                  <a:srgbClr val="183E75"/>
                </a:solidFill>
              </a:rPr>
              <a:t> in terms of sales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5</a:t>
            </a:r>
            <a:r>
              <a:rPr lang="pl-PL" sz="1200" dirty="0">
                <a:solidFill>
                  <a:srgbClr val="183E75"/>
                </a:solidFill>
              </a:rPr>
              <a:t>,</a:t>
            </a:r>
            <a:r>
              <a:rPr lang="en-US" sz="1200" dirty="0">
                <a:solidFill>
                  <a:srgbClr val="183E75"/>
                </a:solidFill>
              </a:rPr>
              <a:t>400 stores across Russia</a:t>
            </a:r>
            <a:endParaRPr lang="pl-PL" sz="1200" dirty="0">
              <a:solidFill>
                <a:srgbClr val="183E75"/>
              </a:solidFill>
            </a:endParaRPr>
          </a:p>
          <a:p>
            <a:pPr>
              <a:lnSpc>
                <a:spcPts val="1200"/>
              </a:lnSpc>
              <a:spcBef>
                <a:spcPts val="500"/>
              </a:spcBef>
              <a:spcAft>
                <a:spcPts val="500"/>
              </a:spcAft>
            </a:pPr>
            <a:r>
              <a:rPr lang="en-US" sz="1200" b="1" dirty="0">
                <a:solidFill>
                  <a:srgbClr val="00A295"/>
                </a:solidFill>
              </a:rPr>
              <a:t>BUSINESS CHALLENGES: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create programs to reward the most loyal supermarket and hypermarket customers for their purchases</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build a loyalty program scheme supported by an effective and modern IT solution</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49" y="427301"/>
            <a:ext cx="2199524" cy="581651"/>
          </a:xfrm>
          <a:prstGeom prst="rect">
            <a:avLst/>
          </a:prstGeom>
        </p:spPr>
      </p:pic>
    </p:spTree>
    <p:extLst>
      <p:ext uri="{BB962C8B-B14F-4D97-AF65-F5344CB8AC3E}">
        <p14:creationId xmlns:p14="http://schemas.microsoft.com/office/powerpoint/2010/main" val="1250788776"/>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@X5 RETAIL GROUP</a:t>
            </a:r>
          </a:p>
        </p:txBody>
      </p:sp>
      <p:sp>
        <p:nvSpPr>
          <p:cNvPr id="2" name="Prostokąt 1"/>
          <p:cNvSpPr/>
          <p:nvPr/>
        </p:nvSpPr>
        <p:spPr>
          <a:xfrm>
            <a:off x="154565" y="2103618"/>
            <a:ext cx="3038215" cy="2298065"/>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SCOPE OF THE PROJECT:</a:t>
            </a:r>
          </a:p>
          <a:p>
            <a:pPr marL="171450" lvl="0" indent="-171450">
              <a:lnSpc>
                <a:spcPts val="1200"/>
              </a:lnSpc>
              <a:spcBef>
                <a:spcPts val="500"/>
              </a:spcBef>
              <a:spcAft>
                <a:spcPts val="500"/>
              </a:spcAft>
              <a:buFont typeface="Wingdings" panose="05000000000000000000" pitchFamily="2" charset="2"/>
              <a:buChar char="§"/>
              <a:defRPr/>
            </a:pPr>
            <a:r>
              <a:rPr lang="en-US" sz="1200" dirty="0">
                <a:solidFill>
                  <a:srgbClr val="183E75"/>
                </a:solidFill>
              </a:rPr>
              <a:t>2 independent loyalty programs </a:t>
            </a:r>
          </a:p>
          <a:p>
            <a:pPr marL="171450" lvl="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i</a:t>
            </a:r>
            <a:r>
              <a:rPr lang="en-US" sz="1200" dirty="0">
                <a:solidFill>
                  <a:srgbClr val="183E75"/>
                </a:solidFill>
              </a:rPr>
              <a:t>n 201</a:t>
            </a:r>
            <a:r>
              <a:rPr lang="pl-PL" sz="1200" dirty="0">
                <a:solidFill>
                  <a:srgbClr val="183E75"/>
                </a:solidFill>
              </a:rPr>
              <a:t>5</a:t>
            </a:r>
            <a:r>
              <a:rPr lang="en-US" sz="1200" dirty="0">
                <a:solidFill>
                  <a:srgbClr val="183E75"/>
                </a:solidFill>
              </a:rPr>
              <a:t>, the </a:t>
            </a:r>
            <a:r>
              <a:rPr lang="en-US" sz="1200" dirty="0" err="1">
                <a:solidFill>
                  <a:srgbClr val="183E75"/>
                </a:solidFill>
              </a:rPr>
              <a:t>Klub</a:t>
            </a:r>
            <a:r>
              <a:rPr lang="en-US" sz="1200" dirty="0">
                <a:solidFill>
                  <a:srgbClr val="183E75"/>
                </a:solidFill>
              </a:rPr>
              <a:t> </a:t>
            </a:r>
            <a:r>
              <a:rPr lang="en-US" sz="1200" dirty="0" err="1">
                <a:solidFill>
                  <a:srgbClr val="183E75"/>
                </a:solidFill>
              </a:rPr>
              <a:t>Perekrestok</a:t>
            </a:r>
            <a:r>
              <a:rPr lang="en-US" sz="1200" dirty="0">
                <a:solidFill>
                  <a:srgbClr val="183E75"/>
                </a:solidFill>
              </a:rPr>
              <a:t> program ha</a:t>
            </a:r>
            <a:r>
              <a:rPr lang="pl-PL" sz="1200" dirty="0">
                <a:solidFill>
                  <a:srgbClr val="183E75"/>
                </a:solidFill>
              </a:rPr>
              <a:t>d</a:t>
            </a:r>
            <a:r>
              <a:rPr lang="en-US" sz="1200" dirty="0">
                <a:solidFill>
                  <a:srgbClr val="183E75"/>
                </a:solidFill>
              </a:rPr>
              <a:t> 1</a:t>
            </a:r>
            <a:r>
              <a:rPr lang="pl-PL" sz="1200" dirty="0">
                <a:solidFill>
                  <a:srgbClr val="183E75"/>
                </a:solidFill>
              </a:rPr>
              <a:t>5</a:t>
            </a:r>
            <a:r>
              <a:rPr lang="en-US" sz="1200" dirty="0">
                <a:solidFill>
                  <a:srgbClr val="183E75"/>
                </a:solidFill>
              </a:rPr>
              <a:t> partners</a:t>
            </a:r>
            <a:r>
              <a:rPr lang="pl-PL" sz="1200" dirty="0">
                <a:solidFill>
                  <a:srgbClr val="183E75"/>
                </a:solidFill>
              </a:rPr>
              <a:t> - </a:t>
            </a:r>
            <a:r>
              <a:rPr lang="en-US" sz="1200" dirty="0">
                <a:solidFill>
                  <a:srgbClr val="183E75"/>
                </a:solidFill>
              </a:rPr>
              <a:t>market leaders as</a:t>
            </a:r>
            <a:r>
              <a:rPr lang="pl-PL" sz="1200" dirty="0">
                <a:solidFill>
                  <a:srgbClr val="183E75"/>
                </a:solidFill>
              </a:rPr>
              <a:t>: </a:t>
            </a:r>
            <a:r>
              <a:rPr lang="en-US" sz="1200" dirty="0">
                <a:solidFill>
                  <a:srgbClr val="183E75"/>
                </a:solidFill>
              </a:rPr>
              <a:t>S7 Airlines</a:t>
            </a:r>
            <a:r>
              <a:rPr lang="pl-PL" sz="1200" dirty="0">
                <a:solidFill>
                  <a:srgbClr val="183E75"/>
                </a:solidFill>
              </a:rPr>
              <a:t> </a:t>
            </a:r>
            <a:r>
              <a:rPr lang="en-US" sz="1200" dirty="0">
                <a:solidFill>
                  <a:srgbClr val="183E75"/>
                </a:solidFill>
              </a:rPr>
              <a:t>and Citibank</a:t>
            </a:r>
            <a:endParaRPr lang="pl-PL" sz="1200" dirty="0">
              <a:solidFill>
                <a:srgbClr val="183E75"/>
              </a:solidFill>
            </a:endParaRPr>
          </a:p>
          <a:p>
            <a:pPr marL="171450" lvl="0" indent="-171450">
              <a:lnSpc>
                <a:spcPts val="1200"/>
              </a:lnSpc>
              <a:spcBef>
                <a:spcPts val="500"/>
              </a:spcBef>
              <a:spcAft>
                <a:spcPts val="500"/>
              </a:spcAft>
              <a:buFont typeface="Wingdings" panose="05000000000000000000" pitchFamily="2" charset="2"/>
              <a:buChar char="§"/>
              <a:defRPr/>
            </a:pPr>
            <a:r>
              <a:rPr lang="pl-PL" sz="1200" dirty="0" err="1">
                <a:solidFill>
                  <a:srgbClr val="183E75"/>
                </a:solidFill>
              </a:rPr>
              <a:t>solution</a:t>
            </a:r>
            <a:r>
              <a:rPr lang="pl-PL" sz="1200" dirty="0">
                <a:solidFill>
                  <a:srgbClr val="183E75"/>
                </a:solidFill>
              </a:rPr>
              <a:t> &amp; </a:t>
            </a:r>
            <a:r>
              <a:rPr lang="pl-PL" sz="1200" dirty="0" err="1">
                <a:solidFill>
                  <a:srgbClr val="183E75"/>
                </a:solidFill>
              </a:rPr>
              <a:t>modules</a:t>
            </a:r>
            <a:r>
              <a:rPr lang="pl-PL" sz="1200" dirty="0">
                <a:solidFill>
                  <a:srgbClr val="183E75"/>
                </a:solidFill>
              </a:rPr>
              <a:t>: </a:t>
            </a:r>
            <a:r>
              <a:rPr lang="pl-PL" sz="1200" dirty="0" err="1">
                <a:solidFill>
                  <a:srgbClr val="183E75"/>
                </a:solidFill>
              </a:rPr>
              <a:t>Comarch</a:t>
            </a:r>
            <a:r>
              <a:rPr lang="pl-PL" sz="1200" dirty="0">
                <a:solidFill>
                  <a:srgbClr val="183E75"/>
                </a:solidFill>
              </a:rPr>
              <a:t> </a:t>
            </a:r>
            <a:r>
              <a:rPr lang="pl-PL" sz="1200" dirty="0" err="1">
                <a:solidFill>
                  <a:srgbClr val="183E75"/>
                </a:solidFill>
              </a:rPr>
              <a:t>Loyalty</a:t>
            </a:r>
            <a:r>
              <a:rPr lang="pl-PL" sz="1200" dirty="0">
                <a:solidFill>
                  <a:srgbClr val="183E75"/>
                </a:solidFill>
              </a:rPr>
              <a:t> Management</a:t>
            </a:r>
            <a:r>
              <a:rPr lang="en-US" sz="1200" dirty="0">
                <a:solidFill>
                  <a:srgbClr val="183E75"/>
                </a:solidFill>
              </a:rPr>
              <a:t> </a:t>
            </a:r>
            <a:r>
              <a:rPr lang="pl-PL" sz="1200" dirty="0">
                <a:solidFill>
                  <a:srgbClr val="183E75"/>
                </a:solidFill>
              </a:rPr>
              <a:t>(</a:t>
            </a:r>
            <a:r>
              <a:rPr lang="en-US" sz="1200" dirty="0">
                <a:solidFill>
                  <a:srgbClr val="183E75"/>
                </a:solidFill>
              </a:rPr>
              <a:t>Business Administration, Customer Web Application, Contact Center, B2B</a:t>
            </a:r>
            <a:r>
              <a:rPr lang="pl-PL" sz="1200" dirty="0">
                <a:solidFill>
                  <a:srgbClr val="183E75"/>
                </a:solidFill>
              </a:rPr>
              <a:t>)</a:t>
            </a:r>
            <a:endParaRPr lang="en-US" sz="1200" dirty="0">
              <a:solidFill>
                <a:srgbClr val="183E75"/>
              </a:solidFill>
            </a:endParaRPr>
          </a:p>
          <a:p>
            <a:pPr marL="171450" lvl="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c</a:t>
            </a:r>
            <a:r>
              <a:rPr lang="en-US" sz="1200" dirty="0" err="1">
                <a:solidFill>
                  <a:srgbClr val="183E75"/>
                </a:solidFill>
              </a:rPr>
              <a:t>onsulting</a:t>
            </a:r>
            <a:r>
              <a:rPr lang="en-US" sz="1200" dirty="0">
                <a:solidFill>
                  <a:srgbClr val="183E75"/>
                </a:solidFill>
              </a:rPr>
              <a:t>, implementation, hosting and DRC services </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949" y="427301"/>
            <a:ext cx="2199524" cy="581651"/>
          </a:xfrm>
          <a:prstGeom prst="rect">
            <a:avLst/>
          </a:prstGeom>
        </p:spPr>
      </p:pic>
    </p:spTree>
    <p:extLst>
      <p:ext uri="{BB962C8B-B14F-4D97-AF65-F5344CB8AC3E}">
        <p14:creationId xmlns:p14="http://schemas.microsoft.com/office/powerpoint/2010/main" val="370603654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a:xfrm>
            <a:off x="457200" y="109001"/>
            <a:ext cx="5103341" cy="692865"/>
          </a:xfrm>
        </p:spPr>
        <p:txBody>
          <a:bodyPr>
            <a:normAutofit lnSpcReduction="10000"/>
          </a:bodyPr>
          <a:lstStyle/>
          <a:p>
            <a:r>
              <a:rPr lang="en-US" dirty="0"/>
              <a:t>SUCCESS STORY: </a:t>
            </a:r>
            <a:r>
              <a:rPr lang="pl-PL" dirty="0"/>
              <a:t>X5 RETAIL GROUP</a:t>
            </a:r>
            <a:br>
              <a:rPr lang="pl-PL" dirty="0"/>
            </a:br>
            <a:r>
              <a:rPr lang="en-US" dirty="0"/>
              <a:t>– FACTS &amp; FIGURES</a:t>
            </a:r>
          </a:p>
        </p:txBody>
      </p:sp>
      <p:sp>
        <p:nvSpPr>
          <p:cNvPr id="5" name="Prostokąt 4"/>
          <p:cNvSpPr/>
          <p:nvPr/>
        </p:nvSpPr>
        <p:spPr>
          <a:xfrm>
            <a:off x="7136027" y="0"/>
            <a:ext cx="2007973" cy="8018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7" name="Obraz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8" name="Obraz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494" y="191211"/>
            <a:ext cx="1652535" cy="437004"/>
          </a:xfrm>
          <a:prstGeom prst="rect">
            <a:avLst/>
          </a:prstGeom>
        </p:spPr>
      </p:pic>
      <p:pic>
        <p:nvPicPr>
          <p:cNvPr id="3" name="Obraz 2"/>
          <p:cNvPicPr>
            <a:picLocks noChangeAspect="1"/>
          </p:cNvPicPr>
          <p:nvPr/>
        </p:nvPicPr>
        <p:blipFill>
          <a:blip r:embed="rId4"/>
          <a:stretch>
            <a:fillRect/>
          </a:stretch>
        </p:blipFill>
        <p:spPr>
          <a:xfrm>
            <a:off x="457200" y="941828"/>
            <a:ext cx="8347318" cy="3787037"/>
          </a:xfrm>
          <a:prstGeom prst="rect">
            <a:avLst/>
          </a:prstGeom>
        </p:spPr>
      </p:pic>
    </p:spTree>
    <p:extLst>
      <p:ext uri="{BB962C8B-B14F-4D97-AF65-F5344CB8AC3E}">
        <p14:creationId xmlns:p14="http://schemas.microsoft.com/office/powerpoint/2010/main" val="2532002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pl-PL" sz="1700" dirty="0">
                <a:solidFill>
                  <a:srgbClr val="163F74"/>
                </a:solidFill>
              </a:rPr>
              <a:t>SUCCESS STORY </a:t>
            </a:r>
            <a:r>
              <a:rPr lang="en-US" sz="1700" dirty="0">
                <a:solidFill>
                  <a:srgbClr val="00A295"/>
                </a:solidFill>
              </a:rPr>
              <a:t>@</a:t>
            </a:r>
            <a:r>
              <a:rPr lang="pl-PL" sz="1700" dirty="0">
                <a:solidFill>
                  <a:srgbClr val="00A295"/>
                </a:solidFill>
              </a:rPr>
              <a:t>LEROY MERLIN POLAND</a:t>
            </a:r>
            <a:endParaRPr lang="en-US" sz="1700" dirty="0">
              <a:solidFill>
                <a:srgbClr val="00A295"/>
              </a:solidFill>
            </a:endParaRPr>
          </a:p>
        </p:txBody>
      </p:sp>
      <p:sp>
        <p:nvSpPr>
          <p:cNvPr id="2" name="Prostokąt 1"/>
          <p:cNvSpPr/>
          <p:nvPr/>
        </p:nvSpPr>
        <p:spPr>
          <a:xfrm>
            <a:off x="154565" y="2103618"/>
            <a:ext cx="3038215" cy="2426305"/>
          </a:xfrm>
          <a:prstGeom prst="rect">
            <a:avLst/>
          </a:prstGeom>
        </p:spPr>
        <p:txBody>
          <a:bodyPr wrap="square">
            <a:spAutoFit/>
          </a:bodyPr>
          <a:lstStyle/>
          <a:p>
            <a:pPr>
              <a:lnSpc>
                <a:spcPts val="1200"/>
              </a:lnSpc>
              <a:spcBef>
                <a:spcPts val="500"/>
              </a:spcBef>
              <a:spcAft>
                <a:spcPts val="500"/>
              </a:spcAft>
            </a:pPr>
            <a:r>
              <a:rPr lang="pl-PL" sz="1200" b="1" dirty="0">
                <a:solidFill>
                  <a:srgbClr val="00A295"/>
                </a:solidFill>
              </a:rPr>
              <a:t>BUSINESS CHALLENGES</a:t>
            </a:r>
            <a:r>
              <a:rPr lang="en-US" sz="1200" b="1" dirty="0">
                <a:solidFill>
                  <a:srgbClr val="00A295"/>
                </a:solidFill>
              </a:rPr>
              <a:t>:</a:t>
            </a:r>
            <a:endParaRPr lang="pl-PL" sz="1200" b="1" dirty="0">
              <a:solidFill>
                <a:srgbClr val="00A295"/>
              </a:solidFill>
            </a:endParaRPr>
          </a:p>
          <a:p>
            <a:pPr marL="171450" indent="-171450">
              <a:lnSpc>
                <a:spcPts val="1200"/>
              </a:lnSpc>
              <a:spcBef>
                <a:spcPts val="500"/>
              </a:spcBef>
              <a:spcAft>
                <a:spcPts val="500"/>
              </a:spcAft>
              <a:buFont typeface="Wingdings" panose="05000000000000000000" pitchFamily="2" charset="2"/>
              <a:buChar char="§"/>
              <a:defRPr/>
            </a:pPr>
            <a:r>
              <a:rPr lang="en-US" sz="1200" dirty="0">
                <a:solidFill>
                  <a:srgbClr val="183E75"/>
                </a:solidFill>
              </a:rPr>
              <a:t>create a system for an innovative loyalty program that will identify the group of most valuable customers</a:t>
            </a:r>
          </a:p>
          <a:p>
            <a:pPr marL="17145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a</a:t>
            </a:r>
            <a:r>
              <a:rPr lang="en-US" sz="1200" dirty="0">
                <a:solidFill>
                  <a:srgbClr val="183E75"/>
                </a:solidFill>
              </a:rPr>
              <a:t> need for advanced, multi-stage marketing campaigns</a:t>
            </a:r>
          </a:p>
          <a:p>
            <a:pPr marL="17145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r</a:t>
            </a:r>
            <a:r>
              <a:rPr lang="en-US" sz="1200" dirty="0">
                <a:solidFill>
                  <a:srgbClr val="183E75"/>
                </a:solidFill>
              </a:rPr>
              <a:t>un campaigns directly from individual stores</a:t>
            </a:r>
            <a:r>
              <a:rPr lang="pl-PL" sz="1200" dirty="0">
                <a:solidFill>
                  <a:srgbClr val="183E75"/>
                </a:solidFill>
              </a:rPr>
              <a:t> (43 stores)</a:t>
            </a:r>
            <a:endParaRPr lang="en-US" sz="1200" dirty="0">
              <a:solidFill>
                <a:srgbClr val="183E75"/>
              </a:solidFill>
            </a:endParaRPr>
          </a:p>
          <a:p>
            <a:pPr marL="17145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o</a:t>
            </a:r>
            <a:r>
              <a:rPr lang="en-US" sz="1200" dirty="0" err="1">
                <a:solidFill>
                  <a:srgbClr val="183E75"/>
                </a:solidFill>
              </a:rPr>
              <a:t>peration</a:t>
            </a:r>
            <a:r>
              <a:rPr lang="en-US" sz="1200" dirty="0">
                <a:solidFill>
                  <a:srgbClr val="183E75"/>
                </a:solidFill>
              </a:rPr>
              <a:t> in a mix of on- and offline modules (earn &amp; burn)</a:t>
            </a:r>
            <a:endParaRPr lang="pl-PL" sz="1200" dirty="0">
              <a:solidFill>
                <a:srgbClr val="183E75"/>
              </a:solidFill>
            </a:endParaRPr>
          </a:p>
          <a:p>
            <a:pPr>
              <a:lnSpc>
                <a:spcPts val="1200"/>
              </a:lnSpc>
              <a:spcBef>
                <a:spcPts val="500"/>
              </a:spcBef>
              <a:spcAft>
                <a:spcPts val="500"/>
              </a:spcAft>
            </a:pPr>
            <a:endParaRPr lang="en-US" sz="1200" b="1" dirty="0">
              <a:solidFill>
                <a:srgbClr val="00A295"/>
              </a:solidFill>
            </a:endParaRP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3" name="Obraz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7947" y="372450"/>
            <a:ext cx="1175357" cy="695281"/>
          </a:xfrm>
          <a:prstGeom prst="rect">
            <a:avLst/>
          </a:prstGeom>
        </p:spPr>
      </p:pic>
    </p:spTree>
    <p:extLst>
      <p:ext uri="{BB962C8B-B14F-4D97-AF65-F5344CB8AC3E}">
        <p14:creationId xmlns:p14="http://schemas.microsoft.com/office/powerpoint/2010/main" val="219637006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pl-PL" sz="1700" dirty="0">
                <a:solidFill>
                  <a:srgbClr val="163F74"/>
                </a:solidFill>
              </a:rPr>
              <a:t>SUCCESS STORY </a:t>
            </a:r>
            <a:r>
              <a:rPr lang="en-US" sz="1700" dirty="0">
                <a:solidFill>
                  <a:srgbClr val="00A295"/>
                </a:solidFill>
              </a:rPr>
              <a:t>@</a:t>
            </a:r>
            <a:r>
              <a:rPr lang="pl-PL" sz="1700" dirty="0">
                <a:solidFill>
                  <a:srgbClr val="00A295"/>
                </a:solidFill>
              </a:rPr>
              <a:t>LEROY MERLIN POLAND</a:t>
            </a:r>
            <a:endParaRPr lang="en-US" sz="1700" dirty="0">
              <a:solidFill>
                <a:srgbClr val="00A295"/>
              </a:solidFill>
            </a:endParaRPr>
          </a:p>
        </p:txBody>
      </p:sp>
      <p:sp>
        <p:nvSpPr>
          <p:cNvPr id="2" name="Prostokąt 1"/>
          <p:cNvSpPr/>
          <p:nvPr/>
        </p:nvSpPr>
        <p:spPr>
          <a:xfrm>
            <a:off x="154565" y="2103618"/>
            <a:ext cx="3038215" cy="2298065"/>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SCOPE OF THE PROJECT:</a:t>
            </a:r>
          </a:p>
          <a:p>
            <a:pPr marL="171450" lvl="0" indent="-171450">
              <a:lnSpc>
                <a:spcPts val="1200"/>
              </a:lnSpc>
              <a:spcBef>
                <a:spcPts val="500"/>
              </a:spcBef>
              <a:spcAft>
                <a:spcPts val="500"/>
              </a:spcAft>
              <a:buFont typeface="Wingdings" panose="05000000000000000000" pitchFamily="2" charset="2"/>
              <a:buChar char="§"/>
              <a:defRPr/>
            </a:pPr>
            <a:r>
              <a:rPr lang="pl-PL" sz="1200" dirty="0" err="1">
                <a:solidFill>
                  <a:srgbClr val="183E75"/>
                </a:solidFill>
              </a:rPr>
              <a:t>solutions</a:t>
            </a:r>
            <a:r>
              <a:rPr lang="pl-PL" sz="1200" dirty="0">
                <a:solidFill>
                  <a:srgbClr val="183E75"/>
                </a:solidFill>
              </a:rPr>
              <a:t>: </a:t>
            </a:r>
            <a:r>
              <a:rPr lang="pl-PL" sz="1200" dirty="0" err="1">
                <a:solidFill>
                  <a:srgbClr val="183E75"/>
                </a:solidFill>
              </a:rPr>
              <a:t>Comarch</a:t>
            </a:r>
            <a:r>
              <a:rPr lang="pl-PL" sz="1200" dirty="0">
                <a:solidFill>
                  <a:srgbClr val="183E75"/>
                </a:solidFill>
              </a:rPr>
              <a:t> </a:t>
            </a:r>
            <a:r>
              <a:rPr lang="pl-PL" sz="1200" dirty="0" err="1">
                <a:solidFill>
                  <a:srgbClr val="183E75"/>
                </a:solidFill>
              </a:rPr>
              <a:t>Loyalty</a:t>
            </a:r>
            <a:r>
              <a:rPr lang="pl-PL" sz="1200" dirty="0">
                <a:solidFill>
                  <a:srgbClr val="183E75"/>
                </a:solidFill>
              </a:rPr>
              <a:t> Management (</a:t>
            </a:r>
            <a:r>
              <a:rPr lang="en-US" sz="1200" dirty="0">
                <a:solidFill>
                  <a:srgbClr val="183E75"/>
                </a:solidFill>
              </a:rPr>
              <a:t>Business Administration, </a:t>
            </a:r>
            <a:br>
              <a:rPr lang="en-US" sz="1200" dirty="0">
                <a:solidFill>
                  <a:srgbClr val="183E75"/>
                </a:solidFill>
              </a:rPr>
            </a:br>
            <a:r>
              <a:rPr lang="en-US" sz="1200" dirty="0">
                <a:solidFill>
                  <a:srgbClr val="183E75"/>
                </a:solidFill>
              </a:rPr>
              <a:t>Customer Web Application, </a:t>
            </a:r>
            <a:br>
              <a:rPr lang="en-US" sz="1200" dirty="0">
                <a:solidFill>
                  <a:srgbClr val="183E75"/>
                </a:solidFill>
              </a:rPr>
            </a:br>
            <a:r>
              <a:rPr lang="en-US" sz="1200" dirty="0">
                <a:solidFill>
                  <a:srgbClr val="183E75"/>
                </a:solidFill>
              </a:rPr>
              <a:t>Application for Customer Service Offices</a:t>
            </a:r>
            <a:r>
              <a:rPr lang="pl-PL" sz="1200" dirty="0">
                <a:solidFill>
                  <a:srgbClr val="183E75"/>
                </a:solidFill>
              </a:rPr>
              <a:t>)</a:t>
            </a:r>
            <a:br>
              <a:rPr lang="en-US" sz="1200" dirty="0">
                <a:solidFill>
                  <a:srgbClr val="183E75"/>
                </a:solidFill>
              </a:rPr>
            </a:br>
            <a:r>
              <a:rPr lang="en-US" sz="1200" dirty="0" err="1">
                <a:solidFill>
                  <a:srgbClr val="183E75"/>
                </a:solidFill>
              </a:rPr>
              <a:t>Comarch</a:t>
            </a:r>
            <a:r>
              <a:rPr lang="en-US" sz="1200" dirty="0">
                <a:solidFill>
                  <a:srgbClr val="183E75"/>
                </a:solidFill>
              </a:rPr>
              <a:t> Campaign Management</a:t>
            </a:r>
          </a:p>
          <a:p>
            <a:pPr marL="171450" lvl="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a</a:t>
            </a:r>
            <a:r>
              <a:rPr lang="en-US" sz="1200" dirty="0" err="1">
                <a:solidFill>
                  <a:srgbClr val="183E75"/>
                </a:solidFill>
              </a:rPr>
              <a:t>nalytical</a:t>
            </a:r>
            <a:r>
              <a:rPr lang="en-US" sz="1200" dirty="0">
                <a:solidFill>
                  <a:srgbClr val="183E75"/>
                </a:solidFill>
              </a:rPr>
              <a:t> services</a:t>
            </a:r>
          </a:p>
          <a:p>
            <a:pPr marL="171450" lvl="0" indent="-171450">
              <a:lnSpc>
                <a:spcPts val="1200"/>
              </a:lnSpc>
              <a:spcBef>
                <a:spcPts val="500"/>
              </a:spcBef>
              <a:spcAft>
                <a:spcPts val="500"/>
              </a:spcAft>
              <a:buFont typeface="Wingdings" panose="05000000000000000000" pitchFamily="2" charset="2"/>
              <a:buChar char="§"/>
              <a:defRPr/>
            </a:pPr>
            <a:r>
              <a:rPr lang="pl-PL" sz="1200" dirty="0">
                <a:solidFill>
                  <a:srgbClr val="183E75"/>
                </a:solidFill>
              </a:rPr>
              <a:t>i</a:t>
            </a:r>
            <a:r>
              <a:rPr lang="en-US" sz="1200" dirty="0" err="1">
                <a:solidFill>
                  <a:srgbClr val="183E75"/>
                </a:solidFill>
              </a:rPr>
              <a:t>mplementation</a:t>
            </a:r>
            <a:r>
              <a:rPr lang="en-US" sz="1200" dirty="0">
                <a:solidFill>
                  <a:srgbClr val="183E75"/>
                </a:solidFill>
              </a:rPr>
              <a:t>, maintenance</a:t>
            </a:r>
            <a:r>
              <a:rPr lang="pl-PL" sz="1200" dirty="0">
                <a:solidFill>
                  <a:srgbClr val="183E75"/>
                </a:solidFill>
              </a:rPr>
              <a:t> and</a:t>
            </a:r>
            <a:r>
              <a:rPr lang="en-US" sz="1200" dirty="0">
                <a:solidFill>
                  <a:srgbClr val="183E75"/>
                </a:solidFill>
              </a:rPr>
              <a:t> support</a:t>
            </a:r>
          </a:p>
          <a:p>
            <a:pPr marL="171450" lvl="0" indent="-171450">
              <a:lnSpc>
                <a:spcPts val="1200"/>
              </a:lnSpc>
              <a:spcBef>
                <a:spcPts val="500"/>
              </a:spcBef>
              <a:spcAft>
                <a:spcPts val="500"/>
              </a:spcAft>
              <a:buFont typeface="Wingdings" panose="05000000000000000000" pitchFamily="2" charset="2"/>
              <a:buChar char="§"/>
              <a:defRPr/>
            </a:pPr>
            <a:endParaRPr lang="en-US" sz="1200" dirty="0">
              <a:solidFill>
                <a:srgbClr val="183E75"/>
              </a:solidFill>
            </a:endParaRPr>
          </a:p>
        </p:txBody>
      </p:sp>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6" name="Obraz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47" y="372450"/>
            <a:ext cx="1175357" cy="695281"/>
          </a:xfrm>
          <a:prstGeom prst="rect">
            <a:avLst/>
          </a:prstGeom>
        </p:spPr>
      </p:pic>
    </p:spTree>
    <p:extLst>
      <p:ext uri="{BB962C8B-B14F-4D97-AF65-F5344CB8AC3E}">
        <p14:creationId xmlns:p14="http://schemas.microsoft.com/office/powerpoint/2010/main" val="352865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TRAVEL</a:t>
            </a: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56476262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fontScale="92500"/>
          </a:bodyPr>
          <a:lstStyle/>
          <a:p>
            <a:pPr marL="0" indent="0" algn="ctr">
              <a:buNone/>
            </a:pPr>
            <a:r>
              <a:rPr lang="en-US" sz="1700" dirty="0">
                <a:solidFill>
                  <a:srgbClr val="163F74"/>
                </a:solidFill>
              </a:rPr>
              <a:t>COMARCH LOYALTY MANAGEMENT &amp; MANAGED SERVICES </a:t>
            </a:r>
            <a:r>
              <a:rPr lang="en-US" sz="1700" dirty="0">
                <a:solidFill>
                  <a:srgbClr val="00A295"/>
                </a:solidFill>
              </a:rPr>
              <a:t>@LONDON HEATHROW</a:t>
            </a:r>
          </a:p>
        </p:txBody>
      </p:sp>
      <p:sp>
        <p:nvSpPr>
          <p:cNvPr id="2" name="Prostokąt 1"/>
          <p:cNvSpPr/>
          <p:nvPr/>
        </p:nvSpPr>
        <p:spPr>
          <a:xfrm>
            <a:off x="154565" y="2103618"/>
            <a:ext cx="3038215" cy="1990288"/>
          </a:xfrm>
          <a:prstGeom prst="rect">
            <a:avLst/>
          </a:prstGeom>
        </p:spPr>
        <p:txBody>
          <a:bodyPr wrap="square">
            <a:spAutoFit/>
          </a:bodyPr>
          <a:lstStyle/>
          <a:p>
            <a:pPr>
              <a:lnSpc>
                <a:spcPts val="1200"/>
              </a:lnSpc>
              <a:spcBef>
                <a:spcPts val="500"/>
              </a:spcBef>
              <a:spcAft>
                <a:spcPts val="500"/>
              </a:spcAft>
            </a:pPr>
            <a:r>
              <a:rPr lang="en-US" sz="1200" b="1" dirty="0">
                <a:solidFill>
                  <a:srgbClr val="00A295"/>
                </a:solidFill>
              </a:rPr>
              <a:t>ABOUT LONDON HEATHROW:</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world’s busiest airport in Europe</a:t>
            </a:r>
            <a:r>
              <a:rPr lang="pl-PL" sz="1200" dirty="0">
                <a:solidFill>
                  <a:srgbClr val="183E75"/>
                </a:solidFill>
              </a:rPr>
              <a:t> (</a:t>
            </a:r>
            <a:r>
              <a:rPr lang="de-DE" sz="1200" dirty="0">
                <a:solidFill>
                  <a:srgbClr val="183E75"/>
                </a:solidFill>
              </a:rPr>
              <a:t>75 </a:t>
            </a:r>
            <a:r>
              <a:rPr lang="de-DE" sz="1200" dirty="0" err="1">
                <a:solidFill>
                  <a:srgbClr val="183E75"/>
                </a:solidFill>
              </a:rPr>
              <a:t>million</a:t>
            </a:r>
            <a:r>
              <a:rPr lang="de-DE" sz="1200" dirty="0">
                <a:solidFill>
                  <a:srgbClr val="183E75"/>
                </a:solidFill>
              </a:rPr>
              <a:t> </a:t>
            </a:r>
            <a:r>
              <a:rPr lang="de-DE" sz="1200" dirty="0" err="1">
                <a:solidFill>
                  <a:srgbClr val="183E75"/>
                </a:solidFill>
              </a:rPr>
              <a:t>passengers</a:t>
            </a:r>
            <a:r>
              <a:rPr lang="de-DE" sz="1200" dirty="0">
                <a:solidFill>
                  <a:srgbClr val="183E75"/>
                </a:solidFill>
              </a:rPr>
              <a:t> in 2015</a:t>
            </a:r>
            <a:r>
              <a:rPr lang="pl-PL" sz="1200" dirty="0">
                <a:solidFill>
                  <a:srgbClr val="183E75"/>
                </a:solidFill>
              </a:rPr>
              <a:t>)</a:t>
            </a:r>
            <a:endParaRPr lang="en-US" sz="1200" dirty="0">
              <a:solidFill>
                <a:srgbClr val="183E75"/>
              </a:solidFill>
            </a:endParaRP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home </a:t>
            </a:r>
            <a:r>
              <a:rPr lang="pl-PL" sz="1200" dirty="0">
                <a:solidFill>
                  <a:srgbClr val="183E75"/>
                </a:solidFill>
              </a:rPr>
              <a:t>of</a:t>
            </a:r>
            <a:r>
              <a:rPr lang="en-US" sz="1200" dirty="0">
                <a:solidFill>
                  <a:srgbClr val="183E75"/>
                </a:solidFill>
              </a:rPr>
              <a:t> British Airways</a:t>
            </a:r>
            <a:endParaRPr lang="pl-PL" sz="1200" dirty="0">
              <a:solidFill>
                <a:srgbClr val="183E75"/>
              </a:solidFill>
            </a:endParaRPr>
          </a:p>
          <a:p>
            <a:pPr marL="171450" indent="-171450">
              <a:lnSpc>
                <a:spcPts val="1200"/>
              </a:lnSpc>
              <a:spcBef>
                <a:spcPts val="500"/>
              </a:spcBef>
              <a:spcAft>
                <a:spcPts val="500"/>
              </a:spcAft>
              <a:buFont typeface="Wingdings" panose="05000000000000000000" pitchFamily="2" charset="2"/>
              <a:buChar char="§"/>
            </a:pPr>
            <a:r>
              <a:rPr lang="pl-PL" sz="1200" dirty="0">
                <a:solidFill>
                  <a:srgbClr val="183E75"/>
                </a:solidFill>
              </a:rPr>
              <a:t>s</a:t>
            </a:r>
            <a:r>
              <a:rPr lang="en-US" sz="1200" dirty="0" err="1">
                <a:solidFill>
                  <a:srgbClr val="183E75"/>
                </a:solidFill>
              </a:rPr>
              <a:t>trong</a:t>
            </a:r>
            <a:r>
              <a:rPr lang="en-US" sz="1200" dirty="0">
                <a:solidFill>
                  <a:srgbClr val="183E75"/>
                </a:solidFill>
              </a:rPr>
              <a:t> financial  performance</a:t>
            </a:r>
            <a:r>
              <a:rPr lang="pl-PL" sz="1200" dirty="0">
                <a:solidFill>
                  <a:srgbClr val="183E75"/>
                </a:solidFill>
              </a:rPr>
              <a:t> </a:t>
            </a:r>
            <a:r>
              <a:rPr lang="en-US" sz="1200" dirty="0">
                <a:solidFill>
                  <a:srgbClr val="183E75"/>
                </a:solidFill>
              </a:rPr>
              <a:t>in  2015 with revenue of £2,765 million</a:t>
            </a:r>
          </a:p>
          <a:p>
            <a:pPr marL="171450" indent="-171450">
              <a:lnSpc>
                <a:spcPts val="1200"/>
              </a:lnSpc>
              <a:spcBef>
                <a:spcPts val="500"/>
              </a:spcBef>
              <a:spcAft>
                <a:spcPts val="500"/>
              </a:spcAft>
              <a:buFont typeface="Wingdings" panose="05000000000000000000" pitchFamily="2" charset="2"/>
              <a:buChar char="§"/>
            </a:pPr>
            <a:r>
              <a:rPr lang="en-US" sz="1200" dirty="0">
                <a:solidFill>
                  <a:srgbClr val="183E75"/>
                </a:solidFill>
              </a:rPr>
              <a:t>re-launch of previous loyalty </a:t>
            </a:r>
            <a:r>
              <a:rPr lang="en-US" sz="1200" dirty="0" err="1">
                <a:solidFill>
                  <a:srgbClr val="183E75"/>
                </a:solidFill>
              </a:rPr>
              <a:t>programme</a:t>
            </a:r>
            <a:r>
              <a:rPr lang="en-US" sz="1200" dirty="0">
                <a:solidFill>
                  <a:srgbClr val="183E75"/>
                </a:solidFill>
              </a:rPr>
              <a:t> – </a:t>
            </a:r>
            <a:r>
              <a:rPr lang="pl-PL" sz="1200" dirty="0">
                <a:solidFill>
                  <a:srgbClr val="183E75"/>
                </a:solidFill>
              </a:rPr>
              <a:t>”</a:t>
            </a:r>
            <a:r>
              <a:rPr lang="en-US" sz="1200" dirty="0">
                <a:solidFill>
                  <a:srgbClr val="183E75"/>
                </a:solidFill>
              </a:rPr>
              <a:t>World of Points</a:t>
            </a:r>
            <a:r>
              <a:rPr lang="pl-PL" sz="1200" dirty="0">
                <a:solidFill>
                  <a:srgbClr val="183E75"/>
                </a:solidFill>
              </a:rPr>
              <a:t>”</a:t>
            </a:r>
            <a:r>
              <a:rPr lang="en-US" sz="1200" dirty="0">
                <a:solidFill>
                  <a:srgbClr val="183E75"/>
                </a:solidFill>
              </a:rPr>
              <a:t> </a:t>
            </a:r>
            <a:r>
              <a:rPr lang="pl-PL" sz="1200" dirty="0">
                <a:solidFill>
                  <a:srgbClr val="183E75"/>
                </a:solidFill>
              </a:rPr>
              <a:t>            ”</a:t>
            </a:r>
            <a:r>
              <a:rPr lang="en-US" sz="1200" dirty="0">
                <a:solidFill>
                  <a:srgbClr val="183E75"/>
                </a:solidFill>
              </a:rPr>
              <a:t>Heathrow Rewards”</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9" name="Obraz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85" y="432752"/>
            <a:ext cx="1517479" cy="467383"/>
          </a:xfrm>
          <a:prstGeom prst="rect">
            <a:avLst/>
          </a:prstGeom>
        </p:spPr>
      </p:pic>
    </p:spTree>
    <p:extLst>
      <p:ext uri="{BB962C8B-B14F-4D97-AF65-F5344CB8AC3E}">
        <p14:creationId xmlns:p14="http://schemas.microsoft.com/office/powerpoint/2010/main" val="72984066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fontScale="92500"/>
          </a:bodyPr>
          <a:lstStyle/>
          <a:p>
            <a:pPr marL="0" indent="0" algn="ctr">
              <a:buNone/>
            </a:pPr>
            <a:r>
              <a:rPr lang="en-US" sz="1700" dirty="0">
                <a:solidFill>
                  <a:srgbClr val="163F74"/>
                </a:solidFill>
              </a:rPr>
              <a:t>COMARCH LOYALTY MANAGEMENT &amp; MANAGED SERVICES </a:t>
            </a:r>
            <a:r>
              <a:rPr lang="en-US" sz="1700" dirty="0">
                <a:solidFill>
                  <a:srgbClr val="00A295"/>
                </a:solidFill>
              </a:rPr>
              <a:t>@LONDON HEATHROW</a:t>
            </a:r>
          </a:p>
        </p:txBody>
      </p:sp>
      <p:sp>
        <p:nvSpPr>
          <p:cNvPr id="2" name="Prostokąt 1"/>
          <p:cNvSpPr/>
          <p:nvPr/>
        </p:nvSpPr>
        <p:spPr>
          <a:xfrm>
            <a:off x="154564" y="2103618"/>
            <a:ext cx="3388735" cy="2657202"/>
          </a:xfrm>
          <a:prstGeom prst="rect">
            <a:avLst/>
          </a:prstGeom>
        </p:spPr>
        <p:txBody>
          <a:bodyPr wrap="square">
            <a:spAutoFit/>
          </a:bodyPr>
          <a:lstStyle/>
          <a:p>
            <a:pPr>
              <a:lnSpc>
                <a:spcPts val="1000"/>
              </a:lnSpc>
              <a:spcBef>
                <a:spcPts val="500"/>
              </a:spcBef>
              <a:spcAft>
                <a:spcPts val="500"/>
              </a:spcAft>
            </a:pPr>
            <a:r>
              <a:rPr lang="pl-PL" sz="1200" b="1" dirty="0">
                <a:solidFill>
                  <a:srgbClr val="00A295"/>
                </a:solidFill>
              </a:rPr>
              <a:t>SCOPE OF THE PROJECT</a:t>
            </a:r>
            <a:r>
              <a:rPr lang="en-US" sz="1200" b="1" dirty="0">
                <a:solidFill>
                  <a:srgbClr val="00A295"/>
                </a:solidFill>
              </a:rPr>
              <a:t>:</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Comarch Loyalty Management</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modules: Business Administration, Contact Center, Member Portal</a:t>
            </a:r>
            <a:r>
              <a:rPr lang="pl-PL" sz="1100" dirty="0">
                <a:solidFill>
                  <a:srgbClr val="183E75"/>
                </a:solidFill>
              </a:rPr>
              <a:t> and</a:t>
            </a:r>
            <a:r>
              <a:rPr lang="en-US" sz="1100" dirty="0">
                <a:solidFill>
                  <a:srgbClr val="183E75"/>
                </a:solidFill>
              </a:rPr>
              <a:t> Business to Partner </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responsive website (web + mobile)</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complex integration: all touch points </a:t>
            </a:r>
            <a:br>
              <a:rPr lang="pl-PL" sz="1100" dirty="0">
                <a:solidFill>
                  <a:srgbClr val="183E75"/>
                </a:solidFill>
              </a:rPr>
            </a:br>
            <a:r>
              <a:rPr lang="en-US" sz="1100" dirty="0">
                <a:solidFill>
                  <a:srgbClr val="183E75"/>
                </a:solidFill>
              </a:rPr>
              <a:t>at the airport feeding data loyalty hub</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Program Management is being conducted by </a:t>
            </a:r>
            <a:r>
              <a:rPr lang="en-US" sz="1100" dirty="0" err="1">
                <a:solidFill>
                  <a:srgbClr val="183E75"/>
                </a:solidFill>
              </a:rPr>
              <a:t>Comarch</a:t>
            </a:r>
            <a:r>
              <a:rPr lang="en-US" sz="1100" dirty="0">
                <a:solidFill>
                  <a:srgbClr val="183E75"/>
                </a:solidFill>
              </a:rPr>
              <a:t> marketing and analytical specialists</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additional services of operational management</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analysis &amp; promotion suggestions</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Call Center and Partner Management</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9" name="Obraz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85" y="432752"/>
            <a:ext cx="1517479" cy="467383"/>
          </a:xfrm>
          <a:prstGeom prst="rect">
            <a:avLst/>
          </a:prstGeom>
        </p:spPr>
      </p:pic>
    </p:spTree>
    <p:extLst>
      <p:ext uri="{BB962C8B-B14F-4D97-AF65-F5344CB8AC3E}">
        <p14:creationId xmlns:p14="http://schemas.microsoft.com/office/powerpoint/2010/main" val="378125924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Symbol zastępczy obrazu 16"/>
          <p:cNvSpPr>
            <a:spLocks noGrp="1"/>
          </p:cNvSpPr>
          <p:nvPr>
            <p:ph type="pic" sz="quarter" idx="28"/>
          </p:nvPr>
        </p:nvSpPr>
        <p:spPr/>
      </p:sp>
      <p:sp>
        <p:nvSpPr>
          <p:cNvPr id="7" name="Symbol zastępczy tekstu 6"/>
          <p:cNvSpPr>
            <a:spLocks noGrp="1"/>
          </p:cNvSpPr>
          <p:nvPr>
            <p:ph type="body" sz="quarter" idx="12"/>
          </p:nvPr>
        </p:nvSpPr>
        <p:spPr/>
        <p:txBody>
          <a:bodyPr/>
          <a:lstStyle/>
          <a:p>
            <a:endParaRPr lang="pl-PL" dirty="0"/>
          </a:p>
        </p:txBody>
      </p:sp>
      <p:sp>
        <p:nvSpPr>
          <p:cNvPr id="18" name="Symbol zastępczy obrazu 17"/>
          <p:cNvSpPr>
            <a:spLocks noGrp="1"/>
          </p:cNvSpPr>
          <p:nvPr>
            <p:ph type="pic" sz="quarter" idx="32"/>
          </p:nvPr>
        </p:nvSpPr>
        <p:spPr/>
      </p:sp>
      <p:sp>
        <p:nvSpPr>
          <p:cNvPr id="19" name="Symbol zastępczy obrazu 18"/>
          <p:cNvSpPr>
            <a:spLocks noGrp="1"/>
          </p:cNvSpPr>
          <p:nvPr>
            <p:ph type="pic" sz="quarter" idx="33"/>
          </p:nvPr>
        </p:nvSpPr>
        <p:spPr/>
      </p:sp>
      <p:sp>
        <p:nvSpPr>
          <p:cNvPr id="8" name="Symbol zastępczy tekstu 7"/>
          <p:cNvSpPr>
            <a:spLocks noGrp="1"/>
          </p:cNvSpPr>
          <p:nvPr>
            <p:ph type="body" sz="quarter" idx="16"/>
          </p:nvPr>
        </p:nvSpPr>
        <p:spPr/>
        <p:txBody>
          <a:bodyPr/>
          <a:lstStyle/>
          <a:p>
            <a:endParaRPr lang="pl-PL" dirty="0"/>
          </a:p>
        </p:txBody>
      </p:sp>
      <p:sp>
        <p:nvSpPr>
          <p:cNvPr id="9" name="Symbol zastępczy tekstu 8"/>
          <p:cNvSpPr>
            <a:spLocks noGrp="1"/>
          </p:cNvSpPr>
          <p:nvPr>
            <p:ph type="body" sz="quarter" idx="17"/>
          </p:nvPr>
        </p:nvSpPr>
        <p:spPr/>
        <p:txBody>
          <a:bodyPr/>
          <a:lstStyle/>
          <a:p>
            <a:endParaRPr lang="pl-PL" dirty="0"/>
          </a:p>
        </p:txBody>
      </p:sp>
      <p:sp>
        <p:nvSpPr>
          <p:cNvPr id="10" name="Symbol zastępczy tekstu 9"/>
          <p:cNvSpPr>
            <a:spLocks noGrp="1"/>
          </p:cNvSpPr>
          <p:nvPr>
            <p:ph type="body" sz="quarter" idx="18"/>
          </p:nvPr>
        </p:nvSpPr>
        <p:spPr/>
        <p:txBody>
          <a:bodyPr/>
          <a:lstStyle/>
          <a:p>
            <a:endParaRPr lang="pl-PL" dirty="0"/>
          </a:p>
        </p:txBody>
      </p:sp>
      <p:sp>
        <p:nvSpPr>
          <p:cNvPr id="11" name="Symbol zastępczy tekstu 10"/>
          <p:cNvSpPr>
            <a:spLocks noGrp="1"/>
          </p:cNvSpPr>
          <p:nvPr>
            <p:ph type="body" sz="quarter" idx="20"/>
          </p:nvPr>
        </p:nvSpPr>
        <p:spPr/>
        <p:txBody>
          <a:bodyPr/>
          <a:lstStyle/>
          <a:p>
            <a:endParaRPr lang="pl-PL" dirty="0"/>
          </a:p>
        </p:txBody>
      </p:sp>
      <p:sp>
        <p:nvSpPr>
          <p:cNvPr id="12" name="Symbol zastępczy tekstu 11"/>
          <p:cNvSpPr>
            <a:spLocks noGrp="1"/>
          </p:cNvSpPr>
          <p:nvPr>
            <p:ph type="body" sz="quarter" idx="21"/>
          </p:nvPr>
        </p:nvSpPr>
        <p:spPr/>
        <p:txBody>
          <a:bodyPr/>
          <a:lstStyle/>
          <a:p>
            <a:endParaRPr lang="pl-PL" dirty="0"/>
          </a:p>
        </p:txBody>
      </p:sp>
      <p:sp>
        <p:nvSpPr>
          <p:cNvPr id="13" name="Symbol zastępczy tekstu 12"/>
          <p:cNvSpPr>
            <a:spLocks noGrp="1"/>
          </p:cNvSpPr>
          <p:nvPr>
            <p:ph type="body" sz="quarter" idx="22"/>
          </p:nvPr>
        </p:nvSpPr>
        <p:spPr/>
        <p:txBody>
          <a:bodyPr/>
          <a:lstStyle/>
          <a:p>
            <a:endParaRPr lang="pl-PL" dirty="0"/>
          </a:p>
        </p:txBody>
      </p:sp>
      <p:sp>
        <p:nvSpPr>
          <p:cNvPr id="14" name="Symbol zastępczy tekstu 13"/>
          <p:cNvSpPr>
            <a:spLocks noGrp="1"/>
          </p:cNvSpPr>
          <p:nvPr>
            <p:ph type="body" sz="quarter" idx="24"/>
          </p:nvPr>
        </p:nvSpPr>
        <p:spPr/>
        <p:txBody>
          <a:bodyPr/>
          <a:lstStyle/>
          <a:p>
            <a:endParaRPr lang="pl-PL" dirty="0"/>
          </a:p>
        </p:txBody>
      </p:sp>
      <p:sp>
        <p:nvSpPr>
          <p:cNvPr id="15" name="Symbol zastępczy tekstu 14"/>
          <p:cNvSpPr>
            <a:spLocks noGrp="1"/>
          </p:cNvSpPr>
          <p:nvPr>
            <p:ph type="body" sz="quarter" idx="25"/>
          </p:nvPr>
        </p:nvSpPr>
        <p:spPr/>
        <p:txBody>
          <a:bodyPr/>
          <a:lstStyle/>
          <a:p>
            <a:endParaRPr lang="pl-PL" dirty="0"/>
          </a:p>
        </p:txBody>
      </p:sp>
      <p:sp>
        <p:nvSpPr>
          <p:cNvPr id="16" name="Symbol zastępczy tekstu 15"/>
          <p:cNvSpPr>
            <a:spLocks noGrp="1"/>
          </p:cNvSpPr>
          <p:nvPr>
            <p:ph type="body" sz="quarter" idx="26"/>
          </p:nvPr>
        </p:nvSpPr>
        <p:spPr/>
        <p:txBody>
          <a:bodyPr/>
          <a:lstStyle/>
          <a:p>
            <a:endParaRPr lang="pl-PL" dirty="0"/>
          </a:p>
        </p:txBody>
      </p:sp>
      <p:pic>
        <p:nvPicPr>
          <p:cNvPr id="21" name="Obraz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05978701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a:xfrm>
            <a:off x="457200" y="109001"/>
            <a:ext cx="8235950" cy="692865"/>
          </a:xfrm>
        </p:spPr>
        <p:txBody>
          <a:bodyPr>
            <a:normAutofit lnSpcReduction="10000"/>
          </a:bodyPr>
          <a:lstStyle/>
          <a:p>
            <a:r>
              <a:rPr lang="en-US" dirty="0"/>
              <a:t>SUCCESS STORY: LONDON HEATHROW</a:t>
            </a:r>
            <a:br>
              <a:rPr lang="en-US" dirty="0"/>
            </a:br>
            <a:r>
              <a:rPr lang="en-US" dirty="0"/>
              <a:t>– FACTS AND FIGURES </a:t>
            </a: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2" name="Obraz 1"/>
          <p:cNvPicPr>
            <a:picLocks noChangeAspect="1"/>
          </p:cNvPicPr>
          <p:nvPr/>
        </p:nvPicPr>
        <p:blipFill>
          <a:blip r:embed="rId3"/>
          <a:stretch>
            <a:fillRect/>
          </a:stretch>
        </p:blipFill>
        <p:spPr>
          <a:xfrm>
            <a:off x="697767" y="938639"/>
            <a:ext cx="7821979" cy="3801988"/>
          </a:xfrm>
          <a:prstGeom prst="rect">
            <a:avLst/>
          </a:prstGeom>
        </p:spPr>
      </p:pic>
    </p:spTree>
    <p:extLst>
      <p:ext uri="{BB962C8B-B14F-4D97-AF65-F5344CB8AC3E}">
        <p14:creationId xmlns:p14="http://schemas.microsoft.com/office/powerpoint/2010/main" val="2507932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ENTERPRISE RENT-A-CAR</a:t>
            </a:r>
            <a:endParaRPr lang="en-US" sz="1700" dirty="0">
              <a:solidFill>
                <a:srgbClr val="00A295"/>
              </a:solidFill>
            </a:endParaRPr>
          </a:p>
        </p:txBody>
      </p:sp>
      <p:sp>
        <p:nvSpPr>
          <p:cNvPr id="2" name="Prostokąt 1"/>
          <p:cNvSpPr/>
          <p:nvPr/>
        </p:nvSpPr>
        <p:spPr>
          <a:xfrm>
            <a:off x="154564" y="2103618"/>
            <a:ext cx="3388735" cy="1887696"/>
          </a:xfrm>
          <a:prstGeom prst="rect">
            <a:avLst/>
          </a:prstGeom>
        </p:spPr>
        <p:txBody>
          <a:bodyPr wrap="square">
            <a:spAutoFit/>
          </a:bodyPr>
          <a:lstStyle/>
          <a:p>
            <a:pPr>
              <a:lnSpc>
                <a:spcPts val="1000"/>
              </a:lnSpc>
              <a:spcBef>
                <a:spcPts val="500"/>
              </a:spcBef>
              <a:spcAft>
                <a:spcPts val="500"/>
              </a:spcAft>
            </a:pPr>
            <a:r>
              <a:rPr lang="pl-PL" sz="1200" b="1" dirty="0">
                <a:solidFill>
                  <a:srgbClr val="00A295"/>
                </a:solidFill>
              </a:rPr>
              <a:t>ABOUT ENTERPRISE RENT-A-CAR:</a:t>
            </a: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American</a:t>
            </a:r>
            <a:r>
              <a:rPr lang="pl-PL" sz="1200" dirty="0">
                <a:solidFill>
                  <a:srgbClr val="183E75"/>
                </a:solidFill>
              </a:rPr>
              <a:t> </a:t>
            </a:r>
            <a:r>
              <a:rPr lang="en-US" sz="1200" dirty="0">
                <a:solidFill>
                  <a:srgbClr val="183E75"/>
                </a:solidFill>
              </a:rPr>
              <a:t>based car-rental chain</a:t>
            </a: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7,200 car pick-up points in the US, Canada, UK, Ireland, Germany</a:t>
            </a:r>
          </a:p>
          <a:p>
            <a:pPr marL="171450" indent="-171450">
              <a:lnSpc>
                <a:spcPts val="1000"/>
              </a:lnSpc>
              <a:spcBef>
                <a:spcPts val="500"/>
              </a:spcBef>
              <a:spcAft>
                <a:spcPts val="500"/>
              </a:spcAft>
              <a:buFont typeface="Wingdings" panose="05000000000000000000" pitchFamily="2" charset="2"/>
              <a:buChar char="§"/>
            </a:pPr>
            <a:r>
              <a:rPr lang="pl-PL" sz="1200" dirty="0">
                <a:solidFill>
                  <a:srgbClr val="183E75"/>
                </a:solidFill>
              </a:rPr>
              <a:t>c</a:t>
            </a:r>
            <a:r>
              <a:rPr lang="en-US" sz="1200" dirty="0" err="1">
                <a:solidFill>
                  <a:srgbClr val="183E75"/>
                </a:solidFill>
              </a:rPr>
              <a:t>ar</a:t>
            </a:r>
            <a:r>
              <a:rPr lang="en-US" sz="1200" dirty="0">
                <a:solidFill>
                  <a:srgbClr val="183E75"/>
                </a:solidFill>
              </a:rPr>
              <a:t> rental, leasing, vanpooling, car sharing</a:t>
            </a:r>
            <a:r>
              <a:rPr lang="pl-PL" sz="1200" dirty="0">
                <a:solidFill>
                  <a:srgbClr val="183E75"/>
                </a:solidFill>
              </a:rPr>
              <a:t> and</a:t>
            </a:r>
            <a:r>
              <a:rPr lang="en-US" sz="1200" dirty="0">
                <a:solidFill>
                  <a:srgbClr val="183E75"/>
                </a:solidFill>
              </a:rPr>
              <a:t> hourly rental program</a:t>
            </a:r>
          </a:p>
          <a:p>
            <a:pPr marL="171450" indent="-171450">
              <a:lnSpc>
                <a:spcPts val="1000"/>
              </a:lnSpc>
              <a:spcBef>
                <a:spcPts val="500"/>
              </a:spcBef>
              <a:spcAft>
                <a:spcPts val="500"/>
              </a:spcAft>
              <a:buFont typeface="Wingdings" panose="05000000000000000000" pitchFamily="2" charset="2"/>
              <a:buChar char="§"/>
            </a:pPr>
            <a:r>
              <a:rPr lang="pl-PL" sz="1200" dirty="0">
                <a:solidFill>
                  <a:srgbClr val="183E75"/>
                </a:solidFill>
              </a:rPr>
              <a:t>f</a:t>
            </a:r>
            <a:r>
              <a:rPr lang="en-US" sz="1200" dirty="0" err="1">
                <a:solidFill>
                  <a:srgbClr val="183E75"/>
                </a:solidFill>
              </a:rPr>
              <a:t>leet</a:t>
            </a:r>
            <a:r>
              <a:rPr lang="en-US" sz="1200" dirty="0">
                <a:solidFill>
                  <a:srgbClr val="183E75"/>
                </a:solidFill>
              </a:rPr>
              <a:t> that consists of over 120 car types and models</a:t>
            </a:r>
          </a:p>
          <a:p>
            <a:pPr>
              <a:lnSpc>
                <a:spcPts val="1000"/>
              </a:lnSpc>
              <a:spcBef>
                <a:spcPts val="500"/>
              </a:spcBef>
              <a:spcAft>
                <a:spcPts val="500"/>
              </a:spcAft>
            </a:pPr>
            <a:endParaRPr lang="en-US" sz="1200" b="1" dirty="0">
              <a:solidFill>
                <a:srgbClr val="00A295"/>
              </a:solidFill>
            </a:endParaRPr>
          </a:p>
        </p:txBody>
      </p:sp>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50" y="549258"/>
            <a:ext cx="1836150" cy="367230"/>
          </a:xfrm>
          <a:prstGeom prst="rect">
            <a:avLst/>
          </a:prstGeom>
        </p:spPr>
      </p:pic>
    </p:spTree>
    <p:extLst>
      <p:ext uri="{BB962C8B-B14F-4D97-AF65-F5344CB8AC3E}">
        <p14:creationId xmlns:p14="http://schemas.microsoft.com/office/powerpoint/2010/main" val="3277734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ENTERPRISE RENT-A-CAR</a:t>
            </a:r>
            <a:endParaRPr lang="en-US" sz="1700" dirty="0">
              <a:solidFill>
                <a:srgbClr val="00A295"/>
              </a:solidFill>
            </a:endParaRPr>
          </a:p>
        </p:txBody>
      </p:sp>
      <p:sp>
        <p:nvSpPr>
          <p:cNvPr id="2" name="Prostokąt 1"/>
          <p:cNvSpPr/>
          <p:nvPr/>
        </p:nvSpPr>
        <p:spPr>
          <a:xfrm>
            <a:off x="154564" y="2103618"/>
            <a:ext cx="3388735" cy="1887696"/>
          </a:xfrm>
          <a:prstGeom prst="rect">
            <a:avLst/>
          </a:prstGeom>
        </p:spPr>
        <p:txBody>
          <a:bodyPr wrap="square">
            <a:spAutoFit/>
          </a:bodyPr>
          <a:lstStyle/>
          <a:p>
            <a:pPr>
              <a:lnSpc>
                <a:spcPts val="1000"/>
              </a:lnSpc>
              <a:spcBef>
                <a:spcPts val="500"/>
              </a:spcBef>
              <a:spcAft>
                <a:spcPts val="500"/>
              </a:spcAft>
            </a:pPr>
            <a:r>
              <a:rPr lang="pl-PL" sz="1200" b="1" dirty="0">
                <a:solidFill>
                  <a:srgbClr val="00A295"/>
                </a:solidFill>
              </a:rPr>
              <a:t>BUSINESS CHALLENGES</a:t>
            </a:r>
            <a:r>
              <a:rPr lang="en-US" sz="1200" b="1" dirty="0">
                <a:solidFill>
                  <a:srgbClr val="00A295"/>
                </a:solidFill>
              </a:rPr>
              <a:t>:</a:t>
            </a:r>
            <a:endParaRPr lang="pl-PL" sz="1200" b="1" dirty="0">
              <a:solidFill>
                <a:srgbClr val="00A295"/>
              </a:solidFill>
            </a:endParaRP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a loyalty tracking solution able to support </a:t>
            </a:r>
            <a:br>
              <a:rPr lang="pl-PL" sz="1200" dirty="0">
                <a:solidFill>
                  <a:srgbClr val="183E75"/>
                </a:solidFill>
              </a:rPr>
            </a:br>
            <a:r>
              <a:rPr lang="en-US" sz="1200" dirty="0">
                <a:solidFill>
                  <a:srgbClr val="183E75"/>
                </a:solidFill>
              </a:rPr>
              <a:t>a large-scale program platform</a:t>
            </a:r>
            <a:r>
              <a:rPr lang="pl-PL" sz="1200" dirty="0">
                <a:solidFill>
                  <a:srgbClr val="183E75"/>
                </a:solidFill>
              </a:rPr>
              <a:t> </a:t>
            </a:r>
            <a:r>
              <a:rPr lang="en-US" sz="1200" dirty="0">
                <a:solidFill>
                  <a:srgbClr val="183E75"/>
                </a:solidFill>
              </a:rPr>
              <a:t>with the capability of serving millions of members</a:t>
            </a: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ability to utilize the system with minimal hardware investment – a PaaS</a:t>
            </a:r>
            <a:r>
              <a:rPr lang="pl-PL" sz="1200" dirty="0">
                <a:solidFill>
                  <a:srgbClr val="183E75"/>
                </a:solidFill>
              </a:rPr>
              <a:t> </a:t>
            </a:r>
            <a:r>
              <a:rPr lang="en-US" sz="1200" dirty="0">
                <a:solidFill>
                  <a:srgbClr val="183E75"/>
                </a:solidFill>
              </a:rPr>
              <a:t>model where a vendor is set to maintain and host the provided hardware,</a:t>
            </a:r>
            <a:r>
              <a:rPr lang="pl-PL" sz="1200" dirty="0">
                <a:solidFill>
                  <a:srgbClr val="183E75"/>
                </a:solidFill>
              </a:rPr>
              <a:t> </a:t>
            </a:r>
            <a:r>
              <a:rPr lang="en-US" sz="1200" dirty="0">
                <a:solidFill>
                  <a:srgbClr val="183E75"/>
                </a:solidFill>
              </a:rPr>
              <a:t>software and other services</a:t>
            </a: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experience in serving clients from the travel sector</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6" name="Obraz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550" y="549258"/>
            <a:ext cx="1836150" cy="367230"/>
          </a:xfrm>
          <a:prstGeom prst="rect">
            <a:avLst/>
          </a:prstGeom>
        </p:spPr>
      </p:pic>
    </p:spTree>
    <p:extLst>
      <p:ext uri="{BB962C8B-B14F-4D97-AF65-F5344CB8AC3E}">
        <p14:creationId xmlns:p14="http://schemas.microsoft.com/office/powerpoint/2010/main" val="103545984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100000">
                <a:schemeClr val="bg1">
                  <a:alpha val="85000"/>
                </a:schemeClr>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1038225"/>
            <a:ext cx="3651250" cy="973138"/>
          </a:xfrm>
        </p:spPr>
        <p:txBody>
          <a:bodyPr anchor="ctr">
            <a:normAutofit/>
          </a:bodyPr>
          <a:lstStyle/>
          <a:p>
            <a:pPr marL="0" indent="0" algn="ctr">
              <a:buNone/>
            </a:pPr>
            <a:r>
              <a:rPr lang="en-US" sz="1700" dirty="0">
                <a:solidFill>
                  <a:srgbClr val="163F74"/>
                </a:solidFill>
              </a:rPr>
              <a:t>COMARCH LOYALTY MANAGEMENT </a:t>
            </a:r>
            <a:r>
              <a:rPr lang="en-US" sz="1700" dirty="0">
                <a:solidFill>
                  <a:srgbClr val="00A295"/>
                </a:solidFill>
              </a:rPr>
              <a:t>@</a:t>
            </a:r>
            <a:r>
              <a:rPr lang="pl-PL" sz="1700" dirty="0">
                <a:solidFill>
                  <a:srgbClr val="00A295"/>
                </a:solidFill>
              </a:rPr>
              <a:t>ENTERPRISE RENT-A-CAR</a:t>
            </a:r>
            <a:endParaRPr lang="en-US" sz="1700" dirty="0">
              <a:solidFill>
                <a:srgbClr val="00A295"/>
              </a:solidFill>
            </a:endParaRPr>
          </a:p>
        </p:txBody>
      </p:sp>
      <p:sp>
        <p:nvSpPr>
          <p:cNvPr id="2" name="Prostokąt 1"/>
          <p:cNvSpPr/>
          <p:nvPr/>
        </p:nvSpPr>
        <p:spPr>
          <a:xfrm>
            <a:off x="154564" y="2103618"/>
            <a:ext cx="3388735" cy="861774"/>
          </a:xfrm>
          <a:prstGeom prst="rect">
            <a:avLst/>
          </a:prstGeom>
        </p:spPr>
        <p:txBody>
          <a:bodyPr wrap="square">
            <a:spAutoFit/>
          </a:bodyPr>
          <a:lstStyle/>
          <a:p>
            <a:pPr>
              <a:lnSpc>
                <a:spcPts val="1000"/>
              </a:lnSpc>
              <a:spcBef>
                <a:spcPts val="500"/>
              </a:spcBef>
              <a:spcAft>
                <a:spcPts val="500"/>
              </a:spcAft>
            </a:pPr>
            <a:r>
              <a:rPr lang="pl-PL" sz="1200" b="1" dirty="0">
                <a:solidFill>
                  <a:srgbClr val="00A295"/>
                </a:solidFill>
              </a:rPr>
              <a:t>SCOPE OF THE PROJECT</a:t>
            </a:r>
            <a:r>
              <a:rPr lang="en-US" sz="1200" b="1" dirty="0">
                <a:solidFill>
                  <a:srgbClr val="00A295"/>
                </a:solidFill>
              </a:rPr>
              <a:t>:</a:t>
            </a:r>
            <a:endParaRPr lang="pl-PL" sz="1200" b="1" dirty="0">
              <a:solidFill>
                <a:srgbClr val="00A295"/>
              </a:solidFill>
            </a:endParaRPr>
          </a:p>
          <a:p>
            <a:pPr marL="171450" indent="-171450">
              <a:lnSpc>
                <a:spcPts val="1000"/>
              </a:lnSpc>
              <a:spcBef>
                <a:spcPts val="500"/>
              </a:spcBef>
              <a:spcAft>
                <a:spcPts val="500"/>
              </a:spcAft>
              <a:buFont typeface="Wingdings" panose="05000000000000000000" pitchFamily="2" charset="2"/>
              <a:buChar char="§"/>
            </a:pPr>
            <a:r>
              <a:rPr lang="en-US" sz="1200" dirty="0" err="1">
                <a:solidFill>
                  <a:srgbClr val="183E75"/>
                </a:solidFill>
              </a:rPr>
              <a:t>Comarch</a:t>
            </a:r>
            <a:r>
              <a:rPr lang="en-US" sz="1200" dirty="0">
                <a:solidFill>
                  <a:srgbClr val="183E75"/>
                </a:solidFill>
              </a:rPr>
              <a:t> Loyalty Management Travel Edition </a:t>
            </a:r>
            <a:endParaRPr lang="pl-PL" sz="1200" dirty="0">
              <a:solidFill>
                <a:srgbClr val="183E75"/>
              </a:solidFill>
            </a:endParaRPr>
          </a:p>
          <a:p>
            <a:pPr marL="171450" indent="-171450">
              <a:lnSpc>
                <a:spcPts val="1000"/>
              </a:lnSpc>
              <a:spcBef>
                <a:spcPts val="500"/>
              </a:spcBef>
              <a:spcAft>
                <a:spcPts val="500"/>
              </a:spcAft>
              <a:buFont typeface="Wingdings" panose="05000000000000000000" pitchFamily="2" charset="2"/>
              <a:buChar char="§"/>
            </a:pPr>
            <a:r>
              <a:rPr lang="en-US" sz="1200" dirty="0">
                <a:solidFill>
                  <a:srgbClr val="183E75"/>
                </a:solidFill>
              </a:rPr>
              <a:t>3 modules: Business Administration, Contact Center and Member Portal</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6" name="Obraz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550" y="549258"/>
            <a:ext cx="1836150" cy="367230"/>
          </a:xfrm>
          <a:prstGeom prst="rect">
            <a:avLst/>
          </a:prstGeom>
        </p:spPr>
      </p:pic>
    </p:spTree>
    <p:extLst>
      <p:ext uri="{BB962C8B-B14F-4D97-AF65-F5344CB8AC3E}">
        <p14:creationId xmlns:p14="http://schemas.microsoft.com/office/powerpoint/2010/main" val="298352703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normAutofit lnSpcReduction="10000"/>
          </a:bodyPr>
          <a:lstStyle/>
          <a:p>
            <a:r>
              <a:rPr lang="en-US" dirty="0"/>
              <a:t>SUCCESS STORY: </a:t>
            </a:r>
            <a:r>
              <a:rPr lang="pl-PL" dirty="0"/>
              <a:t>ENTERPRISE RENT-A-CAR</a:t>
            </a:r>
            <a:br>
              <a:rPr lang="en-US" dirty="0"/>
            </a:br>
            <a:r>
              <a:rPr lang="en-US" dirty="0"/>
              <a:t>– FACTS AND FIGURES </a:t>
            </a: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2" name="Obraz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58368"/>
            <a:ext cx="8250603" cy="3749744"/>
          </a:xfrm>
          <a:prstGeom prst="rect">
            <a:avLst/>
          </a:prstGeom>
        </p:spPr>
      </p:pic>
    </p:spTree>
    <p:extLst>
      <p:ext uri="{BB962C8B-B14F-4D97-AF65-F5344CB8AC3E}">
        <p14:creationId xmlns:p14="http://schemas.microsoft.com/office/powerpoint/2010/main" val="2367821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AIRLINES</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356476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81000">
                <a:schemeClr val="bg1"/>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809625"/>
            <a:ext cx="3651250" cy="973138"/>
          </a:xfrm>
        </p:spPr>
        <p:txBody>
          <a:bodyPr anchor="ctr">
            <a:normAutofit/>
          </a:bodyPr>
          <a:lstStyle/>
          <a:p>
            <a:pPr marL="0" indent="0" algn="ctr">
              <a:buNone/>
            </a:pPr>
            <a:r>
              <a:rPr lang="en-US" sz="1700" dirty="0">
                <a:solidFill>
                  <a:srgbClr val="163F74"/>
                </a:solidFill>
              </a:rPr>
              <a:t>SUCCESS STORY </a:t>
            </a:r>
            <a:br>
              <a:rPr lang="pl-PL" sz="1700" dirty="0">
                <a:solidFill>
                  <a:srgbClr val="163F74"/>
                </a:solidFill>
              </a:rPr>
            </a:br>
            <a:r>
              <a:rPr lang="en-US" sz="1700" dirty="0">
                <a:solidFill>
                  <a:srgbClr val="00A295"/>
                </a:solidFill>
              </a:rPr>
              <a:t>@JETBLUE AIRWAYS</a:t>
            </a:r>
          </a:p>
        </p:txBody>
      </p:sp>
      <p:sp>
        <p:nvSpPr>
          <p:cNvPr id="2" name="Prostokąt 1"/>
          <p:cNvSpPr/>
          <p:nvPr/>
        </p:nvSpPr>
        <p:spPr>
          <a:xfrm>
            <a:off x="154564" y="1836918"/>
            <a:ext cx="3388735" cy="2528897"/>
          </a:xfrm>
          <a:prstGeom prst="rect">
            <a:avLst/>
          </a:prstGeom>
        </p:spPr>
        <p:txBody>
          <a:bodyPr wrap="square">
            <a:spAutoFit/>
          </a:bodyPr>
          <a:lstStyle/>
          <a:p>
            <a:pPr>
              <a:lnSpc>
                <a:spcPts val="1000"/>
              </a:lnSpc>
              <a:spcBef>
                <a:spcPts val="500"/>
              </a:spcBef>
              <a:spcAft>
                <a:spcPts val="500"/>
              </a:spcAft>
            </a:pPr>
            <a:r>
              <a:rPr lang="pl-PL" sz="1200" b="1" dirty="0">
                <a:solidFill>
                  <a:srgbClr val="00A295"/>
                </a:solidFill>
              </a:rPr>
              <a:t>ABOUT JETBLUE AIRWAYS:</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American hybrid / low-cost carrier</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loyalty program - True Blue</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has its own terminal (T5) at JFK </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offers flights to 90+ destinations</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leader in using the latest technologies</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"Innovation by Design" Award Fast Company (2015)</a:t>
            </a:r>
          </a:p>
          <a:p>
            <a:pPr marL="171450" indent="-171450">
              <a:lnSpc>
                <a:spcPts val="1000"/>
              </a:lnSpc>
              <a:spcBef>
                <a:spcPts val="500"/>
              </a:spcBef>
              <a:spcAft>
                <a:spcPts val="500"/>
              </a:spcAft>
              <a:buFont typeface="Wingdings" panose="05000000000000000000" pitchFamily="2" charset="2"/>
              <a:buChar char="§"/>
            </a:pPr>
            <a:r>
              <a:rPr lang="en-US" sz="1100" dirty="0">
                <a:solidFill>
                  <a:srgbClr val="183E75"/>
                </a:solidFill>
              </a:rPr>
              <a:t>„Top Low Cost Airline for Customer Satisfaction” JD Power and Associates (2015)</a:t>
            </a:r>
          </a:p>
          <a:p>
            <a:pPr>
              <a:lnSpc>
                <a:spcPts val="1000"/>
              </a:lnSpc>
              <a:spcBef>
                <a:spcPts val="500"/>
              </a:spcBef>
              <a:spcAft>
                <a:spcPts val="500"/>
              </a:spcAft>
            </a:pPr>
            <a:endParaRPr lang="en-US" sz="1100" dirty="0">
              <a:solidFill>
                <a:srgbClr val="183E75"/>
              </a:solidFill>
            </a:endParaRP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361" y="418900"/>
            <a:ext cx="1370525" cy="459125"/>
          </a:xfrm>
          <a:prstGeom prst="rect">
            <a:avLst/>
          </a:prstGeom>
        </p:spPr>
      </p:pic>
      <p:pic>
        <p:nvPicPr>
          <p:cNvPr id="10"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703" y="4197898"/>
            <a:ext cx="575075" cy="70159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963" y="4170308"/>
            <a:ext cx="642369" cy="739380"/>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2029" y="4299691"/>
            <a:ext cx="945690" cy="527309"/>
          </a:xfrm>
          <a:prstGeom prst="rect">
            <a:avLst/>
          </a:prstGeom>
        </p:spPr>
      </p:pic>
    </p:spTree>
    <p:extLst>
      <p:ext uri="{BB962C8B-B14F-4D97-AF65-F5344CB8AC3E}">
        <p14:creationId xmlns:p14="http://schemas.microsoft.com/office/powerpoint/2010/main" val="4034461737"/>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81000">
                <a:schemeClr val="bg1"/>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809625"/>
            <a:ext cx="3651250" cy="973138"/>
          </a:xfrm>
        </p:spPr>
        <p:txBody>
          <a:bodyPr anchor="ctr">
            <a:normAutofit/>
          </a:bodyPr>
          <a:lstStyle/>
          <a:p>
            <a:pPr marL="0" indent="0" algn="ctr">
              <a:buNone/>
            </a:pPr>
            <a:r>
              <a:rPr lang="en-US" sz="1700" dirty="0">
                <a:solidFill>
                  <a:srgbClr val="163F74"/>
                </a:solidFill>
              </a:rPr>
              <a:t>SUCCESS STORY </a:t>
            </a:r>
            <a:br>
              <a:rPr lang="pl-PL" sz="1700" dirty="0">
                <a:solidFill>
                  <a:srgbClr val="163F74"/>
                </a:solidFill>
              </a:rPr>
            </a:br>
            <a:r>
              <a:rPr lang="en-US" sz="1700" dirty="0">
                <a:solidFill>
                  <a:srgbClr val="00A295"/>
                </a:solidFill>
              </a:rPr>
              <a:t>@JETBLUE AIRWAYS</a:t>
            </a:r>
          </a:p>
        </p:txBody>
      </p:sp>
      <p:sp>
        <p:nvSpPr>
          <p:cNvPr id="2" name="Prostokąt 1"/>
          <p:cNvSpPr/>
          <p:nvPr/>
        </p:nvSpPr>
        <p:spPr>
          <a:xfrm>
            <a:off x="154564" y="1836918"/>
            <a:ext cx="3426835" cy="3234219"/>
          </a:xfrm>
          <a:prstGeom prst="rect">
            <a:avLst/>
          </a:prstGeom>
        </p:spPr>
        <p:txBody>
          <a:bodyPr wrap="square">
            <a:spAutoFit/>
          </a:bodyPr>
          <a:lstStyle/>
          <a:p>
            <a:pPr>
              <a:lnSpc>
                <a:spcPts val="1100"/>
              </a:lnSpc>
              <a:spcBef>
                <a:spcPts val="500"/>
              </a:spcBef>
              <a:spcAft>
                <a:spcPts val="500"/>
              </a:spcAft>
            </a:pPr>
            <a:r>
              <a:rPr lang="pl-PL" sz="1200" b="1" dirty="0">
                <a:solidFill>
                  <a:srgbClr val="00A295"/>
                </a:solidFill>
              </a:rPr>
              <a:t>SCOPE OF THE PROJECT:</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Comarch Loyalty Management for Airlines</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modules: Business Administration, Contact Center</a:t>
            </a:r>
            <a:r>
              <a:rPr lang="pl-PL" sz="1150" dirty="0">
                <a:solidFill>
                  <a:srgbClr val="183E75"/>
                </a:solidFill>
              </a:rPr>
              <a:t> and </a:t>
            </a:r>
            <a:r>
              <a:rPr lang="en-US" sz="1150" dirty="0">
                <a:solidFill>
                  <a:srgbClr val="183E75"/>
                </a:solidFill>
              </a:rPr>
              <a:t>Member Portal</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Comarch Smart Analytics</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Comarch Customer Engagement</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hosted in Comarch Data Center in Chicago</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simultaneous replacement of Loyalty, </a:t>
            </a:r>
            <a:br>
              <a:rPr lang="pl-PL" sz="1150" dirty="0">
                <a:solidFill>
                  <a:srgbClr val="183E75"/>
                </a:solidFill>
              </a:rPr>
            </a:br>
            <a:r>
              <a:rPr lang="en-US" sz="1150" dirty="0">
                <a:solidFill>
                  <a:srgbClr val="183E75"/>
                </a:solidFill>
              </a:rPr>
              <a:t>Revenue Accounting, Internet Booking Engine</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migration of 8 million accounts </a:t>
            </a:r>
            <a:br>
              <a:rPr lang="pl-PL" sz="1150" dirty="0">
                <a:solidFill>
                  <a:srgbClr val="183E75"/>
                </a:solidFill>
              </a:rPr>
            </a:br>
            <a:r>
              <a:rPr lang="en-US" sz="1150" dirty="0">
                <a:solidFill>
                  <a:srgbClr val="183E75"/>
                </a:solidFill>
              </a:rPr>
              <a:t>and over 60 million transactions</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integration with </a:t>
            </a:r>
            <a:r>
              <a:rPr lang="en-US" sz="1150" dirty="0" err="1">
                <a:solidFill>
                  <a:srgbClr val="183E75"/>
                </a:solidFill>
              </a:rPr>
              <a:t>Navitaire</a:t>
            </a:r>
            <a:r>
              <a:rPr lang="en-US" sz="1150" dirty="0">
                <a:solidFill>
                  <a:srgbClr val="183E75"/>
                </a:solidFill>
              </a:rPr>
              <a:t>, Sabre, Mercator, hotel partner (Hilton, Marriott), a co-branded credit card (AmEx), 18 diversified accrual partners</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8" name="Obraz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361" y="418900"/>
            <a:ext cx="1370525" cy="459125"/>
          </a:xfrm>
          <a:prstGeom prst="rect">
            <a:avLst/>
          </a:prstGeom>
        </p:spPr>
      </p:pic>
    </p:spTree>
    <p:extLst>
      <p:ext uri="{BB962C8B-B14F-4D97-AF65-F5344CB8AC3E}">
        <p14:creationId xmlns:p14="http://schemas.microsoft.com/office/powerpoint/2010/main" val="302579813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81000">
                <a:schemeClr val="bg1"/>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809625"/>
            <a:ext cx="3651250" cy="973138"/>
          </a:xfrm>
        </p:spPr>
        <p:txBody>
          <a:bodyPr anchor="ctr">
            <a:normAutofit/>
          </a:bodyPr>
          <a:lstStyle/>
          <a:p>
            <a:pPr marL="0" indent="0" algn="ctr">
              <a:buNone/>
            </a:pPr>
            <a:r>
              <a:rPr lang="en-US" sz="1700" dirty="0">
                <a:solidFill>
                  <a:srgbClr val="163F74"/>
                </a:solidFill>
              </a:rPr>
              <a:t>SUCCESS STORY </a:t>
            </a:r>
            <a:br>
              <a:rPr lang="pl-PL" sz="1700" dirty="0">
                <a:solidFill>
                  <a:srgbClr val="163F74"/>
                </a:solidFill>
              </a:rPr>
            </a:br>
            <a:r>
              <a:rPr lang="en-US" sz="1700" dirty="0">
                <a:solidFill>
                  <a:srgbClr val="00A295"/>
                </a:solidFill>
              </a:rPr>
              <a:t>@</a:t>
            </a:r>
            <a:r>
              <a:rPr lang="pl-PL" sz="1700" dirty="0">
                <a:solidFill>
                  <a:srgbClr val="00A295"/>
                </a:solidFill>
              </a:rPr>
              <a:t>AZUL </a:t>
            </a:r>
            <a:r>
              <a:rPr lang="pl-PL" sz="1700" dirty="0" err="1">
                <a:solidFill>
                  <a:srgbClr val="00A295"/>
                </a:solidFill>
              </a:rPr>
              <a:t>Brazilian</a:t>
            </a:r>
            <a:r>
              <a:rPr lang="pl-PL" sz="1700" dirty="0">
                <a:solidFill>
                  <a:srgbClr val="00A295"/>
                </a:solidFill>
              </a:rPr>
              <a:t> Airlines</a:t>
            </a:r>
            <a:endParaRPr lang="en-US" sz="1700" dirty="0">
              <a:solidFill>
                <a:srgbClr val="00A295"/>
              </a:solidFill>
            </a:endParaRPr>
          </a:p>
        </p:txBody>
      </p:sp>
      <p:sp>
        <p:nvSpPr>
          <p:cNvPr id="2" name="Prostokąt 1"/>
          <p:cNvSpPr/>
          <p:nvPr/>
        </p:nvSpPr>
        <p:spPr>
          <a:xfrm>
            <a:off x="154564" y="1836918"/>
            <a:ext cx="3426835" cy="1451679"/>
          </a:xfrm>
          <a:prstGeom prst="rect">
            <a:avLst/>
          </a:prstGeom>
        </p:spPr>
        <p:txBody>
          <a:bodyPr wrap="square">
            <a:spAutoFit/>
          </a:bodyPr>
          <a:lstStyle/>
          <a:p>
            <a:pPr>
              <a:lnSpc>
                <a:spcPts val="1100"/>
              </a:lnSpc>
              <a:spcBef>
                <a:spcPts val="500"/>
              </a:spcBef>
              <a:spcAft>
                <a:spcPts val="500"/>
              </a:spcAft>
            </a:pPr>
            <a:r>
              <a:rPr lang="pl-PL" sz="1200" b="1" dirty="0">
                <a:solidFill>
                  <a:srgbClr val="00A295"/>
                </a:solidFill>
              </a:rPr>
              <a:t>BUSINESS CHALLENGES:</a:t>
            </a:r>
          </a:p>
          <a:p>
            <a:pPr marL="171450" indent="-171450">
              <a:lnSpc>
                <a:spcPts val="1100"/>
              </a:lnSpc>
              <a:spcBef>
                <a:spcPts val="500"/>
              </a:spcBef>
              <a:spcAft>
                <a:spcPts val="500"/>
              </a:spcAft>
              <a:buFont typeface="Wingdings" panose="05000000000000000000" pitchFamily="2" charset="2"/>
              <a:buChar char="§"/>
            </a:pPr>
            <a:r>
              <a:rPr lang="pl-PL" sz="1200" dirty="0">
                <a:solidFill>
                  <a:srgbClr val="183E75"/>
                </a:solidFill>
              </a:rPr>
              <a:t>i</a:t>
            </a:r>
            <a:r>
              <a:rPr lang="en-US" sz="1200" dirty="0" err="1">
                <a:solidFill>
                  <a:srgbClr val="183E75"/>
                </a:solidFill>
              </a:rPr>
              <a:t>ndustry</a:t>
            </a:r>
            <a:r>
              <a:rPr lang="en-US" sz="1200" dirty="0">
                <a:solidFill>
                  <a:srgbClr val="183E75"/>
                </a:solidFill>
              </a:rPr>
              <a:t>-tailored IT product that meets specific airline needs</a:t>
            </a:r>
          </a:p>
          <a:p>
            <a:pPr marL="171450" indent="-171450">
              <a:lnSpc>
                <a:spcPts val="1100"/>
              </a:lnSpc>
              <a:spcBef>
                <a:spcPts val="500"/>
              </a:spcBef>
              <a:spcAft>
                <a:spcPts val="500"/>
              </a:spcAft>
              <a:buFont typeface="Wingdings" panose="05000000000000000000" pitchFamily="2" charset="2"/>
              <a:buChar char="§"/>
            </a:pPr>
            <a:r>
              <a:rPr lang="pl-PL" sz="1200" dirty="0">
                <a:solidFill>
                  <a:srgbClr val="183E75"/>
                </a:solidFill>
              </a:rPr>
              <a:t>r</a:t>
            </a:r>
            <a:r>
              <a:rPr lang="en-US" sz="1200" dirty="0" err="1">
                <a:solidFill>
                  <a:srgbClr val="183E75"/>
                </a:solidFill>
              </a:rPr>
              <a:t>evenue</a:t>
            </a:r>
            <a:r>
              <a:rPr lang="en-US" sz="1200" dirty="0">
                <a:solidFill>
                  <a:srgbClr val="183E75"/>
                </a:solidFill>
              </a:rPr>
              <a:t>-based accrual scheme</a:t>
            </a:r>
          </a:p>
          <a:p>
            <a:pPr marL="171450" indent="-171450">
              <a:lnSpc>
                <a:spcPts val="1100"/>
              </a:lnSpc>
              <a:spcBef>
                <a:spcPts val="500"/>
              </a:spcBef>
              <a:spcAft>
                <a:spcPts val="500"/>
              </a:spcAft>
              <a:buFont typeface="Wingdings" panose="05000000000000000000" pitchFamily="2" charset="2"/>
              <a:buChar char="§"/>
            </a:pPr>
            <a:r>
              <a:rPr lang="pl-PL" sz="1200" dirty="0">
                <a:solidFill>
                  <a:srgbClr val="183E75"/>
                </a:solidFill>
              </a:rPr>
              <a:t>e</a:t>
            </a:r>
            <a:r>
              <a:rPr lang="en-US" sz="1200" dirty="0" err="1">
                <a:solidFill>
                  <a:srgbClr val="183E75"/>
                </a:solidFill>
              </a:rPr>
              <a:t>mpowerment</a:t>
            </a:r>
            <a:r>
              <a:rPr lang="en-US" sz="1200" dirty="0">
                <a:solidFill>
                  <a:srgbClr val="183E75"/>
                </a:solidFill>
              </a:rPr>
              <a:t> of Elite Tiers</a:t>
            </a:r>
          </a:p>
          <a:p>
            <a:pPr marL="171450" indent="-171450">
              <a:lnSpc>
                <a:spcPts val="1100"/>
              </a:lnSpc>
              <a:spcBef>
                <a:spcPts val="500"/>
              </a:spcBef>
              <a:spcAft>
                <a:spcPts val="500"/>
              </a:spcAft>
              <a:buFont typeface="Wingdings" panose="05000000000000000000" pitchFamily="2" charset="2"/>
              <a:buChar char="§"/>
            </a:pPr>
            <a:r>
              <a:rPr lang="en-US" sz="1200" dirty="0">
                <a:solidFill>
                  <a:srgbClr val="183E75"/>
                </a:solidFill>
              </a:rPr>
              <a:t>Business Intelligence tool for FFP analysis</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8" name="Picture 2" descr="https://wiki.comarch/download/attachments/84936307/azul_logo.jpg?versio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991" y="448404"/>
            <a:ext cx="1371600" cy="50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36169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Prostokąt 19"/>
          <p:cNvSpPr/>
          <p:nvPr/>
        </p:nvSpPr>
        <p:spPr>
          <a:xfrm>
            <a:off x="1" y="1"/>
            <a:ext cx="3651421" cy="5143500"/>
          </a:xfrm>
          <a:prstGeom prst="rect">
            <a:avLst/>
          </a:prstGeom>
          <a:gradFill>
            <a:gsLst>
              <a:gs pos="0">
                <a:schemeClr val="bg1"/>
              </a:gs>
              <a:gs pos="81000">
                <a:schemeClr val="bg1"/>
              </a:gs>
              <a:gs pos="21000">
                <a:srgbClr val="FFFFFF"/>
              </a:gs>
              <a:gs pos="54000">
                <a:schemeClr val="bg1">
                  <a:alpha val="90000"/>
                </a:scheme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809625"/>
            <a:ext cx="3651250" cy="973138"/>
          </a:xfrm>
        </p:spPr>
        <p:txBody>
          <a:bodyPr anchor="ctr">
            <a:normAutofit/>
          </a:bodyPr>
          <a:lstStyle/>
          <a:p>
            <a:pPr marL="0" indent="0" algn="ctr">
              <a:buNone/>
            </a:pPr>
            <a:r>
              <a:rPr lang="en-US" sz="1700" dirty="0">
                <a:solidFill>
                  <a:srgbClr val="163F74"/>
                </a:solidFill>
              </a:rPr>
              <a:t>SUCCESS STORY </a:t>
            </a:r>
            <a:br>
              <a:rPr lang="pl-PL" sz="1700" dirty="0">
                <a:solidFill>
                  <a:srgbClr val="163F74"/>
                </a:solidFill>
              </a:rPr>
            </a:br>
            <a:r>
              <a:rPr lang="en-US" sz="1700" dirty="0">
                <a:solidFill>
                  <a:srgbClr val="00A295"/>
                </a:solidFill>
              </a:rPr>
              <a:t>@</a:t>
            </a:r>
            <a:r>
              <a:rPr lang="pl-PL" sz="1700" dirty="0">
                <a:solidFill>
                  <a:srgbClr val="00A295"/>
                </a:solidFill>
              </a:rPr>
              <a:t>AZUL </a:t>
            </a:r>
            <a:r>
              <a:rPr lang="pl-PL" sz="1700" dirty="0" err="1">
                <a:solidFill>
                  <a:srgbClr val="00A295"/>
                </a:solidFill>
              </a:rPr>
              <a:t>Brazilian</a:t>
            </a:r>
            <a:r>
              <a:rPr lang="pl-PL" sz="1700" dirty="0">
                <a:solidFill>
                  <a:srgbClr val="00A295"/>
                </a:solidFill>
              </a:rPr>
              <a:t> Airlines</a:t>
            </a:r>
            <a:endParaRPr lang="en-US" sz="1700" dirty="0">
              <a:solidFill>
                <a:srgbClr val="00A295"/>
              </a:solidFill>
            </a:endParaRPr>
          </a:p>
        </p:txBody>
      </p:sp>
      <p:sp>
        <p:nvSpPr>
          <p:cNvPr id="2" name="Prostokąt 1"/>
          <p:cNvSpPr/>
          <p:nvPr/>
        </p:nvSpPr>
        <p:spPr>
          <a:xfrm>
            <a:off x="154564" y="1836918"/>
            <a:ext cx="3426835" cy="3080330"/>
          </a:xfrm>
          <a:prstGeom prst="rect">
            <a:avLst/>
          </a:prstGeom>
        </p:spPr>
        <p:txBody>
          <a:bodyPr wrap="square">
            <a:spAutoFit/>
          </a:bodyPr>
          <a:lstStyle/>
          <a:p>
            <a:pPr>
              <a:lnSpc>
                <a:spcPts val="1100"/>
              </a:lnSpc>
              <a:spcBef>
                <a:spcPts val="500"/>
              </a:spcBef>
              <a:spcAft>
                <a:spcPts val="500"/>
              </a:spcAft>
            </a:pPr>
            <a:r>
              <a:rPr lang="pl-PL" sz="1200" b="1" dirty="0">
                <a:solidFill>
                  <a:srgbClr val="00A295"/>
                </a:solidFill>
              </a:rPr>
              <a:t>SCOPE OF THE PROJECT:</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Comarch Loyalty Management for Airlines</a:t>
            </a:r>
          </a:p>
          <a:p>
            <a:pPr marL="171450" indent="-171450">
              <a:lnSpc>
                <a:spcPts val="1100"/>
              </a:lnSpc>
              <a:spcBef>
                <a:spcPts val="500"/>
              </a:spcBef>
              <a:spcAft>
                <a:spcPts val="500"/>
              </a:spcAft>
              <a:buFont typeface="Wingdings" panose="05000000000000000000" pitchFamily="2" charset="2"/>
              <a:buChar char="§"/>
            </a:pPr>
            <a:r>
              <a:rPr lang="pl-PL" sz="1150" dirty="0" err="1">
                <a:solidFill>
                  <a:srgbClr val="183E75"/>
                </a:solidFill>
              </a:rPr>
              <a:t>modules</a:t>
            </a:r>
            <a:r>
              <a:rPr lang="pl-PL" sz="1150" dirty="0">
                <a:solidFill>
                  <a:srgbClr val="183E75"/>
                </a:solidFill>
              </a:rPr>
              <a:t>: </a:t>
            </a:r>
            <a:r>
              <a:rPr lang="en-US" sz="1150" dirty="0">
                <a:solidFill>
                  <a:srgbClr val="183E75"/>
                </a:solidFill>
              </a:rPr>
              <a:t>Business Administration</a:t>
            </a:r>
            <a:r>
              <a:rPr lang="pl-PL" sz="1150" dirty="0">
                <a:solidFill>
                  <a:srgbClr val="183E75"/>
                </a:solidFill>
              </a:rPr>
              <a:t>, </a:t>
            </a:r>
            <a:r>
              <a:rPr lang="en-US" sz="1150" dirty="0">
                <a:solidFill>
                  <a:srgbClr val="183E75"/>
                </a:solidFill>
              </a:rPr>
              <a:t>Contact Center</a:t>
            </a:r>
            <a:r>
              <a:rPr lang="pl-PL" sz="1150" dirty="0">
                <a:solidFill>
                  <a:srgbClr val="183E75"/>
                </a:solidFill>
              </a:rPr>
              <a:t> and </a:t>
            </a:r>
            <a:r>
              <a:rPr lang="en-US" sz="1150" dirty="0">
                <a:solidFill>
                  <a:srgbClr val="183E75"/>
                </a:solidFill>
              </a:rPr>
              <a:t>Member Portal</a:t>
            </a:r>
          </a:p>
          <a:p>
            <a:pPr marL="171450" indent="-171450">
              <a:lnSpc>
                <a:spcPts val="1100"/>
              </a:lnSpc>
              <a:spcBef>
                <a:spcPts val="500"/>
              </a:spcBef>
              <a:spcAft>
                <a:spcPts val="500"/>
              </a:spcAft>
              <a:buFont typeface="Wingdings" panose="05000000000000000000" pitchFamily="2" charset="2"/>
              <a:buChar char="§"/>
            </a:pPr>
            <a:r>
              <a:rPr lang="en-US" sz="1150" dirty="0" err="1">
                <a:solidFill>
                  <a:srgbClr val="183E75"/>
                </a:solidFill>
              </a:rPr>
              <a:t>Comarch</a:t>
            </a:r>
            <a:r>
              <a:rPr lang="en-US" sz="1150" dirty="0">
                <a:solidFill>
                  <a:srgbClr val="183E75"/>
                </a:solidFill>
              </a:rPr>
              <a:t> Smart Analytics</a:t>
            </a:r>
          </a:p>
          <a:p>
            <a:pPr marL="171450" indent="-171450">
              <a:lnSpc>
                <a:spcPts val="1100"/>
              </a:lnSpc>
              <a:spcBef>
                <a:spcPts val="500"/>
              </a:spcBef>
              <a:spcAft>
                <a:spcPts val="500"/>
              </a:spcAft>
              <a:buFont typeface="Wingdings" panose="05000000000000000000" pitchFamily="2" charset="2"/>
              <a:buChar char="§"/>
            </a:pPr>
            <a:r>
              <a:rPr lang="en-US" sz="1150" dirty="0">
                <a:solidFill>
                  <a:srgbClr val="183E75"/>
                </a:solidFill>
              </a:rPr>
              <a:t>Hosted by Azul</a:t>
            </a:r>
            <a:endParaRPr lang="pl-PL" sz="1150" dirty="0">
              <a:solidFill>
                <a:srgbClr val="183E75"/>
              </a:solidFill>
            </a:endParaRPr>
          </a:p>
          <a:p>
            <a:pPr marL="171450" indent="-171450">
              <a:lnSpc>
                <a:spcPts val="1100"/>
              </a:lnSpc>
              <a:spcBef>
                <a:spcPts val="500"/>
              </a:spcBef>
              <a:spcAft>
                <a:spcPts val="500"/>
              </a:spcAft>
              <a:buFont typeface="Wingdings" panose="05000000000000000000" pitchFamily="2" charset="2"/>
              <a:buChar char="§"/>
            </a:pPr>
            <a:r>
              <a:rPr lang="pl-PL" sz="1150" dirty="0">
                <a:solidFill>
                  <a:srgbClr val="183E75"/>
                </a:solidFill>
              </a:rPr>
              <a:t>r</a:t>
            </a:r>
            <a:r>
              <a:rPr lang="en-US" sz="1150" dirty="0" err="1">
                <a:solidFill>
                  <a:srgbClr val="183E75"/>
                </a:solidFill>
              </a:rPr>
              <a:t>eplacement</a:t>
            </a:r>
            <a:r>
              <a:rPr lang="en-US" sz="1150" dirty="0">
                <a:solidFill>
                  <a:srgbClr val="183E75"/>
                </a:solidFill>
              </a:rPr>
              <a:t> of </a:t>
            </a:r>
            <a:r>
              <a:rPr lang="en-US" sz="1150" dirty="0" err="1">
                <a:solidFill>
                  <a:srgbClr val="183E75"/>
                </a:solidFill>
              </a:rPr>
              <a:t>Navitaire</a:t>
            </a:r>
            <a:r>
              <a:rPr lang="en-US" sz="1150" dirty="0">
                <a:solidFill>
                  <a:srgbClr val="183E75"/>
                </a:solidFill>
              </a:rPr>
              <a:t> Loyalty Management System (Azul was the first and only user)</a:t>
            </a:r>
          </a:p>
          <a:p>
            <a:pPr marL="171450" indent="-171450">
              <a:lnSpc>
                <a:spcPts val="1100"/>
              </a:lnSpc>
              <a:spcBef>
                <a:spcPts val="500"/>
              </a:spcBef>
              <a:spcAft>
                <a:spcPts val="500"/>
              </a:spcAft>
              <a:buFont typeface="Wingdings" panose="05000000000000000000" pitchFamily="2" charset="2"/>
              <a:buChar char="§"/>
            </a:pPr>
            <a:r>
              <a:rPr lang="pl-PL" sz="1150" dirty="0">
                <a:solidFill>
                  <a:srgbClr val="183E75"/>
                </a:solidFill>
              </a:rPr>
              <a:t>m</a:t>
            </a:r>
            <a:r>
              <a:rPr lang="en-US" sz="1150" dirty="0" err="1">
                <a:solidFill>
                  <a:srgbClr val="183E75"/>
                </a:solidFill>
              </a:rPr>
              <a:t>igration</a:t>
            </a:r>
            <a:r>
              <a:rPr lang="en-US" sz="1150" dirty="0">
                <a:solidFill>
                  <a:srgbClr val="183E75"/>
                </a:solidFill>
              </a:rPr>
              <a:t> of accounts and transactions</a:t>
            </a:r>
          </a:p>
          <a:p>
            <a:pPr marL="171450" indent="-171450">
              <a:lnSpc>
                <a:spcPts val="1100"/>
              </a:lnSpc>
              <a:spcBef>
                <a:spcPts val="500"/>
              </a:spcBef>
              <a:spcAft>
                <a:spcPts val="500"/>
              </a:spcAft>
              <a:buFont typeface="Wingdings" panose="05000000000000000000" pitchFamily="2" charset="2"/>
              <a:buChar char="§"/>
            </a:pPr>
            <a:r>
              <a:rPr lang="pl-PL" sz="1150" dirty="0">
                <a:solidFill>
                  <a:srgbClr val="183E75"/>
                </a:solidFill>
              </a:rPr>
              <a:t>i</a:t>
            </a:r>
            <a:r>
              <a:rPr lang="en-US" sz="1150" dirty="0" err="1">
                <a:solidFill>
                  <a:srgbClr val="183E75"/>
                </a:solidFill>
              </a:rPr>
              <a:t>ntegration</a:t>
            </a:r>
            <a:r>
              <a:rPr lang="en-US" sz="1150" dirty="0">
                <a:solidFill>
                  <a:srgbClr val="183E75"/>
                </a:solidFill>
              </a:rPr>
              <a:t> with </a:t>
            </a:r>
            <a:r>
              <a:rPr lang="en-US" sz="1150" dirty="0" err="1">
                <a:solidFill>
                  <a:srgbClr val="183E75"/>
                </a:solidFill>
              </a:rPr>
              <a:t>Navitaire</a:t>
            </a:r>
            <a:r>
              <a:rPr lang="en-US" sz="1150" dirty="0">
                <a:solidFill>
                  <a:srgbClr val="183E75"/>
                </a:solidFill>
              </a:rPr>
              <a:t>, </a:t>
            </a:r>
            <a:r>
              <a:rPr lang="en-US" sz="1150" dirty="0" err="1">
                <a:solidFill>
                  <a:srgbClr val="183E75"/>
                </a:solidFill>
              </a:rPr>
              <a:t>Serasa</a:t>
            </a:r>
            <a:r>
              <a:rPr lang="pl-PL" sz="1150" dirty="0">
                <a:solidFill>
                  <a:srgbClr val="183E75"/>
                </a:solidFill>
              </a:rPr>
              <a:t> and </a:t>
            </a:r>
            <a:r>
              <a:rPr lang="en-US" sz="1150" dirty="0">
                <a:solidFill>
                  <a:srgbClr val="183E75"/>
                </a:solidFill>
              </a:rPr>
              <a:t>Address database</a:t>
            </a:r>
          </a:p>
          <a:p>
            <a:pPr marL="171450" indent="-171450">
              <a:lnSpc>
                <a:spcPts val="1100"/>
              </a:lnSpc>
              <a:spcBef>
                <a:spcPts val="500"/>
              </a:spcBef>
              <a:spcAft>
                <a:spcPts val="500"/>
              </a:spcAft>
              <a:buFont typeface="Wingdings" panose="05000000000000000000" pitchFamily="2" charset="2"/>
              <a:buChar char="§"/>
            </a:pPr>
            <a:r>
              <a:rPr lang="pl-PL" sz="1150" dirty="0">
                <a:solidFill>
                  <a:srgbClr val="183E75"/>
                </a:solidFill>
              </a:rPr>
              <a:t>i</a:t>
            </a:r>
            <a:r>
              <a:rPr lang="en-US" sz="1150" dirty="0" err="1">
                <a:solidFill>
                  <a:srgbClr val="183E75"/>
                </a:solidFill>
              </a:rPr>
              <a:t>ntegration</a:t>
            </a:r>
            <a:r>
              <a:rPr lang="en-US" sz="1150" dirty="0">
                <a:solidFill>
                  <a:srgbClr val="183E75"/>
                </a:solidFill>
              </a:rPr>
              <a:t> with 5+ accrual partners</a:t>
            </a:r>
          </a:p>
          <a:p>
            <a:pPr marL="171450" indent="-171450">
              <a:lnSpc>
                <a:spcPts val="1100"/>
              </a:lnSpc>
              <a:spcBef>
                <a:spcPts val="500"/>
              </a:spcBef>
              <a:spcAft>
                <a:spcPts val="500"/>
              </a:spcAft>
              <a:buFont typeface="Wingdings" panose="05000000000000000000" pitchFamily="2" charset="2"/>
              <a:buChar char="§"/>
            </a:pPr>
            <a:endParaRPr lang="en-US" sz="1150" dirty="0">
              <a:solidFill>
                <a:srgbClr val="183E75"/>
              </a:solidFill>
            </a:endParaRP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pic>
        <p:nvPicPr>
          <p:cNvPr id="1026" name="Picture 2" descr="https://wiki.comarch/download/attachments/84936307/azul_logo.jpg?versio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2991" y="448404"/>
            <a:ext cx="1371600" cy="50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9902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0"/>
          </p:nvPr>
        </p:nvSpPr>
        <p:spPr/>
        <p:txBody>
          <a:bodyPr/>
          <a:lstStyle/>
          <a:p>
            <a:r>
              <a:rPr lang="pl-PL" dirty="0">
                <a:solidFill>
                  <a:srgbClr val="009DE0"/>
                </a:solidFill>
              </a:rPr>
              <a:t>1.</a:t>
            </a:r>
            <a:r>
              <a:rPr lang="pl-PL" dirty="0"/>
              <a:t> </a:t>
            </a:r>
            <a:r>
              <a:rPr lang="en-US" dirty="0"/>
              <a:t>COMARCH CRM&amp;MARKETING – FACTS &amp; FIGURES</a:t>
            </a:r>
          </a:p>
        </p:txBody>
      </p:sp>
      <p:sp>
        <p:nvSpPr>
          <p:cNvPr id="15" name="Symbol zastępczy tekstu 14"/>
          <p:cNvSpPr>
            <a:spLocks noGrp="1"/>
          </p:cNvSpPr>
          <p:nvPr>
            <p:ph type="body" sz="quarter" idx="14"/>
          </p:nvPr>
        </p:nvSpPr>
        <p:spPr/>
        <p:txBody>
          <a:bodyPr/>
          <a:lstStyle/>
          <a:p>
            <a:r>
              <a:rPr lang="pl-PL" dirty="0">
                <a:solidFill>
                  <a:srgbClr val="009DE0"/>
                </a:solidFill>
              </a:rPr>
              <a:t>2. </a:t>
            </a:r>
            <a:r>
              <a:rPr lang="pl-PL" dirty="0"/>
              <a:t>SUCCESS STORIES</a:t>
            </a:r>
          </a:p>
        </p:txBody>
      </p:sp>
      <p:sp>
        <p:nvSpPr>
          <p:cNvPr id="16" name="Symbol zastępczy tekstu 15"/>
          <p:cNvSpPr>
            <a:spLocks noGrp="1"/>
          </p:cNvSpPr>
          <p:nvPr>
            <p:ph type="body" sz="quarter" idx="17"/>
          </p:nvPr>
        </p:nvSpPr>
        <p:spPr/>
        <p:txBody>
          <a:bodyPr/>
          <a:lstStyle/>
          <a:p>
            <a:r>
              <a:rPr lang="pl-PL" dirty="0">
                <a:solidFill>
                  <a:srgbClr val="009DE0"/>
                </a:solidFill>
              </a:rPr>
              <a:t>3.</a:t>
            </a:r>
            <a:r>
              <a:rPr lang="pl-PL" dirty="0"/>
              <a:t> </a:t>
            </a:r>
            <a:r>
              <a:rPr lang="en-US" dirty="0"/>
              <a:t>INDUSTRY TRENDS – WHAT’S HOT </a:t>
            </a:r>
            <a:r>
              <a:rPr lang="pl-PL" dirty="0"/>
              <a:t>IN</a:t>
            </a:r>
            <a:r>
              <a:rPr lang="en-US" dirty="0"/>
              <a:t> MARKETING &amp; LOYALTY</a:t>
            </a:r>
          </a:p>
        </p:txBody>
      </p:sp>
      <p:sp>
        <p:nvSpPr>
          <p:cNvPr id="6" name="Symbol zastępczy tekstu 15"/>
          <p:cNvSpPr>
            <a:spLocks noGrp="1"/>
          </p:cNvSpPr>
          <p:nvPr>
            <p:ph type="body" sz="quarter" idx="20"/>
          </p:nvPr>
        </p:nvSpPr>
        <p:spPr/>
        <p:txBody>
          <a:bodyPr/>
          <a:lstStyle/>
          <a:p>
            <a:r>
              <a:rPr lang="pl-PL" dirty="0">
                <a:solidFill>
                  <a:srgbClr val="009DE0"/>
                </a:solidFill>
              </a:rPr>
              <a:t>4. </a:t>
            </a:r>
            <a:r>
              <a:rPr lang="pl-PL" dirty="0"/>
              <a:t>UNIQUE SELLING POINTS</a:t>
            </a:r>
          </a:p>
        </p:txBody>
      </p:sp>
      <p:sp>
        <p:nvSpPr>
          <p:cNvPr id="12" name="Symbol zastępczy tekstu 15"/>
          <p:cNvSpPr>
            <a:spLocks noGrp="1"/>
          </p:cNvSpPr>
          <p:nvPr>
            <p:ph type="body" sz="quarter" idx="23"/>
          </p:nvPr>
        </p:nvSpPr>
        <p:spPr>
          <a:xfrm>
            <a:off x="728509" y="4113250"/>
            <a:ext cx="7965038" cy="295466"/>
          </a:xfrm>
        </p:spPr>
        <p:txBody>
          <a:bodyPr/>
          <a:lstStyle/>
          <a:p>
            <a:r>
              <a:rPr lang="pl-PL" dirty="0">
                <a:solidFill>
                  <a:srgbClr val="009DE0"/>
                </a:solidFill>
              </a:rPr>
              <a:t>5. </a:t>
            </a:r>
            <a:r>
              <a:rPr lang="en-US" dirty="0"/>
              <a:t>COMARCH  - WHERE WE ARE DIFFERENT</a:t>
            </a:r>
          </a:p>
        </p:txBody>
      </p:sp>
      <p:sp>
        <p:nvSpPr>
          <p:cNvPr id="2" name="Symbol zastępczy tekstu 1"/>
          <p:cNvSpPr>
            <a:spLocks noGrp="1"/>
          </p:cNvSpPr>
          <p:nvPr>
            <p:ph type="body" sz="quarter" idx="25"/>
          </p:nvPr>
        </p:nvSpPr>
        <p:spPr/>
        <p:txBody>
          <a:bodyPr/>
          <a:lstStyle/>
          <a:p>
            <a:r>
              <a:rPr lang="pl-PL" dirty="0"/>
              <a:t>AGENDA 1</a:t>
            </a:r>
          </a:p>
        </p:txBody>
      </p:sp>
      <p:pic>
        <p:nvPicPr>
          <p:cNvPr id="11" name="Obraz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lstStyle/>
          <a:p>
            <a:r>
              <a:rPr lang="pl-PL" dirty="0"/>
              <a:t>OTHER INDUSTRIES</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858600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lnSpcReduction="20000"/>
          </a:bodyPr>
          <a:lstStyle/>
          <a:p>
            <a:r>
              <a:rPr lang="en-US" dirty="0"/>
              <a:t>INDUSTRY TRENDS – WHAT’S HOT </a:t>
            </a:r>
            <a:br>
              <a:rPr lang="en-US" dirty="0"/>
            </a:br>
            <a:r>
              <a:rPr lang="en-US" dirty="0"/>
              <a:t>IN MARKETING &amp; LOYALTY</a:t>
            </a:r>
          </a:p>
        </p:txBody>
      </p:sp>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078732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a:xfrm>
            <a:off x="457200" y="85725"/>
            <a:ext cx="8235950" cy="692865"/>
          </a:xfrm>
        </p:spPr>
        <p:txBody>
          <a:bodyPr>
            <a:normAutofit/>
          </a:bodyPr>
          <a:lstStyle/>
          <a:p>
            <a:r>
              <a:rPr lang="pl-PL" dirty="0"/>
              <a:t>HOW WE UNDERSTAND LOYALTY…</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991" y="990600"/>
            <a:ext cx="5855583" cy="4036097"/>
          </a:xfrm>
          <a:prstGeom prst="rect">
            <a:avLst/>
          </a:prstGeom>
        </p:spPr>
      </p:pic>
      <p:pic>
        <p:nvPicPr>
          <p:cNvPr id="5" name="Obraz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802441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a:bodyPr>
          <a:lstStyle/>
          <a:p>
            <a:r>
              <a:rPr lang="en-US" dirty="0"/>
              <a:t>COMARCH  - WHERE WE ARE DIFFERENT</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1985850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WE BASE ON YEARS OF EXPERIENCE</a:t>
            </a:r>
          </a:p>
        </p:txBody>
      </p:sp>
      <p:cxnSp>
        <p:nvCxnSpPr>
          <p:cNvPr id="4" name="Łącznik prosty 3"/>
          <p:cNvCxnSpPr/>
          <p:nvPr/>
        </p:nvCxnSpPr>
        <p:spPr>
          <a:xfrm>
            <a:off x="0" y="2748389"/>
            <a:ext cx="9144000"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5" name="Łącznik prosty 4"/>
          <p:cNvCxnSpPr>
            <a:stCxn id="6" idx="4"/>
          </p:cNvCxnSpPr>
          <p:nvPr/>
        </p:nvCxnSpPr>
        <p:spPr>
          <a:xfrm>
            <a:off x="794268"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6" name="Elipsa 5"/>
          <p:cNvSpPr/>
          <p:nvPr/>
        </p:nvSpPr>
        <p:spPr>
          <a:xfrm>
            <a:off x="452883"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7" name="pole tekstowe 6"/>
          <p:cNvSpPr txBox="1"/>
          <p:nvPr/>
        </p:nvSpPr>
        <p:spPr>
          <a:xfrm>
            <a:off x="2020622" y="2414082"/>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2005</a:t>
            </a:r>
          </a:p>
        </p:txBody>
      </p:sp>
      <p:sp>
        <p:nvSpPr>
          <p:cNvPr id="8" name="Elipsa 7"/>
          <p:cNvSpPr/>
          <p:nvPr/>
        </p:nvSpPr>
        <p:spPr>
          <a:xfrm>
            <a:off x="2291668"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11" name="Elipsa 10"/>
          <p:cNvSpPr/>
          <p:nvPr/>
        </p:nvSpPr>
        <p:spPr>
          <a:xfrm>
            <a:off x="723268"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cxnSp>
        <p:nvCxnSpPr>
          <p:cNvPr id="12" name="Łącznik prosty 11"/>
          <p:cNvCxnSpPr>
            <a:endCxn id="32" idx="4"/>
          </p:cNvCxnSpPr>
          <p:nvPr/>
        </p:nvCxnSpPr>
        <p:spPr>
          <a:xfrm>
            <a:off x="2367030" y="2825517"/>
            <a:ext cx="2808" cy="1648927"/>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13" name="Łącznik prosty 12"/>
          <p:cNvCxnSpPr>
            <a:stCxn id="14" idx="4"/>
          </p:cNvCxnSpPr>
          <p:nvPr/>
        </p:nvCxnSpPr>
        <p:spPr>
          <a:xfrm>
            <a:off x="3940125"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4" name="Elipsa 13"/>
          <p:cNvSpPr/>
          <p:nvPr/>
        </p:nvSpPr>
        <p:spPr>
          <a:xfrm>
            <a:off x="3598740"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15" name="pole tekstowe 14"/>
          <p:cNvSpPr txBox="1"/>
          <p:nvPr/>
        </p:nvSpPr>
        <p:spPr>
          <a:xfrm>
            <a:off x="2715062" y="3771828"/>
            <a:ext cx="1988940" cy="696692"/>
          </a:xfrm>
          <a:prstGeom prst="rect">
            <a:avLst/>
          </a:prstGeom>
        </p:spPr>
        <p:txBody>
          <a:bodyPr vert="horz" wrap="square" lIns="91440" tIns="45720" rIns="91440" bIns="45720" rtlCol="0" anchor="ctr">
            <a:noAutofit/>
          </a:bodyPr>
          <a:lstStyle/>
          <a:p>
            <a:pPr marL="171450" lvl="0" indent="-171450">
              <a:spcBef>
                <a:spcPts val="300"/>
              </a:spcBef>
              <a:spcAft>
                <a:spcPts val="300"/>
              </a:spcAft>
              <a:buFont typeface="Wingdings" panose="05000000000000000000" pitchFamily="2" charset="2"/>
              <a:buChar char="§"/>
            </a:pPr>
            <a:r>
              <a:rPr lang="en-US" sz="1000" dirty="0" err="1"/>
              <a:t>Comarch</a:t>
            </a:r>
            <a:r>
              <a:rPr lang="en-US" sz="1000" dirty="0"/>
              <a:t> </a:t>
            </a:r>
            <a:r>
              <a:rPr lang="en-US" sz="1000" dirty="0" err="1"/>
              <a:t>CRM&amp;Marketing</a:t>
            </a:r>
            <a:r>
              <a:rPr lang="en-US" sz="1000" dirty="0"/>
              <a:t> entrance into foreign markets – global contract with BP</a:t>
            </a:r>
          </a:p>
        </p:txBody>
      </p:sp>
      <p:sp>
        <p:nvSpPr>
          <p:cNvPr id="17" name="Elipsa 16"/>
          <p:cNvSpPr/>
          <p:nvPr/>
        </p:nvSpPr>
        <p:spPr>
          <a:xfrm>
            <a:off x="5161702" y="3770931"/>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cxnSp>
        <p:nvCxnSpPr>
          <p:cNvPr id="18" name="Łącznik prosty 17"/>
          <p:cNvCxnSpPr>
            <a:endCxn id="17" idx="0"/>
          </p:cNvCxnSpPr>
          <p:nvPr/>
        </p:nvCxnSpPr>
        <p:spPr>
          <a:xfrm>
            <a:off x="5503087" y="2771369"/>
            <a:ext cx="0" cy="999562"/>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19" name="Łącznik prosty 18"/>
          <p:cNvCxnSpPr>
            <a:stCxn id="20" idx="4"/>
          </p:cNvCxnSpPr>
          <p:nvPr/>
        </p:nvCxnSpPr>
        <p:spPr>
          <a:xfrm>
            <a:off x="7077454"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0" name="Elipsa 19"/>
          <p:cNvSpPr/>
          <p:nvPr/>
        </p:nvSpPr>
        <p:spPr>
          <a:xfrm>
            <a:off x="6736069"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2" name="Elipsa 21"/>
          <p:cNvSpPr/>
          <p:nvPr/>
        </p:nvSpPr>
        <p:spPr>
          <a:xfrm>
            <a:off x="3860068"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3" name="Elipsa 22"/>
          <p:cNvSpPr/>
          <p:nvPr/>
        </p:nvSpPr>
        <p:spPr>
          <a:xfrm>
            <a:off x="5428468"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4" name="Elipsa 23"/>
          <p:cNvSpPr/>
          <p:nvPr/>
        </p:nvSpPr>
        <p:spPr>
          <a:xfrm>
            <a:off x="6996867"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25" name="pole tekstowe 24"/>
          <p:cNvSpPr txBox="1"/>
          <p:nvPr/>
        </p:nvSpPr>
        <p:spPr>
          <a:xfrm>
            <a:off x="259170" y="2771369"/>
            <a:ext cx="1069892" cy="323167"/>
          </a:xfrm>
          <a:prstGeom prst="rect">
            <a:avLst/>
          </a:prstGeom>
        </p:spPr>
        <p:txBody>
          <a:bodyPr vert="horz" wrap="square" lIns="91440" tIns="45720" rIns="91440" bIns="45720" rtlCol="0" anchor="ctr">
            <a:noAutofit/>
          </a:bodyPr>
          <a:lstStyle/>
          <a:p>
            <a:pPr algn="ctr"/>
            <a:r>
              <a:rPr lang="pl-PL" sz="1100" b="1" dirty="0">
                <a:solidFill>
                  <a:srgbClr val="163F74"/>
                </a:solidFill>
              </a:rPr>
              <a:t>2000-2002</a:t>
            </a:r>
          </a:p>
        </p:txBody>
      </p:sp>
      <p:sp>
        <p:nvSpPr>
          <p:cNvPr id="26" name="pole tekstowe 25"/>
          <p:cNvSpPr txBox="1"/>
          <p:nvPr/>
        </p:nvSpPr>
        <p:spPr>
          <a:xfrm>
            <a:off x="3598740" y="2771369"/>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2008</a:t>
            </a:r>
          </a:p>
        </p:txBody>
      </p:sp>
      <p:sp>
        <p:nvSpPr>
          <p:cNvPr id="27" name="pole tekstowe 26"/>
          <p:cNvSpPr txBox="1"/>
          <p:nvPr/>
        </p:nvSpPr>
        <p:spPr>
          <a:xfrm>
            <a:off x="5161702" y="2401294"/>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2009</a:t>
            </a:r>
          </a:p>
        </p:txBody>
      </p:sp>
      <p:sp>
        <p:nvSpPr>
          <p:cNvPr id="28" name="pole tekstowe 27"/>
          <p:cNvSpPr txBox="1"/>
          <p:nvPr/>
        </p:nvSpPr>
        <p:spPr>
          <a:xfrm>
            <a:off x="6724811" y="2771369"/>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2011</a:t>
            </a:r>
          </a:p>
        </p:txBody>
      </p:sp>
      <p:pic>
        <p:nvPicPr>
          <p:cNvPr id="30" name="Obraz 29"/>
          <p:cNvPicPr>
            <a:picLocks noChangeAspect="1"/>
          </p:cNvPicPr>
          <p:nvPr/>
        </p:nvPicPr>
        <p:blipFill>
          <a:blip r:embed="rId2"/>
          <a:stretch>
            <a:fillRect/>
          </a:stretch>
        </p:blipFill>
        <p:spPr>
          <a:xfrm>
            <a:off x="699547" y="1319892"/>
            <a:ext cx="218527" cy="354097"/>
          </a:xfrm>
          <a:prstGeom prst="rect">
            <a:avLst/>
          </a:prstGeom>
        </p:spPr>
      </p:pic>
      <p:pic>
        <p:nvPicPr>
          <p:cNvPr id="31" name="Obraz 30"/>
          <p:cNvPicPr>
            <a:picLocks noChangeAspect="1"/>
          </p:cNvPicPr>
          <p:nvPr/>
        </p:nvPicPr>
        <p:blipFill>
          <a:blip r:embed="rId3"/>
          <a:stretch>
            <a:fillRect/>
          </a:stretch>
        </p:blipFill>
        <p:spPr>
          <a:xfrm>
            <a:off x="5317753" y="3921755"/>
            <a:ext cx="382608" cy="393645"/>
          </a:xfrm>
          <a:prstGeom prst="rect">
            <a:avLst/>
          </a:prstGeom>
        </p:spPr>
      </p:pic>
      <p:sp>
        <p:nvSpPr>
          <p:cNvPr id="32" name="Elipsa 31"/>
          <p:cNvSpPr/>
          <p:nvPr/>
        </p:nvSpPr>
        <p:spPr>
          <a:xfrm>
            <a:off x="2028453" y="3791674"/>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34" name="Prostokąt 33"/>
          <p:cNvSpPr/>
          <p:nvPr/>
        </p:nvSpPr>
        <p:spPr>
          <a:xfrm>
            <a:off x="7329255" y="907802"/>
            <a:ext cx="1837966" cy="2077492"/>
          </a:xfrm>
          <a:prstGeom prst="rect">
            <a:avLst/>
          </a:prstGeom>
        </p:spPr>
        <p:txBody>
          <a:bodyPr wrap="square">
            <a:spAutoFit/>
          </a:bodyPr>
          <a:lstStyle/>
          <a:p>
            <a:pPr marL="171450" lvl="0" indent="-171450">
              <a:spcBef>
                <a:spcPts val="300"/>
              </a:spcBef>
              <a:spcAft>
                <a:spcPts val="300"/>
              </a:spcAft>
              <a:buFont typeface="Wingdings" panose="05000000000000000000" pitchFamily="2" charset="2"/>
              <a:buChar char="§"/>
            </a:pPr>
            <a:r>
              <a:rPr lang="en-US" sz="1000" dirty="0"/>
              <a:t>Comarch Loyalty Management goes mobile – Mobile Application as the new communication and customer experience channel</a:t>
            </a:r>
            <a:endParaRPr lang="pl-PL" sz="1000" dirty="0"/>
          </a:p>
          <a:p>
            <a:pPr marL="171450" indent="-171450">
              <a:spcBef>
                <a:spcPts val="300"/>
              </a:spcBef>
              <a:spcAft>
                <a:spcPts val="300"/>
              </a:spcAft>
              <a:buFont typeface="Wingdings" panose="05000000000000000000" pitchFamily="2" charset="2"/>
              <a:buChar char="§"/>
            </a:pPr>
            <a:r>
              <a:rPr lang="en-US" sz="1000" dirty="0" err="1"/>
              <a:t>Comarch</a:t>
            </a:r>
            <a:r>
              <a:rPr lang="en-US" sz="1000" dirty="0"/>
              <a:t> Loyalty Management received the maximum score in the MJA Associates benchmarking</a:t>
            </a:r>
          </a:p>
          <a:p>
            <a:pPr marL="171450" lvl="0" indent="-171450">
              <a:spcBef>
                <a:spcPts val="300"/>
              </a:spcBef>
              <a:spcAft>
                <a:spcPts val="300"/>
              </a:spcAft>
              <a:buFont typeface="Wingdings" panose="05000000000000000000" pitchFamily="2" charset="2"/>
              <a:buChar char="§"/>
            </a:pPr>
            <a:endParaRPr lang="en-US" sz="900" dirty="0"/>
          </a:p>
        </p:txBody>
      </p:sp>
      <p:sp>
        <p:nvSpPr>
          <p:cNvPr id="36" name="Prostokąt 35"/>
          <p:cNvSpPr/>
          <p:nvPr/>
        </p:nvSpPr>
        <p:spPr>
          <a:xfrm>
            <a:off x="4281509" y="1014684"/>
            <a:ext cx="2196343" cy="1477328"/>
          </a:xfrm>
          <a:prstGeom prst="rect">
            <a:avLst/>
          </a:prstGeom>
        </p:spPr>
        <p:txBody>
          <a:bodyPr wrap="square">
            <a:spAutoFit/>
          </a:bodyPr>
          <a:lstStyle/>
          <a:p>
            <a:pPr marL="171450" indent="-171450">
              <a:spcBef>
                <a:spcPts val="300"/>
              </a:spcBef>
              <a:spcAft>
                <a:spcPts val="300"/>
              </a:spcAft>
              <a:buFont typeface="Wingdings" panose="05000000000000000000" pitchFamily="2" charset="2"/>
              <a:buChar char="§"/>
            </a:pPr>
            <a:r>
              <a:rPr lang="en-US" sz="1000" dirty="0"/>
              <a:t>New product </a:t>
            </a:r>
            <a:r>
              <a:rPr lang="en-US" sz="1000" dirty="0" err="1"/>
              <a:t>Comarch</a:t>
            </a:r>
            <a:r>
              <a:rPr lang="en-US" sz="1000" dirty="0"/>
              <a:t> Loyalty Management for Airlines powers FFPs and 1st  implementation at S7 Airlines in Russia</a:t>
            </a:r>
            <a:endParaRPr lang="pl-PL" sz="1000" dirty="0"/>
          </a:p>
          <a:p>
            <a:pPr marL="171450" lvl="0" indent="-171450">
              <a:spcBef>
                <a:spcPts val="300"/>
              </a:spcBef>
              <a:spcAft>
                <a:spcPts val="300"/>
              </a:spcAft>
              <a:buFont typeface="Wingdings" panose="05000000000000000000" pitchFamily="2" charset="2"/>
              <a:buChar char="§"/>
            </a:pPr>
            <a:r>
              <a:rPr lang="pl-PL" sz="1000" dirty="0"/>
              <a:t>CLM </a:t>
            </a:r>
            <a:r>
              <a:rPr lang="en-GB" sz="1000" dirty="0"/>
              <a:t>obtains a certificate of compliance with PCI-DSS</a:t>
            </a:r>
            <a:r>
              <a:rPr lang="pl-PL" sz="1000" dirty="0"/>
              <a:t> </a:t>
            </a:r>
            <a:r>
              <a:rPr lang="en-GB" sz="1000" dirty="0"/>
              <a:t>and PABP</a:t>
            </a:r>
            <a:endParaRPr lang="pl-PL" sz="1000" dirty="0"/>
          </a:p>
          <a:p>
            <a:pPr marL="171450" lvl="0" indent="-171450">
              <a:spcBef>
                <a:spcPts val="300"/>
              </a:spcBef>
              <a:spcAft>
                <a:spcPts val="300"/>
              </a:spcAft>
              <a:buFont typeface="Wingdings" panose="05000000000000000000" pitchFamily="2" charset="2"/>
              <a:buChar char="§"/>
            </a:pPr>
            <a:r>
              <a:rPr lang="en-US" sz="1000" dirty="0"/>
              <a:t>Entrance </a:t>
            </a:r>
            <a:r>
              <a:rPr lang="pl-PL" sz="1000" dirty="0" err="1"/>
              <a:t>into</a:t>
            </a:r>
            <a:r>
              <a:rPr lang="en-US" sz="1000" dirty="0"/>
              <a:t> banking industry </a:t>
            </a:r>
          </a:p>
        </p:txBody>
      </p:sp>
      <p:pic>
        <p:nvPicPr>
          <p:cNvPr id="37" name="Obraz 36"/>
          <p:cNvPicPr>
            <a:picLocks noChangeAspect="1"/>
          </p:cNvPicPr>
          <p:nvPr/>
        </p:nvPicPr>
        <p:blipFill>
          <a:blip r:embed="rId4"/>
          <a:stretch>
            <a:fillRect/>
          </a:stretch>
        </p:blipFill>
        <p:spPr>
          <a:xfrm>
            <a:off x="2191869" y="3959564"/>
            <a:ext cx="346989" cy="346989"/>
          </a:xfrm>
          <a:prstGeom prst="rect">
            <a:avLst/>
          </a:prstGeom>
        </p:spPr>
      </p:pic>
      <p:sp>
        <p:nvSpPr>
          <p:cNvPr id="38" name="Prostokąt 37"/>
          <p:cNvSpPr/>
          <p:nvPr/>
        </p:nvSpPr>
        <p:spPr>
          <a:xfrm>
            <a:off x="1135653" y="1230053"/>
            <a:ext cx="1541721" cy="707886"/>
          </a:xfrm>
          <a:prstGeom prst="rect">
            <a:avLst/>
          </a:prstGeom>
        </p:spPr>
        <p:txBody>
          <a:bodyPr wrap="square">
            <a:spAutoFit/>
          </a:bodyPr>
          <a:lstStyle/>
          <a:p>
            <a:pPr marL="171450" indent="-171450">
              <a:spcBef>
                <a:spcPts val="300"/>
              </a:spcBef>
              <a:spcAft>
                <a:spcPts val="300"/>
              </a:spcAft>
              <a:buFont typeface="Wingdings" panose="05000000000000000000" pitchFamily="2" charset="2"/>
              <a:buChar char="§"/>
            </a:pPr>
            <a:r>
              <a:rPr lang="en-US" sz="1000" dirty="0" err="1"/>
              <a:t>Comarch</a:t>
            </a:r>
            <a:r>
              <a:rPr lang="en-US" sz="1000" dirty="0"/>
              <a:t> Loyalty Management idea for retail &amp; fuel market</a:t>
            </a:r>
          </a:p>
        </p:txBody>
      </p:sp>
      <p:sp>
        <p:nvSpPr>
          <p:cNvPr id="39" name="Prostokąt 38"/>
          <p:cNvSpPr/>
          <p:nvPr/>
        </p:nvSpPr>
        <p:spPr>
          <a:xfrm>
            <a:off x="356700" y="3336433"/>
            <a:ext cx="1784718" cy="707886"/>
          </a:xfrm>
          <a:prstGeom prst="rect">
            <a:avLst/>
          </a:prstGeom>
        </p:spPr>
        <p:txBody>
          <a:bodyPr wrap="square">
            <a:spAutoFit/>
          </a:bodyPr>
          <a:lstStyle/>
          <a:p>
            <a:pPr marL="171450" lvl="0" indent="-171450">
              <a:spcBef>
                <a:spcPts val="300"/>
              </a:spcBef>
              <a:spcAft>
                <a:spcPts val="300"/>
              </a:spcAft>
              <a:buFont typeface="Wingdings" panose="05000000000000000000" pitchFamily="2" charset="2"/>
              <a:buChar char="§"/>
            </a:pPr>
            <a:r>
              <a:rPr lang="en-US" sz="1000" dirty="0"/>
              <a:t>The first contract of </a:t>
            </a:r>
            <a:r>
              <a:rPr lang="en-US" sz="1000" dirty="0" err="1"/>
              <a:t>Comarch</a:t>
            </a:r>
            <a:r>
              <a:rPr lang="en-US" sz="1000" dirty="0"/>
              <a:t> </a:t>
            </a:r>
            <a:r>
              <a:rPr lang="en-US" sz="1000" dirty="0" err="1"/>
              <a:t>CRM&amp;Marketing</a:t>
            </a:r>
            <a:r>
              <a:rPr lang="en-US" sz="1000" dirty="0"/>
              <a:t> in BP </a:t>
            </a:r>
            <a:r>
              <a:rPr lang="en-US" sz="1000" dirty="0" err="1"/>
              <a:t>Polska</a:t>
            </a:r>
            <a:endParaRPr lang="en-US" sz="1000" dirty="0"/>
          </a:p>
        </p:txBody>
      </p:sp>
      <p:sp>
        <p:nvSpPr>
          <p:cNvPr id="40" name="Prostokąt 39"/>
          <p:cNvSpPr/>
          <p:nvPr/>
        </p:nvSpPr>
        <p:spPr>
          <a:xfrm>
            <a:off x="5844472" y="3821087"/>
            <a:ext cx="2010762" cy="707886"/>
          </a:xfrm>
          <a:prstGeom prst="rect">
            <a:avLst/>
          </a:prstGeom>
        </p:spPr>
        <p:txBody>
          <a:bodyPr wrap="square">
            <a:spAutoFit/>
          </a:bodyPr>
          <a:lstStyle/>
          <a:p>
            <a:pPr marL="171450" lvl="0" indent="-171450">
              <a:spcBef>
                <a:spcPts val="300"/>
              </a:spcBef>
              <a:spcAft>
                <a:spcPts val="300"/>
              </a:spcAft>
              <a:buFont typeface="Wingdings" panose="05000000000000000000" pitchFamily="2" charset="2"/>
              <a:buChar char="§"/>
            </a:pPr>
            <a:r>
              <a:rPr lang="en-US" sz="1000" dirty="0"/>
              <a:t>Two new products: </a:t>
            </a:r>
            <a:r>
              <a:rPr lang="en-US" sz="1000" dirty="0" err="1"/>
              <a:t>Comarch</a:t>
            </a:r>
            <a:r>
              <a:rPr lang="en-US" sz="1000" dirty="0"/>
              <a:t> Campaign Management and </a:t>
            </a:r>
            <a:r>
              <a:rPr lang="en-US" sz="1000" dirty="0" err="1"/>
              <a:t>Comarch</a:t>
            </a:r>
            <a:r>
              <a:rPr lang="en-US" sz="1000" dirty="0"/>
              <a:t> Smart Analytics are introduced</a:t>
            </a:r>
          </a:p>
        </p:txBody>
      </p:sp>
      <p:pic>
        <p:nvPicPr>
          <p:cNvPr id="41" name="Obraz 40"/>
          <p:cNvPicPr>
            <a:picLocks noChangeAspect="1"/>
          </p:cNvPicPr>
          <p:nvPr/>
        </p:nvPicPr>
        <p:blipFill>
          <a:blip r:embed="rId5"/>
          <a:stretch>
            <a:fillRect/>
          </a:stretch>
        </p:blipFill>
        <p:spPr>
          <a:xfrm>
            <a:off x="3735182" y="1363460"/>
            <a:ext cx="409885" cy="282878"/>
          </a:xfrm>
          <a:prstGeom prst="rect">
            <a:avLst/>
          </a:prstGeom>
        </p:spPr>
      </p:pic>
      <p:pic>
        <p:nvPicPr>
          <p:cNvPr id="42" name="Obraz 41"/>
          <p:cNvPicPr>
            <a:picLocks noChangeAspect="1"/>
          </p:cNvPicPr>
          <p:nvPr/>
        </p:nvPicPr>
        <p:blipFill>
          <a:blip r:embed="rId6"/>
          <a:stretch>
            <a:fillRect/>
          </a:stretch>
        </p:blipFill>
        <p:spPr>
          <a:xfrm>
            <a:off x="6967719" y="1287147"/>
            <a:ext cx="219470" cy="376917"/>
          </a:xfrm>
          <a:prstGeom prst="rect">
            <a:avLst/>
          </a:prstGeom>
        </p:spPr>
      </p:pic>
      <p:pic>
        <p:nvPicPr>
          <p:cNvPr id="35" name="Obraz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584245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WE BASE ON YEARS OF EXPERIENCE</a:t>
            </a:r>
          </a:p>
        </p:txBody>
      </p:sp>
      <p:cxnSp>
        <p:nvCxnSpPr>
          <p:cNvPr id="40" name="Łącznik prosty 39"/>
          <p:cNvCxnSpPr/>
          <p:nvPr/>
        </p:nvCxnSpPr>
        <p:spPr>
          <a:xfrm>
            <a:off x="0" y="2748389"/>
            <a:ext cx="9144000" cy="0"/>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41" name="Łącznik prosty 40"/>
          <p:cNvCxnSpPr>
            <a:stCxn id="42" idx="4"/>
          </p:cNvCxnSpPr>
          <p:nvPr/>
        </p:nvCxnSpPr>
        <p:spPr>
          <a:xfrm>
            <a:off x="709204"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42" name="Elipsa 41"/>
          <p:cNvSpPr/>
          <p:nvPr/>
        </p:nvSpPr>
        <p:spPr>
          <a:xfrm>
            <a:off x="367819"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43" name="pole tekstowe 42"/>
          <p:cNvSpPr txBox="1"/>
          <p:nvPr/>
        </p:nvSpPr>
        <p:spPr>
          <a:xfrm>
            <a:off x="2004711" y="2414082"/>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2013</a:t>
            </a:r>
          </a:p>
        </p:txBody>
      </p:sp>
      <p:sp>
        <p:nvSpPr>
          <p:cNvPr id="44" name="Elipsa 43"/>
          <p:cNvSpPr/>
          <p:nvPr/>
        </p:nvSpPr>
        <p:spPr>
          <a:xfrm>
            <a:off x="2279305"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45" name="pole tekstowe 44"/>
          <p:cNvSpPr txBox="1"/>
          <p:nvPr/>
        </p:nvSpPr>
        <p:spPr>
          <a:xfrm>
            <a:off x="2721250" y="3521691"/>
            <a:ext cx="2250965" cy="952649"/>
          </a:xfrm>
          <a:prstGeom prst="rect">
            <a:avLst/>
          </a:prstGeom>
        </p:spPr>
        <p:txBody>
          <a:bodyPr vert="horz" wrap="square" lIns="91440" tIns="45720" rIns="91440" bIns="45720" rtlCol="0" anchor="ctr">
            <a:noAutofit/>
          </a:bodyPr>
          <a:lstStyle/>
          <a:p>
            <a:pPr marL="172800" lvl="0" indent="-172800">
              <a:spcBef>
                <a:spcPts val="300"/>
              </a:spcBef>
              <a:spcAft>
                <a:spcPts val="300"/>
              </a:spcAft>
              <a:buFont typeface="Wingdings" panose="05000000000000000000" pitchFamily="2" charset="2"/>
              <a:buChar char="§"/>
            </a:pPr>
            <a:r>
              <a:rPr lang="en-US" sz="1000" dirty="0"/>
              <a:t>New products and services in </a:t>
            </a:r>
            <a:r>
              <a:rPr lang="en-US" sz="1000" dirty="0" err="1"/>
              <a:t>CRM&amp;Marketing</a:t>
            </a:r>
            <a:r>
              <a:rPr lang="en-US" sz="1000" dirty="0"/>
              <a:t> portfolio: </a:t>
            </a:r>
            <a:r>
              <a:rPr lang="en-US" sz="1000" dirty="0" err="1"/>
              <a:t>Comarch</a:t>
            </a:r>
            <a:r>
              <a:rPr lang="en-US" sz="1000" dirty="0"/>
              <a:t> Customer Engagement, </a:t>
            </a:r>
            <a:r>
              <a:rPr lang="en-US" sz="1000" dirty="0" err="1"/>
              <a:t>Comarch</a:t>
            </a:r>
            <a:r>
              <a:rPr lang="en-US" sz="1000" dirty="0"/>
              <a:t> Social Mining and Creative Services</a:t>
            </a:r>
            <a:endParaRPr lang="pl-PL" sz="1000" dirty="0"/>
          </a:p>
        </p:txBody>
      </p:sp>
      <p:sp>
        <p:nvSpPr>
          <p:cNvPr id="46" name="Elipsa 45"/>
          <p:cNvSpPr/>
          <p:nvPr/>
        </p:nvSpPr>
        <p:spPr>
          <a:xfrm>
            <a:off x="638204"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cxnSp>
        <p:nvCxnSpPr>
          <p:cNvPr id="47" name="Łącznik prosty 46"/>
          <p:cNvCxnSpPr/>
          <p:nvPr/>
        </p:nvCxnSpPr>
        <p:spPr>
          <a:xfrm>
            <a:off x="2350392" y="2825517"/>
            <a:ext cx="0" cy="1266423"/>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48" name="Łącznik prosty 47"/>
          <p:cNvCxnSpPr>
            <a:stCxn id="49" idx="4"/>
          </p:cNvCxnSpPr>
          <p:nvPr/>
        </p:nvCxnSpPr>
        <p:spPr>
          <a:xfrm>
            <a:off x="3999690"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49" name="Elipsa 48"/>
          <p:cNvSpPr/>
          <p:nvPr/>
        </p:nvSpPr>
        <p:spPr>
          <a:xfrm>
            <a:off x="3658305"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50" name="pole tekstowe 49"/>
          <p:cNvSpPr txBox="1"/>
          <p:nvPr/>
        </p:nvSpPr>
        <p:spPr>
          <a:xfrm>
            <a:off x="6014903" y="3805002"/>
            <a:ext cx="1676815" cy="423946"/>
          </a:xfrm>
          <a:prstGeom prst="rect">
            <a:avLst/>
          </a:prstGeom>
        </p:spPr>
        <p:txBody>
          <a:bodyPr vert="horz" wrap="square" lIns="91440" tIns="45720" rIns="91440" bIns="45720" rtlCol="0" anchor="ctr">
            <a:noAutofit/>
          </a:bodyPr>
          <a:lstStyle/>
          <a:p>
            <a:endParaRPr lang="pl-PL" sz="1100" dirty="0">
              <a:solidFill>
                <a:srgbClr val="163F74"/>
              </a:solidFill>
            </a:endParaRPr>
          </a:p>
        </p:txBody>
      </p:sp>
      <p:sp>
        <p:nvSpPr>
          <p:cNvPr id="51" name="Elipsa 50"/>
          <p:cNvSpPr/>
          <p:nvPr/>
        </p:nvSpPr>
        <p:spPr>
          <a:xfrm>
            <a:off x="5294417" y="3656631"/>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cxnSp>
        <p:nvCxnSpPr>
          <p:cNvPr id="52" name="Łącznik prosty 51"/>
          <p:cNvCxnSpPr>
            <a:stCxn id="57" idx="4"/>
            <a:endCxn id="51" idx="0"/>
          </p:cNvCxnSpPr>
          <p:nvPr/>
        </p:nvCxnSpPr>
        <p:spPr>
          <a:xfrm>
            <a:off x="5635802" y="2822684"/>
            <a:ext cx="0" cy="833947"/>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cxnSp>
        <p:nvCxnSpPr>
          <p:cNvPr id="53" name="Łącznik prosty 52"/>
          <p:cNvCxnSpPr>
            <a:stCxn id="54" idx="4"/>
          </p:cNvCxnSpPr>
          <p:nvPr/>
        </p:nvCxnSpPr>
        <p:spPr>
          <a:xfrm>
            <a:off x="7283194" y="1830705"/>
            <a:ext cx="0" cy="934179"/>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54" name="Elipsa 53"/>
          <p:cNvSpPr/>
          <p:nvPr/>
        </p:nvSpPr>
        <p:spPr>
          <a:xfrm>
            <a:off x="6941809" y="1147935"/>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55" name="pole tekstowe 54"/>
          <p:cNvSpPr txBox="1"/>
          <p:nvPr/>
        </p:nvSpPr>
        <p:spPr>
          <a:xfrm>
            <a:off x="7608407" y="1074479"/>
            <a:ext cx="1507261" cy="1809655"/>
          </a:xfrm>
          <a:prstGeom prst="rect">
            <a:avLst/>
          </a:prstGeom>
        </p:spPr>
        <p:txBody>
          <a:bodyPr vert="horz" wrap="square" lIns="91440" tIns="45720" rIns="91440" bIns="45720" rtlCol="0" anchor="ctr">
            <a:noAutofit/>
          </a:bodyPr>
          <a:lstStyle/>
          <a:p>
            <a:pPr marL="171450" indent="-171450">
              <a:spcBef>
                <a:spcPts val="300"/>
              </a:spcBef>
              <a:spcAft>
                <a:spcPts val="300"/>
              </a:spcAft>
              <a:buFont typeface="Wingdings" panose="05000000000000000000" pitchFamily="2" charset="2"/>
              <a:buChar char="§"/>
            </a:pPr>
            <a:r>
              <a:rPr lang="pl-PL" sz="1000" dirty="0">
                <a:solidFill>
                  <a:srgbClr val="163F74"/>
                </a:solidFill>
              </a:rPr>
              <a:t>Comarch </a:t>
            </a:r>
            <a:r>
              <a:rPr lang="pl-PL" sz="1000" dirty="0" err="1">
                <a:solidFill>
                  <a:srgbClr val="163F74"/>
                </a:solidFill>
              </a:rPr>
              <a:t>Customer</a:t>
            </a:r>
            <a:r>
              <a:rPr lang="pl-PL" sz="1000" dirty="0">
                <a:solidFill>
                  <a:srgbClr val="163F74"/>
                </a:solidFill>
              </a:rPr>
              <a:t> </a:t>
            </a:r>
            <a:r>
              <a:rPr lang="pl-PL" sz="1000" dirty="0" err="1">
                <a:solidFill>
                  <a:srgbClr val="163F74"/>
                </a:solidFill>
              </a:rPr>
              <a:t>Care</a:t>
            </a:r>
            <a:r>
              <a:rPr lang="pl-PL" sz="1000" dirty="0">
                <a:solidFill>
                  <a:srgbClr val="163F74"/>
                </a:solidFill>
              </a:rPr>
              <a:t> </a:t>
            </a:r>
            <a:r>
              <a:rPr lang="pl-PL" sz="1000" dirty="0" err="1">
                <a:solidFill>
                  <a:srgbClr val="163F74"/>
                </a:solidFill>
              </a:rPr>
              <a:t>introduced</a:t>
            </a:r>
            <a:r>
              <a:rPr lang="pl-PL" sz="1000" dirty="0">
                <a:solidFill>
                  <a:srgbClr val="163F74"/>
                </a:solidFill>
              </a:rPr>
              <a:t> in the portfolio</a:t>
            </a:r>
          </a:p>
          <a:p>
            <a:pPr marL="171450" indent="-171450">
              <a:spcBef>
                <a:spcPts val="300"/>
              </a:spcBef>
              <a:spcAft>
                <a:spcPts val="300"/>
              </a:spcAft>
              <a:buFont typeface="Wingdings" panose="05000000000000000000" pitchFamily="2" charset="2"/>
              <a:buChar char="§"/>
            </a:pPr>
            <a:r>
              <a:rPr lang="en-US" sz="1000" dirty="0" err="1">
                <a:solidFill>
                  <a:srgbClr val="163F74"/>
                </a:solidFill>
              </a:rPr>
              <a:t>Comarch</a:t>
            </a:r>
            <a:r>
              <a:rPr lang="en-US" sz="1000" dirty="0">
                <a:solidFill>
                  <a:srgbClr val="163F74"/>
                </a:solidFill>
              </a:rPr>
              <a:t> as a leading vendor in the newest report: “The Forrester Wave: Customer Loyalty Solutions for Large Organizations Q1 2016”</a:t>
            </a:r>
            <a:endParaRPr lang="pl-PL" sz="1000" dirty="0">
              <a:solidFill>
                <a:srgbClr val="163F74"/>
              </a:solidFill>
            </a:endParaRPr>
          </a:p>
          <a:p>
            <a:pPr marL="171450" indent="-171450">
              <a:spcBef>
                <a:spcPts val="300"/>
              </a:spcBef>
              <a:spcAft>
                <a:spcPts val="300"/>
              </a:spcAft>
              <a:buFont typeface="Wingdings" panose="05000000000000000000" pitchFamily="2" charset="2"/>
              <a:buChar char="§"/>
            </a:pPr>
            <a:endParaRPr lang="pl-PL" sz="1000" b="1" dirty="0">
              <a:solidFill>
                <a:srgbClr val="163F74"/>
              </a:solidFill>
            </a:endParaRPr>
          </a:p>
        </p:txBody>
      </p:sp>
      <p:sp>
        <p:nvSpPr>
          <p:cNvPr id="56" name="Elipsa 55"/>
          <p:cNvSpPr/>
          <p:nvPr/>
        </p:nvSpPr>
        <p:spPr>
          <a:xfrm>
            <a:off x="3920406"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57" name="Elipsa 56"/>
          <p:cNvSpPr/>
          <p:nvPr/>
        </p:nvSpPr>
        <p:spPr>
          <a:xfrm>
            <a:off x="5561507"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58" name="Elipsa 57"/>
          <p:cNvSpPr/>
          <p:nvPr/>
        </p:nvSpPr>
        <p:spPr>
          <a:xfrm>
            <a:off x="7202607" y="2674094"/>
            <a:ext cx="148590" cy="148590"/>
          </a:xfrm>
          <a:prstGeom prst="ellipse">
            <a:avLst/>
          </a:prstGeom>
          <a:solidFill>
            <a:srgbClr val="FFFFFF"/>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sp>
        <p:nvSpPr>
          <p:cNvPr id="59" name="pole tekstowe 58"/>
          <p:cNvSpPr txBox="1"/>
          <p:nvPr/>
        </p:nvSpPr>
        <p:spPr>
          <a:xfrm>
            <a:off x="365501" y="2771369"/>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2012</a:t>
            </a:r>
          </a:p>
        </p:txBody>
      </p:sp>
      <p:sp>
        <p:nvSpPr>
          <p:cNvPr id="60" name="pole tekstowe 59"/>
          <p:cNvSpPr txBox="1"/>
          <p:nvPr/>
        </p:nvSpPr>
        <p:spPr>
          <a:xfrm>
            <a:off x="3640253" y="2771369"/>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2014</a:t>
            </a:r>
          </a:p>
        </p:txBody>
      </p:sp>
      <p:sp>
        <p:nvSpPr>
          <p:cNvPr id="61" name="pole tekstowe 60"/>
          <p:cNvSpPr txBox="1"/>
          <p:nvPr/>
        </p:nvSpPr>
        <p:spPr>
          <a:xfrm>
            <a:off x="5288214" y="2414082"/>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2015</a:t>
            </a:r>
          </a:p>
        </p:txBody>
      </p:sp>
      <p:sp>
        <p:nvSpPr>
          <p:cNvPr id="62" name="pole tekstowe 61"/>
          <p:cNvSpPr txBox="1"/>
          <p:nvPr/>
        </p:nvSpPr>
        <p:spPr>
          <a:xfrm>
            <a:off x="6936728" y="2771369"/>
            <a:ext cx="682770" cy="323167"/>
          </a:xfrm>
          <a:prstGeom prst="rect">
            <a:avLst/>
          </a:prstGeom>
        </p:spPr>
        <p:txBody>
          <a:bodyPr vert="horz" wrap="square" lIns="91440" tIns="45720" rIns="91440" bIns="45720" rtlCol="0" anchor="ctr">
            <a:normAutofit/>
          </a:bodyPr>
          <a:lstStyle/>
          <a:p>
            <a:pPr algn="ctr"/>
            <a:r>
              <a:rPr lang="pl-PL" sz="1100" b="1" dirty="0">
                <a:solidFill>
                  <a:srgbClr val="163F74"/>
                </a:solidFill>
              </a:rPr>
              <a:t>2016</a:t>
            </a:r>
          </a:p>
        </p:txBody>
      </p:sp>
      <p:pic>
        <p:nvPicPr>
          <p:cNvPr id="63" name="Obraz 62"/>
          <p:cNvPicPr>
            <a:picLocks noChangeAspect="1"/>
          </p:cNvPicPr>
          <p:nvPr/>
        </p:nvPicPr>
        <p:blipFill>
          <a:blip r:embed="rId2"/>
          <a:stretch>
            <a:fillRect/>
          </a:stretch>
        </p:blipFill>
        <p:spPr>
          <a:xfrm>
            <a:off x="7109700" y="1310475"/>
            <a:ext cx="346989" cy="346989"/>
          </a:xfrm>
          <a:prstGeom prst="rect">
            <a:avLst/>
          </a:prstGeom>
        </p:spPr>
      </p:pic>
      <p:pic>
        <p:nvPicPr>
          <p:cNvPr id="64" name="Obraz 63"/>
          <p:cNvPicPr>
            <a:picLocks noChangeAspect="1"/>
          </p:cNvPicPr>
          <p:nvPr/>
        </p:nvPicPr>
        <p:blipFill>
          <a:blip r:embed="rId3"/>
          <a:stretch>
            <a:fillRect/>
          </a:stretch>
        </p:blipFill>
        <p:spPr>
          <a:xfrm>
            <a:off x="614483" y="1319892"/>
            <a:ext cx="218527" cy="354097"/>
          </a:xfrm>
          <a:prstGeom prst="rect">
            <a:avLst/>
          </a:prstGeom>
        </p:spPr>
      </p:pic>
      <p:pic>
        <p:nvPicPr>
          <p:cNvPr id="65" name="Obraz 64"/>
          <p:cNvPicPr>
            <a:picLocks noChangeAspect="1"/>
          </p:cNvPicPr>
          <p:nvPr/>
        </p:nvPicPr>
        <p:blipFill>
          <a:blip r:embed="rId4"/>
          <a:stretch>
            <a:fillRect/>
          </a:stretch>
        </p:blipFill>
        <p:spPr>
          <a:xfrm>
            <a:off x="5431338" y="3787772"/>
            <a:ext cx="420869" cy="433010"/>
          </a:xfrm>
          <a:prstGeom prst="rect">
            <a:avLst/>
          </a:prstGeom>
        </p:spPr>
      </p:pic>
      <p:sp>
        <p:nvSpPr>
          <p:cNvPr id="67" name="Elipsa 66"/>
          <p:cNvSpPr/>
          <p:nvPr/>
        </p:nvSpPr>
        <p:spPr>
          <a:xfrm>
            <a:off x="2020215" y="3656631"/>
            <a:ext cx="682770" cy="682770"/>
          </a:xfrm>
          <a:prstGeom prst="ellipse">
            <a:avLst/>
          </a:prstGeom>
          <a:solidFill>
            <a:schemeClr val="bg1"/>
          </a:solidFill>
          <a:ln w="19050">
            <a:solidFill>
              <a:srgbClr val="00B0F0"/>
            </a:solidFill>
          </a:ln>
        </p:spPr>
        <p:style>
          <a:lnRef idx="1">
            <a:schemeClr val="dk1"/>
          </a:lnRef>
          <a:fillRef idx="0">
            <a:schemeClr val="dk1"/>
          </a:fillRef>
          <a:effectRef idx="0">
            <a:schemeClr val="dk1"/>
          </a:effectRef>
          <a:fontRef idx="minor">
            <a:schemeClr val="tx1"/>
          </a:fontRef>
        </p:style>
        <p:txBody>
          <a:bodyPr lIns="72000" rIns="72000" rtlCol="0" anchor="ctr"/>
          <a:lstStyle/>
          <a:p>
            <a:pPr algn="ctr"/>
            <a:endParaRPr lang="pl-PL"/>
          </a:p>
        </p:txBody>
      </p:sp>
      <p:pic>
        <p:nvPicPr>
          <p:cNvPr id="68" name="Obraz 67"/>
          <p:cNvPicPr>
            <a:picLocks noChangeAspect="1"/>
          </p:cNvPicPr>
          <p:nvPr/>
        </p:nvPicPr>
        <p:blipFill>
          <a:blip r:embed="rId5"/>
          <a:stretch>
            <a:fillRect/>
          </a:stretch>
        </p:blipFill>
        <p:spPr>
          <a:xfrm>
            <a:off x="2161768" y="3824140"/>
            <a:ext cx="399665" cy="391304"/>
          </a:xfrm>
          <a:prstGeom prst="rect">
            <a:avLst/>
          </a:prstGeom>
        </p:spPr>
      </p:pic>
      <p:pic>
        <p:nvPicPr>
          <p:cNvPr id="69" name="Obraz 68"/>
          <p:cNvPicPr>
            <a:picLocks noChangeAspect="1"/>
          </p:cNvPicPr>
          <p:nvPr/>
        </p:nvPicPr>
        <p:blipFill>
          <a:blip r:embed="rId6"/>
          <a:stretch>
            <a:fillRect/>
          </a:stretch>
        </p:blipFill>
        <p:spPr>
          <a:xfrm>
            <a:off x="3827987" y="1309835"/>
            <a:ext cx="301106" cy="322614"/>
          </a:xfrm>
          <a:prstGeom prst="rect">
            <a:avLst/>
          </a:prstGeom>
        </p:spPr>
      </p:pic>
      <p:sp>
        <p:nvSpPr>
          <p:cNvPr id="70" name="Prostokąt 69"/>
          <p:cNvSpPr/>
          <p:nvPr/>
        </p:nvSpPr>
        <p:spPr>
          <a:xfrm>
            <a:off x="5996014" y="3057612"/>
            <a:ext cx="2953837" cy="1708160"/>
          </a:xfrm>
          <a:prstGeom prst="rect">
            <a:avLst/>
          </a:prstGeom>
        </p:spPr>
        <p:txBody>
          <a:bodyPr wrap="square">
            <a:spAutoFit/>
          </a:bodyPr>
          <a:lstStyle/>
          <a:p>
            <a:pPr marL="171450" lvl="0" indent="-171450">
              <a:spcBef>
                <a:spcPts val="300"/>
              </a:spcBef>
              <a:spcAft>
                <a:spcPts val="300"/>
              </a:spcAft>
              <a:buFont typeface="Wingdings" panose="05000000000000000000" pitchFamily="2" charset="2"/>
              <a:buChar char="§"/>
            </a:pPr>
            <a:r>
              <a:rPr lang="en-US" sz="1000" dirty="0"/>
              <a:t>New innovative offer of worlds first airport centric coalition of loyalty programs</a:t>
            </a:r>
          </a:p>
          <a:p>
            <a:pPr marL="171450" lvl="0" indent="-171450">
              <a:spcBef>
                <a:spcPts val="300"/>
              </a:spcBef>
              <a:spcAft>
                <a:spcPts val="300"/>
              </a:spcAft>
              <a:buFont typeface="Wingdings" panose="05000000000000000000" pitchFamily="2" charset="2"/>
              <a:buChar char="§"/>
            </a:pPr>
            <a:r>
              <a:rPr lang="en-US" sz="1000" dirty="0" err="1"/>
              <a:t>Comarch</a:t>
            </a:r>
            <a:r>
              <a:rPr lang="en-US" sz="1000" dirty="0"/>
              <a:t> </a:t>
            </a:r>
            <a:r>
              <a:rPr lang="en-US" sz="1000" dirty="0" err="1"/>
              <a:t>CRM&amp;Marketing</a:t>
            </a:r>
            <a:r>
              <a:rPr lang="en-US" sz="1000" dirty="0"/>
              <a:t> in Gartner’s report “Market Guide for Loyalty Marketing Platforms</a:t>
            </a:r>
            <a:r>
              <a:rPr lang="pl-PL" sz="1000" dirty="0"/>
              <a:t>”</a:t>
            </a:r>
            <a:endParaRPr lang="en-US" sz="1000" dirty="0"/>
          </a:p>
          <a:p>
            <a:pPr marL="171450" lvl="0" indent="-171450">
              <a:spcBef>
                <a:spcPts val="300"/>
              </a:spcBef>
              <a:spcAft>
                <a:spcPts val="300"/>
              </a:spcAft>
              <a:buFont typeface="Wingdings" panose="05000000000000000000" pitchFamily="2" charset="2"/>
              <a:buChar char="§"/>
            </a:pPr>
            <a:r>
              <a:rPr lang="pl-PL" sz="1000" dirty="0"/>
              <a:t>N</a:t>
            </a:r>
            <a:r>
              <a:rPr lang="en-US" sz="1000" dirty="0" err="1"/>
              <a:t>ew</a:t>
            </a:r>
            <a:r>
              <a:rPr lang="en-US" sz="1000" dirty="0"/>
              <a:t> modules: Data Hub and In-Store App</a:t>
            </a:r>
          </a:p>
          <a:p>
            <a:pPr marL="171450" indent="-171450">
              <a:spcBef>
                <a:spcPts val="300"/>
              </a:spcBef>
              <a:spcAft>
                <a:spcPts val="300"/>
              </a:spcAft>
              <a:buFont typeface="Wingdings" panose="05000000000000000000" pitchFamily="2" charset="2"/>
              <a:buChar char="§"/>
            </a:pPr>
            <a:r>
              <a:rPr lang="en-US" sz="1000" dirty="0" err="1"/>
              <a:t>Comarch</a:t>
            </a:r>
            <a:r>
              <a:rPr lang="en-US" sz="1000" dirty="0"/>
              <a:t> Loyalty Management 5.0 is released with new technology, redesigned interface and great number of fresh features</a:t>
            </a:r>
          </a:p>
        </p:txBody>
      </p:sp>
      <p:sp>
        <p:nvSpPr>
          <p:cNvPr id="71" name="Prostokąt 70"/>
          <p:cNvSpPr/>
          <p:nvPr/>
        </p:nvSpPr>
        <p:spPr>
          <a:xfrm>
            <a:off x="4347062" y="1008569"/>
            <a:ext cx="2526745" cy="938719"/>
          </a:xfrm>
          <a:prstGeom prst="rect">
            <a:avLst/>
          </a:prstGeom>
        </p:spPr>
        <p:txBody>
          <a:bodyPr wrap="square">
            <a:spAutoFit/>
          </a:bodyPr>
          <a:lstStyle/>
          <a:p>
            <a:pPr marL="172800" indent="-172800">
              <a:spcBef>
                <a:spcPts val="300"/>
              </a:spcBef>
              <a:spcAft>
                <a:spcPts val="300"/>
              </a:spcAft>
              <a:buFont typeface="Wingdings" panose="05000000000000000000" pitchFamily="2" charset="2"/>
              <a:buChar char="§"/>
            </a:pPr>
            <a:r>
              <a:rPr lang="en-US" sz="1000" dirty="0"/>
              <a:t>Micro-location technology Comarch Beacons integrated with Comarch Loyalty Management</a:t>
            </a:r>
            <a:endParaRPr lang="pl-PL" sz="1000" dirty="0"/>
          </a:p>
          <a:p>
            <a:pPr marL="172800" lvl="0" indent="-172800">
              <a:spcBef>
                <a:spcPts val="300"/>
              </a:spcBef>
              <a:spcAft>
                <a:spcPts val="300"/>
              </a:spcAft>
              <a:buFont typeface="Wingdings" panose="05000000000000000000" pitchFamily="2" charset="2"/>
              <a:buChar char="§"/>
            </a:pPr>
            <a:r>
              <a:rPr lang="en-US" sz="1000" dirty="0"/>
              <a:t>New redesigned Mobile App for program members</a:t>
            </a:r>
          </a:p>
        </p:txBody>
      </p:sp>
      <p:pic>
        <p:nvPicPr>
          <p:cNvPr id="34" name="Obraz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2" name="pole tekstowe 1"/>
          <p:cNvSpPr txBox="1"/>
          <p:nvPr/>
        </p:nvSpPr>
        <p:spPr>
          <a:xfrm>
            <a:off x="1042584" y="1017115"/>
            <a:ext cx="1811708" cy="948418"/>
          </a:xfrm>
          <a:prstGeom prst="rect">
            <a:avLst/>
          </a:prstGeom>
        </p:spPr>
        <p:txBody>
          <a:bodyPr vert="horz" wrap="square" lIns="91440" tIns="45720" rIns="91440" bIns="45720" rtlCol="0" anchor="ctr">
            <a:noAutofit/>
          </a:bodyPr>
          <a:lstStyle>
            <a:defPPr>
              <a:defRPr lang="pl-PL"/>
            </a:defPPr>
            <a:lvl1pPr marL="172800" lvl="0" indent="-172800">
              <a:spcBef>
                <a:spcPts val="300"/>
              </a:spcBef>
              <a:spcAft>
                <a:spcPts val="300"/>
              </a:spcAft>
              <a:buFont typeface="Wingdings" panose="05000000000000000000" pitchFamily="2" charset="2"/>
              <a:buChar char="§"/>
              <a:defRPr sz="1000"/>
            </a:lvl1pPr>
          </a:lstStyle>
          <a:p>
            <a:r>
              <a:rPr lang="en-US" dirty="0"/>
              <a:t>Introduction of a comprehensive range of managed services</a:t>
            </a:r>
            <a:r>
              <a:rPr lang="pl-PL" dirty="0"/>
              <a:t> </a:t>
            </a:r>
            <a:r>
              <a:rPr lang="en-US" dirty="0"/>
              <a:t>in </a:t>
            </a:r>
            <a:r>
              <a:rPr lang="pl-PL" dirty="0"/>
              <a:t>the </a:t>
            </a:r>
            <a:r>
              <a:rPr lang="en-US" dirty="0"/>
              <a:t>portfolio</a:t>
            </a:r>
            <a:endParaRPr lang="pl-PL" dirty="0"/>
          </a:p>
          <a:p>
            <a:endParaRPr lang="en-US" dirty="0"/>
          </a:p>
        </p:txBody>
      </p:sp>
    </p:spTree>
    <p:extLst>
      <p:ext uri="{BB962C8B-B14F-4D97-AF65-F5344CB8AC3E}">
        <p14:creationId xmlns:p14="http://schemas.microsoft.com/office/powerpoint/2010/main" val="512066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ymbol zastępczy obrazu 23"/>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3212" b="3212"/>
          <a:stretch>
            <a:fillRect/>
          </a:stretch>
        </p:blipFill>
        <p:spPr/>
      </p:pic>
      <p:pic>
        <p:nvPicPr>
          <p:cNvPr id="25" name="Symbol zastępczy obrazu 2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171" b="3171"/>
          <a:stretch>
            <a:fillRect/>
          </a:stretch>
        </p:blipFill>
        <p:spPr/>
      </p:pic>
      <p:pic>
        <p:nvPicPr>
          <p:cNvPr id="27" name="Symbol zastępczy obrazu 26"/>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3171" b="3171"/>
          <a:stretch>
            <a:fillRect/>
          </a:stretch>
        </p:blipFill>
        <p:spPr/>
      </p:pic>
      <p:sp>
        <p:nvSpPr>
          <p:cNvPr id="18" name="Symbol zastępczy obrazu 7"/>
          <p:cNvSpPr txBox="1">
            <a:spLocks/>
          </p:cNvSpPr>
          <p:nvPr/>
        </p:nvSpPr>
        <p:spPr>
          <a:xfrm>
            <a:off x="0" y="0"/>
            <a:ext cx="3656013" cy="1711325"/>
          </a:xfrm>
          <a:prstGeom prst="rect">
            <a:avLst/>
          </a:prstGeom>
        </p:spPr>
        <p:txBody>
          <a:bodyPr anchor="ctr"/>
          <a:lstStyle>
            <a:lvl1pPr marL="0" indent="0" algn="ctr" defTabSz="457200" rtl="0" eaLnBrk="1" latinLnBrk="0" hangingPunct="1">
              <a:spcBef>
                <a:spcPct val="20000"/>
              </a:spcBef>
              <a:buFont typeface="Wingdings" charset="2"/>
              <a:buNone/>
              <a:defRPr lang="pl-PL" sz="1800" b="1" kern="1200">
                <a:solidFill>
                  <a:schemeClr val="accent4"/>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163F74"/>
                </a:solidFill>
              </a:rPr>
              <a:t>COMARCH SOLUTIONS RECOGNIZED </a:t>
            </a:r>
            <a:br>
              <a:rPr lang="en-US" dirty="0">
                <a:solidFill>
                  <a:srgbClr val="163F74"/>
                </a:solidFill>
              </a:rPr>
            </a:br>
            <a:r>
              <a:rPr lang="en-US" dirty="0">
                <a:solidFill>
                  <a:srgbClr val="163F74"/>
                </a:solidFill>
              </a:rPr>
              <a:t>BY LEADING INDUSTRY EXPERTS</a:t>
            </a:r>
          </a:p>
        </p:txBody>
      </p:sp>
      <p:sp>
        <p:nvSpPr>
          <p:cNvPr id="19" name="Symbol zastępczy tekstu 15"/>
          <p:cNvSpPr txBox="1">
            <a:spLocks/>
          </p:cNvSpPr>
          <p:nvPr/>
        </p:nvSpPr>
        <p:spPr>
          <a:xfrm>
            <a:off x="3724593" y="-1"/>
            <a:ext cx="3509385" cy="1711326"/>
          </a:xfrm>
          <a:prstGeom prst="rect">
            <a:avLst/>
          </a:prstGeom>
        </p:spPr>
        <p:txBody>
          <a:bodyPr anchor="ctr">
            <a:normAutofit/>
          </a:bodyPr>
          <a:lstStyle>
            <a:lvl1pPr marL="0" indent="0" algn="l" defTabSz="457200" rtl="0" eaLnBrk="1" latinLnBrk="0" hangingPunct="1">
              <a:lnSpc>
                <a:spcPct val="90000"/>
              </a:lnSpc>
              <a:spcBef>
                <a:spcPct val="20000"/>
              </a:spcBef>
              <a:buFont typeface="Wingdings" charset="2"/>
              <a:buNone/>
              <a:defRPr lang="pl-PL" sz="1400" b="1" kern="1200">
                <a:solidFill>
                  <a:schemeClr val="bg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a:solidFill>
                  <a:schemeClr val="bg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a:solidFill>
                  <a:schemeClr val="bg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bg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PURPOSE-BUILT SOLUTIONS FOR CUSTOMER LOYALTY, WITH FUNCTIONALITY TO SUPPORT A FULL RANGE OF LOYALTY REQUIREMENTS</a:t>
            </a:r>
          </a:p>
        </p:txBody>
      </p:sp>
      <p:sp>
        <p:nvSpPr>
          <p:cNvPr id="20" name="Symbol zastępczy tekstu 15"/>
          <p:cNvSpPr txBox="1">
            <a:spLocks/>
          </p:cNvSpPr>
          <p:nvPr/>
        </p:nvSpPr>
        <p:spPr>
          <a:xfrm>
            <a:off x="68579" y="1919690"/>
            <a:ext cx="1677411" cy="3041547"/>
          </a:xfrm>
          <a:prstGeom prst="rect">
            <a:avLst/>
          </a:prstGeom>
        </p:spPr>
        <p:txBody>
          <a:bodyPr anchor="t">
            <a:normAutofit/>
          </a:bodyPr>
          <a:lstStyle>
            <a:lvl1pPr marL="0" indent="0" algn="l" defTabSz="457200" rtl="0" eaLnBrk="1" latinLnBrk="0" hangingPunct="1">
              <a:lnSpc>
                <a:spcPct val="90000"/>
              </a:lnSpc>
              <a:spcBef>
                <a:spcPct val="20000"/>
              </a:spcBef>
              <a:buFont typeface="Wingdings" charset="2"/>
              <a:buNone/>
              <a:defRPr lang="pl-PL" sz="1400" b="1" kern="1200">
                <a:solidFill>
                  <a:schemeClr val="bg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a:solidFill>
                  <a:schemeClr val="bg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a:solidFill>
                  <a:schemeClr val="bg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bg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DISTINGUISHED BY FORRESTER RESEARCH AND GARTNER</a:t>
            </a:r>
          </a:p>
        </p:txBody>
      </p:sp>
      <p:sp>
        <p:nvSpPr>
          <p:cNvPr id="21" name="Symbol zastępczy tekstu 15"/>
          <p:cNvSpPr txBox="1">
            <a:spLocks/>
          </p:cNvSpPr>
          <p:nvPr/>
        </p:nvSpPr>
        <p:spPr>
          <a:xfrm>
            <a:off x="7380606" y="3588928"/>
            <a:ext cx="1763394" cy="1249772"/>
          </a:xfrm>
          <a:prstGeom prst="rect">
            <a:avLst/>
          </a:prstGeom>
        </p:spPr>
        <p:txBody>
          <a:bodyPr>
            <a:normAutofit/>
          </a:bodyPr>
          <a:lstStyle>
            <a:lvl1pPr marL="0" indent="0" algn="l" defTabSz="457200" rtl="0" eaLnBrk="1" latinLnBrk="0" hangingPunct="1">
              <a:lnSpc>
                <a:spcPct val="90000"/>
              </a:lnSpc>
              <a:spcBef>
                <a:spcPct val="20000"/>
              </a:spcBef>
              <a:buFont typeface="Wingdings" charset="2"/>
              <a:buNone/>
              <a:defRPr lang="pl-PL" sz="1050" b="1" kern="1200" baseline="0">
                <a:solidFill>
                  <a:schemeClr val="bg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a:solidFill>
                  <a:schemeClr val="bg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a:solidFill>
                  <a:schemeClr val="bg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bg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b="0" dirty="0"/>
              <a:t>END-TO-END LOYALTY SOLUTION FOR LARGE ORGANIZATIONS</a:t>
            </a:r>
          </a:p>
        </p:txBody>
      </p:sp>
      <p:sp>
        <p:nvSpPr>
          <p:cNvPr id="22" name="Symbol zastępczy tekstu 15"/>
          <p:cNvSpPr txBox="1">
            <a:spLocks/>
          </p:cNvSpPr>
          <p:nvPr/>
        </p:nvSpPr>
        <p:spPr>
          <a:xfrm>
            <a:off x="7380606" y="424848"/>
            <a:ext cx="1681378" cy="2374833"/>
          </a:xfrm>
          <a:prstGeom prst="rect">
            <a:avLst/>
          </a:prstGeom>
        </p:spPr>
        <p:txBody>
          <a:bodyPr anchor="t">
            <a:normAutofit/>
          </a:bodyPr>
          <a:lstStyle>
            <a:lvl1pPr marL="0" indent="0" algn="l" defTabSz="457200" rtl="0" eaLnBrk="1" latinLnBrk="0" hangingPunct="1">
              <a:lnSpc>
                <a:spcPct val="90000"/>
              </a:lnSpc>
              <a:spcBef>
                <a:spcPct val="20000"/>
              </a:spcBef>
              <a:buFont typeface="Wingdings" charset="2"/>
              <a:buNone/>
              <a:defRPr lang="pl-PL" sz="1400" b="1" kern="1200">
                <a:solidFill>
                  <a:schemeClr val="bg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a:solidFill>
                  <a:schemeClr val="bg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a:solidFill>
                  <a:schemeClr val="bg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bg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0" dirty="0"/>
              <a:t>STRONG AND DISCIPLINED TECHNOLOGY PARTNER</a:t>
            </a:r>
          </a:p>
        </p:txBody>
      </p:sp>
      <p:sp>
        <p:nvSpPr>
          <p:cNvPr id="23" name="Symbol zastępczy tekstu 15"/>
          <p:cNvSpPr txBox="1">
            <a:spLocks/>
          </p:cNvSpPr>
          <p:nvPr/>
        </p:nvSpPr>
        <p:spPr>
          <a:xfrm>
            <a:off x="1896586" y="1919690"/>
            <a:ext cx="1677411" cy="1234990"/>
          </a:xfrm>
          <a:prstGeom prst="rect">
            <a:avLst/>
          </a:prstGeom>
        </p:spPr>
        <p:txBody>
          <a:bodyPr anchor="t">
            <a:normAutofit/>
          </a:bodyPr>
          <a:lstStyle>
            <a:lvl1pPr marL="0" indent="0" algn="l" defTabSz="457200" rtl="0" eaLnBrk="1" latinLnBrk="0" hangingPunct="1">
              <a:lnSpc>
                <a:spcPct val="90000"/>
              </a:lnSpc>
              <a:spcBef>
                <a:spcPct val="20000"/>
              </a:spcBef>
              <a:buFont typeface="Wingdings" charset="2"/>
              <a:buNone/>
              <a:defRPr lang="pl-PL" sz="1400" b="1" kern="1200">
                <a:solidFill>
                  <a:schemeClr val="bg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a:solidFill>
                  <a:schemeClr val="bg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a:solidFill>
                  <a:schemeClr val="bg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bg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l-PL" b="0" dirty="0"/>
              <a:t>GLOBAL LOYALTY TECHNOLOGY EXPERIENCE</a:t>
            </a:r>
          </a:p>
        </p:txBody>
      </p:sp>
      <p:pic>
        <p:nvPicPr>
          <p:cNvPr id="29" name="Symbol zastępczy obrazu 28"/>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921" b="921"/>
          <a:stretch>
            <a:fillRect/>
          </a:stretch>
        </p:blipFill>
        <p:spPr/>
      </p:pic>
      <p:pic>
        <p:nvPicPr>
          <p:cNvPr id="12" name="Obraz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89599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ymbol zastępczy tekstu 16"/>
          <p:cNvSpPr>
            <a:spLocks noGrp="1"/>
          </p:cNvSpPr>
          <p:nvPr>
            <p:ph type="body" sz="quarter" idx="25"/>
          </p:nvPr>
        </p:nvSpPr>
        <p:spPr/>
        <p:txBody>
          <a:bodyPr>
            <a:normAutofit lnSpcReduction="10000"/>
          </a:bodyPr>
          <a:lstStyle/>
          <a:p>
            <a:r>
              <a:rPr lang="en-US" dirty="0"/>
              <a:t>COMARCH - MATURE END-TO-END LOYALTY SOLUTIONS FOR LARGE ORGANIZATIONS</a:t>
            </a:r>
          </a:p>
        </p:txBody>
      </p:sp>
      <p:pic>
        <p:nvPicPr>
          <p:cNvPr id="2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912"/>
          <a:stretch/>
        </p:blipFill>
        <p:spPr bwMode="auto">
          <a:xfrm>
            <a:off x="2033820" y="1010432"/>
            <a:ext cx="4865696" cy="399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Prostokąt 18"/>
          <p:cNvSpPr/>
          <p:nvPr/>
        </p:nvSpPr>
        <p:spPr>
          <a:xfrm>
            <a:off x="380711" y="4309042"/>
            <a:ext cx="2027209" cy="646331"/>
          </a:xfrm>
          <a:prstGeom prst="rect">
            <a:avLst/>
          </a:prstGeom>
        </p:spPr>
        <p:txBody>
          <a:bodyPr wrap="square">
            <a:spAutoFit/>
          </a:bodyPr>
          <a:lstStyle/>
          <a:p>
            <a:r>
              <a:rPr lang="pl-PL" sz="900" dirty="0"/>
              <a:t>Source: </a:t>
            </a:r>
            <a:r>
              <a:rPr lang="en-US" sz="900" dirty="0"/>
              <a:t>The Forrester Wave™: </a:t>
            </a:r>
            <a:br>
              <a:rPr lang="pl-PL" sz="900" dirty="0"/>
            </a:br>
            <a:r>
              <a:rPr lang="en-US" sz="900" dirty="0"/>
              <a:t>Customer Loyalty Solutions </a:t>
            </a:r>
            <a:br>
              <a:rPr lang="pl-PL" sz="900" dirty="0"/>
            </a:br>
            <a:r>
              <a:rPr lang="en-US" sz="900" dirty="0"/>
              <a:t>For Large Organizations, </a:t>
            </a:r>
            <a:br>
              <a:rPr lang="pl-PL" sz="900" dirty="0"/>
            </a:br>
            <a:r>
              <a:rPr lang="en-US" sz="900" dirty="0"/>
              <a:t>Q1 2016</a:t>
            </a:r>
          </a:p>
        </p:txBody>
      </p:sp>
      <p:sp>
        <p:nvSpPr>
          <p:cNvPr id="21" name="Schemat blokowy: proces 20"/>
          <p:cNvSpPr/>
          <p:nvPr/>
        </p:nvSpPr>
        <p:spPr>
          <a:xfrm>
            <a:off x="2282131" y="988843"/>
            <a:ext cx="1509695" cy="1045698"/>
          </a:xfrm>
          <a:prstGeom prst="flowChartProcess">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en-US">
              <a:noFill/>
            </a:endParaRPr>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7339823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Prostokąt 5"/>
          <p:cNvSpPr/>
          <p:nvPr/>
        </p:nvSpPr>
        <p:spPr>
          <a:xfrm>
            <a:off x="0" y="0"/>
            <a:ext cx="9144001" cy="5143500"/>
          </a:xfrm>
          <a:prstGeom prst="rect">
            <a:avLst/>
          </a:prstGeom>
          <a:solidFill>
            <a:srgbClr val="163F74">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 name="Symbol zastępczy tekstu 3"/>
          <p:cNvSpPr>
            <a:spLocks noGrp="1"/>
          </p:cNvSpPr>
          <p:nvPr>
            <p:ph type="body" sz="quarter" idx="4294967295"/>
          </p:nvPr>
        </p:nvSpPr>
        <p:spPr>
          <a:xfrm>
            <a:off x="0" y="3598812"/>
            <a:ext cx="9144000" cy="669378"/>
          </a:xfrm>
        </p:spPr>
        <p:txBody>
          <a:bodyPr anchor="ctr">
            <a:noAutofit/>
          </a:bodyPr>
          <a:lstStyle/>
          <a:p>
            <a:pPr marL="0" indent="0" algn="ctr">
              <a:buNone/>
            </a:pPr>
            <a:r>
              <a:rPr lang="en-US" sz="1400" b="0" dirty="0">
                <a:solidFill>
                  <a:srgbClr val="FFFFFF"/>
                </a:solidFill>
                <a:effectLst>
                  <a:outerShdw blurRad="38100" dist="38100" dir="2700000" algn="tl">
                    <a:srgbClr val="000000">
                      <a:alpha val="43137"/>
                    </a:srgbClr>
                  </a:outerShdw>
                </a:effectLst>
              </a:rPr>
              <a:t>Forrester Research</a:t>
            </a:r>
          </a:p>
        </p:txBody>
      </p:sp>
      <p:sp>
        <p:nvSpPr>
          <p:cNvPr id="5" name="Symbol zastępczy tekstu 4"/>
          <p:cNvSpPr>
            <a:spLocks noGrp="1"/>
          </p:cNvSpPr>
          <p:nvPr>
            <p:ph type="body" sz="quarter" idx="4294967295"/>
          </p:nvPr>
        </p:nvSpPr>
        <p:spPr>
          <a:xfrm>
            <a:off x="1136989" y="706717"/>
            <a:ext cx="6870023" cy="3399821"/>
          </a:xfrm>
        </p:spPr>
        <p:txBody>
          <a:bodyPr anchor="ctr">
            <a:normAutofit/>
          </a:bodyPr>
          <a:lstStyle/>
          <a:p>
            <a:pPr marL="0" indent="0" algn="ctr">
              <a:buNone/>
            </a:pPr>
            <a:r>
              <a:rPr lang="en-US" sz="2000" b="0" i="1" dirty="0">
                <a:solidFill>
                  <a:srgbClr val="FFFFFF"/>
                </a:solidFill>
                <a:effectLst>
                  <a:outerShdw blurRad="38100" dist="38100" dir="2700000" algn="tl">
                    <a:srgbClr val="000000">
                      <a:alpha val="43137"/>
                    </a:srgbClr>
                  </a:outerShdw>
                </a:effectLst>
              </a:rPr>
              <a:t>Krakow-based Comarch certainly brings strong loyalty management capabilities to the market through its products and experience managing large partner programs for airlines, travel, and oil and gas companies. Clients are very satisfied with </a:t>
            </a:r>
            <a:r>
              <a:rPr lang="en-US" sz="2000" b="0" i="1" dirty="0" err="1">
                <a:solidFill>
                  <a:srgbClr val="FFFFFF"/>
                </a:solidFill>
                <a:effectLst>
                  <a:outerShdw blurRad="38100" dist="38100" dir="2700000" algn="tl">
                    <a:srgbClr val="000000">
                      <a:alpha val="43137"/>
                    </a:srgbClr>
                  </a:outerShdw>
                </a:effectLst>
              </a:rPr>
              <a:t>Comarch’s</a:t>
            </a:r>
            <a:r>
              <a:rPr lang="en-US" sz="2000" b="0" i="1" dirty="0">
                <a:solidFill>
                  <a:srgbClr val="FFFFFF"/>
                </a:solidFill>
                <a:effectLst>
                  <a:outerShdw blurRad="38100" dist="38100" dir="2700000" algn="tl">
                    <a:srgbClr val="000000">
                      <a:alpha val="43137"/>
                    </a:srgbClr>
                  </a:outerShdw>
                </a:effectLst>
              </a:rPr>
              <a:t> value and call out the ease of technology implementation and industry expertise. As one client said: “We really liked that they could . . . adapt to the uniqueness of our business.”</a:t>
            </a:r>
          </a:p>
        </p:txBody>
      </p:sp>
      <p:pic>
        <p:nvPicPr>
          <p:cNvPr id="7" name="Obraz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50" y="4838700"/>
            <a:ext cx="800094" cy="122537"/>
          </a:xfrm>
          <a:prstGeom prst="rect">
            <a:avLst/>
          </a:prstGeom>
        </p:spPr>
      </p:pic>
      <p:sp>
        <p:nvSpPr>
          <p:cNvPr id="8" name="Prostokąt 7"/>
          <p:cNvSpPr/>
          <p:nvPr/>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0" name="PoleTekstowe 3"/>
          <p:cNvSpPr txBox="1"/>
          <p:nvPr/>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pic>
        <p:nvPicPr>
          <p:cNvPr id="11" name="Obraz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299895386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normAutofit lnSpcReduction="10000"/>
          </a:bodyPr>
          <a:lstStyle/>
          <a:p>
            <a:r>
              <a:rPr lang="en-US" dirty="0"/>
              <a:t>COMARCH IN GARTNER’S MARKET GUIDE FOR LOYALTY MARKETING PLATFORMS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546" y="1251508"/>
            <a:ext cx="7606911" cy="2821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chemat blokowy: proces 5"/>
          <p:cNvSpPr/>
          <p:nvPr/>
        </p:nvSpPr>
        <p:spPr>
          <a:xfrm>
            <a:off x="839207" y="2545080"/>
            <a:ext cx="7329433" cy="753316"/>
          </a:xfrm>
          <a:prstGeom prst="flowChartProcess">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Prostokąt 6"/>
          <p:cNvSpPr/>
          <p:nvPr/>
        </p:nvSpPr>
        <p:spPr>
          <a:xfrm>
            <a:off x="380711" y="4507162"/>
            <a:ext cx="2027209" cy="369332"/>
          </a:xfrm>
          <a:prstGeom prst="rect">
            <a:avLst/>
          </a:prstGeom>
        </p:spPr>
        <p:txBody>
          <a:bodyPr wrap="square">
            <a:spAutoFit/>
          </a:bodyPr>
          <a:lstStyle/>
          <a:p>
            <a:r>
              <a:rPr lang="en-US" sz="900" dirty="0"/>
              <a:t>Source:</a:t>
            </a:r>
            <a:r>
              <a:rPr lang="pl-PL" sz="900" dirty="0"/>
              <a:t> </a:t>
            </a:r>
            <a:r>
              <a:rPr lang="en-US" sz="900" dirty="0"/>
              <a:t>Market Guide for Loyalty Marketing Platforms 2015</a:t>
            </a:r>
          </a:p>
        </p:txBody>
      </p:sp>
      <p:pic>
        <p:nvPicPr>
          <p:cNvPr id="8" name="Obraz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1700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0"/>
          </p:nvPr>
        </p:nvSpPr>
        <p:spPr/>
        <p:txBody>
          <a:bodyPr/>
          <a:lstStyle/>
          <a:p>
            <a:r>
              <a:rPr lang="pl-PL" dirty="0">
                <a:solidFill>
                  <a:srgbClr val="009DE0"/>
                </a:solidFill>
              </a:rPr>
              <a:t>1.</a:t>
            </a:r>
            <a:r>
              <a:rPr lang="pl-PL" dirty="0"/>
              <a:t> </a:t>
            </a:r>
            <a:r>
              <a:rPr lang="en-US" dirty="0"/>
              <a:t>COMARCH CRM&amp;MARKETING – PLATFORM OVERVIEW</a:t>
            </a:r>
          </a:p>
        </p:txBody>
      </p:sp>
      <p:sp>
        <p:nvSpPr>
          <p:cNvPr id="15" name="Symbol zastępczy tekstu 14"/>
          <p:cNvSpPr>
            <a:spLocks noGrp="1"/>
          </p:cNvSpPr>
          <p:nvPr>
            <p:ph type="body" sz="quarter" idx="14"/>
          </p:nvPr>
        </p:nvSpPr>
        <p:spPr>
          <a:xfrm>
            <a:off x="726605" y="1789860"/>
            <a:ext cx="7965038" cy="295466"/>
          </a:xfrm>
        </p:spPr>
        <p:txBody>
          <a:bodyPr/>
          <a:lstStyle/>
          <a:p>
            <a:r>
              <a:rPr lang="pl-PL" dirty="0">
                <a:solidFill>
                  <a:srgbClr val="009DE0"/>
                </a:solidFill>
              </a:rPr>
              <a:t>2.</a:t>
            </a:r>
            <a:r>
              <a:rPr lang="pl-PL" dirty="0"/>
              <a:t> PRODUCT RELEASE POLICY</a:t>
            </a:r>
          </a:p>
        </p:txBody>
      </p:sp>
      <p:sp>
        <p:nvSpPr>
          <p:cNvPr id="16" name="Symbol zastępczy tekstu 15"/>
          <p:cNvSpPr>
            <a:spLocks noGrp="1"/>
          </p:cNvSpPr>
          <p:nvPr>
            <p:ph type="body" sz="quarter" idx="17"/>
          </p:nvPr>
        </p:nvSpPr>
        <p:spPr>
          <a:xfrm>
            <a:off x="728525" y="2422077"/>
            <a:ext cx="7965038" cy="295466"/>
          </a:xfrm>
        </p:spPr>
        <p:txBody>
          <a:bodyPr/>
          <a:lstStyle/>
          <a:p>
            <a:r>
              <a:rPr lang="pl-PL" dirty="0">
                <a:solidFill>
                  <a:srgbClr val="009DE0"/>
                </a:solidFill>
              </a:rPr>
              <a:t>3.</a:t>
            </a:r>
            <a:r>
              <a:rPr lang="pl-PL" dirty="0"/>
              <a:t> PROJECT METHODOLOGY</a:t>
            </a:r>
          </a:p>
        </p:txBody>
      </p:sp>
      <p:sp>
        <p:nvSpPr>
          <p:cNvPr id="6" name="Symbol zastępczy tekstu 15"/>
          <p:cNvSpPr>
            <a:spLocks noGrp="1"/>
          </p:cNvSpPr>
          <p:nvPr>
            <p:ph type="body" sz="quarter" idx="20"/>
          </p:nvPr>
        </p:nvSpPr>
        <p:spPr>
          <a:xfrm>
            <a:off x="728509" y="3054294"/>
            <a:ext cx="7965038" cy="295466"/>
          </a:xfrm>
        </p:spPr>
        <p:txBody>
          <a:bodyPr/>
          <a:lstStyle/>
          <a:p>
            <a:r>
              <a:rPr lang="pl-PL" dirty="0">
                <a:solidFill>
                  <a:srgbClr val="009DE0"/>
                </a:solidFill>
              </a:rPr>
              <a:t>4. </a:t>
            </a:r>
            <a:r>
              <a:rPr lang="pl-PL" dirty="0"/>
              <a:t>SOLUTION ARCHITECTURE</a:t>
            </a:r>
          </a:p>
        </p:txBody>
      </p:sp>
      <p:sp>
        <p:nvSpPr>
          <p:cNvPr id="9" name="Symbol zastępczy tekstu 15"/>
          <p:cNvSpPr>
            <a:spLocks noGrp="1"/>
          </p:cNvSpPr>
          <p:nvPr>
            <p:ph type="body" sz="quarter" idx="23"/>
          </p:nvPr>
        </p:nvSpPr>
        <p:spPr>
          <a:xfrm>
            <a:off x="728509" y="3686511"/>
            <a:ext cx="7965038" cy="295466"/>
          </a:xfrm>
        </p:spPr>
        <p:txBody>
          <a:bodyPr/>
          <a:lstStyle/>
          <a:p>
            <a:r>
              <a:rPr lang="pl-PL" dirty="0">
                <a:solidFill>
                  <a:srgbClr val="009DE0"/>
                </a:solidFill>
              </a:rPr>
              <a:t>5.</a:t>
            </a:r>
            <a:r>
              <a:rPr lang="pl-PL" dirty="0"/>
              <a:t> ONGOING SERVICES</a:t>
            </a:r>
          </a:p>
        </p:txBody>
      </p:sp>
      <p:sp>
        <p:nvSpPr>
          <p:cNvPr id="11" name="Symbol zastępczy tekstu 15"/>
          <p:cNvSpPr>
            <a:spLocks noGrp="1"/>
          </p:cNvSpPr>
          <p:nvPr>
            <p:ph type="body" sz="quarter" idx="25"/>
          </p:nvPr>
        </p:nvSpPr>
        <p:spPr/>
        <p:txBody>
          <a:bodyPr>
            <a:normAutofit/>
          </a:bodyPr>
          <a:lstStyle/>
          <a:p>
            <a:r>
              <a:rPr lang="pl-PL" dirty="0"/>
              <a:t>AGENDA 2</a:t>
            </a:r>
          </a:p>
        </p:txBody>
      </p:sp>
      <p:pic>
        <p:nvPicPr>
          <p:cNvPr id="12" name="Obraz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22" name="Symbol zastępczy tekstu 15"/>
          <p:cNvSpPr txBox="1">
            <a:spLocks/>
          </p:cNvSpPr>
          <p:nvPr/>
        </p:nvSpPr>
        <p:spPr>
          <a:xfrm>
            <a:off x="728509" y="4318728"/>
            <a:ext cx="7965038" cy="279757"/>
          </a:xfrm>
          <a:prstGeom prst="rect">
            <a:avLst/>
          </a:prstGeom>
          <a:noFill/>
        </p:spPr>
        <p:txBody>
          <a:bodyPr vert="horz" wrap="square" lIns="91440" tIns="45720" rIns="91440" bIns="45720" rtlCol="0" anchor="b">
            <a:spAutoFit/>
          </a:bodyPr>
          <a:lstStyle>
            <a:lvl1pPr marL="0" indent="-342900" algn="l" defTabSz="457200" rtl="0" eaLnBrk="1" latinLnBrk="0" hangingPunct="1">
              <a:lnSpc>
                <a:spcPct val="110000"/>
              </a:lnSpc>
              <a:spcBef>
                <a:spcPct val="20000"/>
              </a:spcBef>
              <a:buFont typeface="Wingdings" charset="2"/>
              <a:buNone/>
              <a:defRPr lang="pl-PL" sz="1200" b="1" kern="1200" smtClean="0">
                <a:solidFill>
                  <a:srgbClr val="26437E"/>
                </a:solidFill>
                <a:latin typeface="+mn-lt"/>
                <a:ea typeface="+mn-ea"/>
                <a:cs typeface="+mn-cs"/>
              </a:defRPr>
            </a:lvl1pPr>
            <a:lvl2pPr marL="0" indent="-285750" algn="l" defTabSz="457200" rtl="0" eaLnBrk="1" latinLnBrk="0" hangingPunct="1">
              <a:lnSpc>
                <a:spcPct val="110000"/>
              </a:lnSpc>
              <a:spcBef>
                <a:spcPct val="20000"/>
              </a:spcBef>
              <a:buFont typeface="Wingdings" charset="2"/>
              <a:buNone/>
              <a:defRPr lang="pl-PL" sz="900" b="0" kern="1200" baseline="0" smtClean="0">
                <a:solidFill>
                  <a:srgbClr val="FFFFFF"/>
                </a:solidFill>
                <a:latin typeface="+mn-lt"/>
                <a:ea typeface="+mn-ea"/>
                <a:cs typeface="+mn-cs"/>
              </a:defRPr>
            </a:lvl2pPr>
            <a:lvl3pPr marL="0" indent="-228600" algn="l" defTabSz="457200" rtl="0" eaLnBrk="1" latinLnBrk="0" hangingPunct="1">
              <a:lnSpc>
                <a:spcPct val="110000"/>
              </a:lnSpc>
              <a:spcBef>
                <a:spcPct val="20000"/>
              </a:spcBef>
              <a:buFont typeface="Wingdings" charset="2"/>
              <a:buNone/>
              <a:defRPr lang="pl-PL" sz="900" b="0" kern="1200" baseline="0" smtClean="0">
                <a:solidFill>
                  <a:srgbClr val="FFFFFF"/>
                </a:solidFill>
                <a:latin typeface="+mn-lt"/>
                <a:ea typeface="+mn-ea"/>
                <a:cs typeface="+mn-cs"/>
              </a:defRPr>
            </a:lvl3pPr>
            <a:lvl4pPr marL="0" indent="-228600" algn="l" defTabSz="457200" rtl="0" eaLnBrk="1" latinLnBrk="0" hangingPunct="1">
              <a:lnSpc>
                <a:spcPct val="110000"/>
              </a:lnSpc>
              <a:spcBef>
                <a:spcPct val="20000"/>
              </a:spcBef>
              <a:buFont typeface="Wingdings" charset="2"/>
              <a:buNone/>
              <a:defRPr lang="pl-PL" sz="900" b="0" kern="1200" smtClean="0">
                <a:solidFill>
                  <a:srgbClr val="FFFFFF"/>
                </a:solidFill>
                <a:latin typeface="+mn-lt"/>
                <a:ea typeface="+mn-ea"/>
                <a:cs typeface="+mn-cs"/>
              </a:defRPr>
            </a:lvl4pPr>
            <a:lvl5pPr marL="0" indent="-228600" algn="l" defTabSz="457200" rtl="0" eaLnBrk="1" latinLnBrk="0" hangingPunct="1">
              <a:lnSpc>
                <a:spcPct val="110000"/>
              </a:lnSpc>
              <a:spcBef>
                <a:spcPct val="20000"/>
              </a:spcBef>
              <a:buFont typeface="Wingdings" charset="2"/>
              <a:buNone/>
              <a:defRPr lang="pl-PL" sz="900" b="0" kern="1200" baseline="0" dirty="0" err="1" smtClean="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l-PL" dirty="0">
                <a:solidFill>
                  <a:srgbClr val="009DE0"/>
                </a:solidFill>
              </a:rPr>
              <a:t>6.</a:t>
            </a:r>
            <a:r>
              <a:rPr lang="pl-PL" dirty="0"/>
              <a:t> COMMERCIAL PROPOSAL</a:t>
            </a:r>
          </a:p>
        </p:txBody>
      </p:sp>
    </p:spTree>
    <p:extLst>
      <p:ext uri="{BB962C8B-B14F-4D97-AF65-F5344CB8AC3E}">
        <p14:creationId xmlns:p14="http://schemas.microsoft.com/office/powerpoint/2010/main" val="2342917047"/>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Symbol zastępczy tekstu 7"/>
          <p:cNvSpPr>
            <a:spLocks noGrp="1"/>
          </p:cNvSpPr>
          <p:nvPr>
            <p:ph type="body" sz="quarter" idx="16"/>
          </p:nvPr>
        </p:nvSpPr>
        <p:spPr>
          <a:xfrm>
            <a:off x="457200" y="4499114"/>
            <a:ext cx="2112496" cy="285750"/>
          </a:xfrm>
        </p:spPr>
        <p:txBody>
          <a:bodyPr/>
          <a:lstStyle/>
          <a:p>
            <a:r>
              <a:rPr lang="pl-PL" dirty="0"/>
              <a:t>Gartner</a:t>
            </a:r>
          </a:p>
        </p:txBody>
      </p:sp>
      <p:sp>
        <p:nvSpPr>
          <p:cNvPr id="9" name="Symbol zastępczy tekstu 8"/>
          <p:cNvSpPr>
            <a:spLocks noGrp="1"/>
          </p:cNvSpPr>
          <p:nvPr>
            <p:ph type="body" sz="quarter" idx="18"/>
          </p:nvPr>
        </p:nvSpPr>
        <p:spPr>
          <a:xfrm>
            <a:off x="5095" y="2843454"/>
            <a:ext cx="3092906" cy="1450441"/>
          </a:xfrm>
        </p:spPr>
        <p:txBody>
          <a:bodyPr/>
          <a:lstStyle/>
          <a:p>
            <a:r>
              <a:rPr lang="en-US" sz="1900" dirty="0"/>
              <a:t>Consider If: You need multiple loyalty management program options, coalition, single-company, as well multiple technology deployment options (such as hosted and on-premises).</a:t>
            </a:r>
          </a:p>
        </p:txBody>
      </p:sp>
      <p:pic>
        <p:nvPicPr>
          <p:cNvPr id="4" name="Obraz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454898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pl-PL" dirty="0"/>
              <a:t>ANALYSTS COVERAGE</a:t>
            </a:r>
          </a:p>
        </p:txBody>
      </p:sp>
      <p:graphicFrame>
        <p:nvGraphicFramePr>
          <p:cNvPr id="4" name="Tabela 3"/>
          <p:cNvGraphicFramePr>
            <a:graphicFrameLocks noGrp="1"/>
          </p:cNvGraphicFramePr>
          <p:nvPr>
            <p:extLst>
              <p:ext uri="{D42A27DB-BD31-4B8C-83A1-F6EECF244321}">
                <p14:modId xmlns:p14="http://schemas.microsoft.com/office/powerpoint/2010/main" val="1397251588"/>
              </p:ext>
            </p:extLst>
          </p:nvPr>
        </p:nvGraphicFramePr>
        <p:xfrm>
          <a:off x="704850" y="963931"/>
          <a:ext cx="7705726" cy="3676649"/>
        </p:xfrm>
        <a:graphic>
          <a:graphicData uri="http://schemas.openxmlformats.org/drawingml/2006/table">
            <a:tbl>
              <a:tblPr firstRow="1" firstCol="1" bandRow="1">
                <a:tableStyleId>{5C22544A-7EE6-4342-B048-85BDC9FD1C3A}</a:tableStyleId>
              </a:tblPr>
              <a:tblGrid>
                <a:gridCol w="3013710">
                  <a:extLst>
                    <a:ext uri="{9D8B030D-6E8A-4147-A177-3AD203B41FA5}">
                      <a16:colId xmlns:a16="http://schemas.microsoft.com/office/drawing/2014/main" val="20000"/>
                    </a:ext>
                  </a:extLst>
                </a:gridCol>
                <a:gridCol w="4692016">
                  <a:extLst>
                    <a:ext uri="{9D8B030D-6E8A-4147-A177-3AD203B41FA5}">
                      <a16:colId xmlns:a16="http://schemas.microsoft.com/office/drawing/2014/main" val="20001"/>
                    </a:ext>
                  </a:extLst>
                </a:gridCol>
              </a:tblGrid>
              <a:tr h="346709">
                <a:tc>
                  <a:txBody>
                    <a:bodyPr/>
                    <a:lstStyle/>
                    <a:p>
                      <a:pPr algn="ctr">
                        <a:lnSpc>
                          <a:spcPct val="115000"/>
                        </a:lnSpc>
                        <a:spcAft>
                          <a:spcPts val="0"/>
                        </a:spcAft>
                      </a:pPr>
                      <a:r>
                        <a:rPr lang="en-US" sz="1400" dirty="0">
                          <a:effectLst/>
                        </a:rPr>
                        <a:t>RESEARCH COMPANY</a:t>
                      </a:r>
                      <a:endParaRPr lang="en-US"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US" sz="1400" dirty="0">
                          <a:effectLst/>
                        </a:rPr>
                        <a:t>SELECTED REPORTS</a:t>
                      </a:r>
                      <a:endParaRPr lang="en-US" sz="1400" dirty="0">
                        <a:effectLst/>
                        <a:latin typeface="Calibri"/>
                        <a:ea typeface="Calibri"/>
                        <a:cs typeface="Times New Roman"/>
                      </a:endParaRPr>
                    </a:p>
                  </a:txBody>
                  <a:tcPr marL="68580" marR="68580" marT="0" marB="0" anchor="ctr" anchorCtr="1"/>
                </a:tc>
                <a:extLst>
                  <a:ext uri="{0D108BD9-81ED-4DB2-BD59-A6C34878D82A}">
                    <a16:rowId xmlns:a16="http://schemas.microsoft.com/office/drawing/2014/main" val="10000"/>
                  </a:ext>
                </a:extLst>
              </a:tr>
              <a:tr h="2033478">
                <a:tc>
                  <a:txBody>
                    <a:bodyPr/>
                    <a:lstStyle/>
                    <a:p>
                      <a:pPr>
                        <a:lnSpc>
                          <a:spcPct val="115000"/>
                        </a:lnSpc>
                        <a:spcAft>
                          <a:spcPts val="0"/>
                        </a:spcAft>
                      </a:pPr>
                      <a:r>
                        <a:rPr lang="en-US" sz="1600" dirty="0">
                          <a:effectLst/>
                        </a:rPr>
                        <a:t>Gartner</a:t>
                      </a:r>
                    </a:p>
                    <a:p>
                      <a:pPr>
                        <a:lnSpc>
                          <a:spcPct val="115000"/>
                        </a:lnSpc>
                        <a:spcAft>
                          <a:spcPts val="0"/>
                        </a:spcAft>
                      </a:pPr>
                      <a:r>
                        <a:rPr lang="en-US" sz="1600" b="0" dirty="0">
                          <a:effectLst/>
                        </a:rPr>
                        <a:t>www.gartner.com</a:t>
                      </a:r>
                      <a:endParaRPr lang="en-US" sz="1600" b="0" dirty="0">
                        <a:effectLst/>
                        <a:latin typeface="Calibri"/>
                        <a:ea typeface="Calibri"/>
                        <a:cs typeface="Times New Roman"/>
                      </a:endParaRPr>
                    </a:p>
                  </a:txBody>
                  <a:tcPr marL="137160" marR="137160" marT="137160" marB="137160" anchor="ctr"/>
                </a:tc>
                <a:tc>
                  <a:txBody>
                    <a:bodyPr/>
                    <a:lstStyle/>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pl-PL" sz="1100" kern="1200" dirty="0">
                          <a:solidFill>
                            <a:schemeClr val="dk1"/>
                          </a:solidFill>
                          <a:effectLst/>
                          <a:latin typeface="+mn-lt"/>
                          <a:ea typeface="+mn-ea"/>
                          <a:cs typeface="+mn-cs"/>
                        </a:rPr>
                        <a:t>The Gartner CRM </a:t>
                      </a:r>
                      <a:r>
                        <a:rPr lang="pl-PL" sz="1100" kern="1200" dirty="0" err="1">
                          <a:solidFill>
                            <a:schemeClr val="dk1"/>
                          </a:solidFill>
                          <a:effectLst/>
                          <a:latin typeface="+mn-lt"/>
                          <a:ea typeface="+mn-ea"/>
                          <a:cs typeface="+mn-cs"/>
                        </a:rPr>
                        <a:t>Vendor</a:t>
                      </a:r>
                      <a:r>
                        <a:rPr lang="pl-PL" sz="1100" kern="1200" baseline="0" dirty="0">
                          <a:solidFill>
                            <a:schemeClr val="dk1"/>
                          </a:solidFill>
                          <a:effectLst/>
                          <a:latin typeface="+mn-lt"/>
                          <a:ea typeface="+mn-ea"/>
                          <a:cs typeface="+mn-cs"/>
                        </a:rPr>
                        <a:t> Guide, 2016</a:t>
                      </a:r>
                      <a:endParaRPr lang="pl-PL" sz="1100" kern="1200" dirty="0">
                        <a:solidFill>
                          <a:schemeClr val="dk1"/>
                        </a:solidFill>
                        <a:effectLst/>
                        <a:latin typeface="+mn-lt"/>
                        <a:ea typeface="+mn-ea"/>
                        <a:cs typeface="+mn-cs"/>
                      </a:endParaRP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Hype Cycle for Digital Commerce, 2015</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Hype Cycle for Digital Marketing, 2015</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Market Guide for Loyalty Marketing Platforms, 2015</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The Gartner CRM Vendor Guide, 2015</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Key Customer Experience Foundations for Marketing Leaders, 2015</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The Gartner CRM Vendor Guide, 2014</a:t>
                      </a:r>
                    </a:p>
                    <a:p>
                      <a:pPr marL="144000" lvl="0" indent="-144000" algn="l" defTabSz="457200" rtl="0" eaLnBrk="1" latinLnBrk="0" hangingPunct="1">
                        <a:lnSpc>
                          <a:spcPct val="115000"/>
                        </a:lnSpc>
                        <a:spcBef>
                          <a:spcPts val="200"/>
                        </a:spcBef>
                        <a:spcAft>
                          <a:spcPts val="200"/>
                        </a:spcAft>
                        <a:buFont typeface="Wingdings" panose="05000000000000000000" pitchFamily="2" charset="2"/>
                        <a:buChar char="§"/>
                      </a:pPr>
                      <a:r>
                        <a:rPr lang="en-US" sz="1100" kern="1200" dirty="0">
                          <a:solidFill>
                            <a:schemeClr val="dk1"/>
                          </a:solidFill>
                          <a:effectLst/>
                          <a:latin typeface="+mn-lt"/>
                          <a:ea typeface="+mn-ea"/>
                          <a:cs typeface="+mn-cs"/>
                        </a:rPr>
                        <a:t>Hype Cycle for CRM Marketing Applications, 2012</a:t>
                      </a:r>
                    </a:p>
                  </a:txBody>
                  <a:tcPr marL="68580" marR="68580" marT="0" marB="0" anchor="ctr" anchorCtr="1"/>
                </a:tc>
                <a:extLst>
                  <a:ext uri="{0D108BD9-81ED-4DB2-BD59-A6C34878D82A}">
                    <a16:rowId xmlns:a16="http://schemas.microsoft.com/office/drawing/2014/main" val="10001"/>
                  </a:ext>
                </a:extLst>
              </a:tr>
              <a:tr h="1296462">
                <a:tc>
                  <a:txBody>
                    <a:bodyPr/>
                    <a:lstStyle/>
                    <a:p>
                      <a:pPr>
                        <a:lnSpc>
                          <a:spcPct val="115000"/>
                        </a:lnSpc>
                        <a:spcAft>
                          <a:spcPts val="0"/>
                        </a:spcAft>
                      </a:pPr>
                      <a:r>
                        <a:rPr lang="en-US" sz="1600" dirty="0">
                          <a:effectLst/>
                        </a:rPr>
                        <a:t>Forrester Research</a:t>
                      </a:r>
                    </a:p>
                    <a:p>
                      <a:pPr>
                        <a:lnSpc>
                          <a:spcPct val="115000"/>
                        </a:lnSpc>
                        <a:spcAft>
                          <a:spcPts val="0"/>
                        </a:spcAft>
                      </a:pPr>
                      <a:r>
                        <a:rPr lang="en-US" sz="1600" b="0" dirty="0">
                          <a:effectLst/>
                        </a:rPr>
                        <a:t>www.forrester.com</a:t>
                      </a:r>
                      <a:endParaRPr lang="en-US" sz="1600" b="0" dirty="0">
                        <a:effectLst/>
                        <a:latin typeface="Calibri"/>
                        <a:ea typeface="Calibri"/>
                        <a:cs typeface="Times New Roman"/>
                      </a:endParaRPr>
                    </a:p>
                  </a:txBody>
                  <a:tcPr marL="137160" marR="137160" marT="137160" marB="137160" anchor="ctr"/>
                </a:tc>
                <a:tc>
                  <a:txBody>
                    <a:bodyPr/>
                    <a:lstStyle/>
                    <a:p>
                      <a:pPr marL="144000" lvl="0" indent="-144000">
                        <a:lnSpc>
                          <a:spcPct val="115000"/>
                        </a:lnSpc>
                        <a:spcBef>
                          <a:spcPts val="200"/>
                        </a:spcBef>
                        <a:spcAft>
                          <a:spcPts val="200"/>
                        </a:spcAft>
                        <a:buFont typeface="Wingdings" panose="05000000000000000000" pitchFamily="2" charset="2"/>
                        <a:buChar char="§"/>
                      </a:pPr>
                      <a:r>
                        <a:rPr lang="en-US" sz="1100" dirty="0">
                          <a:effectLst/>
                        </a:rPr>
                        <a:t>The Forrester Wave: Customer Loyalty Solutions for Large Organizations Q1 2016</a:t>
                      </a:r>
                    </a:p>
                    <a:p>
                      <a:pPr marL="144000" lvl="0" indent="-144000">
                        <a:lnSpc>
                          <a:spcPct val="115000"/>
                        </a:lnSpc>
                        <a:spcBef>
                          <a:spcPts val="200"/>
                        </a:spcBef>
                        <a:spcAft>
                          <a:spcPts val="200"/>
                        </a:spcAft>
                        <a:buFont typeface="Wingdings" panose="05000000000000000000" pitchFamily="2" charset="2"/>
                        <a:buChar char="§"/>
                      </a:pPr>
                      <a:r>
                        <a:rPr lang="en-US" sz="1100" dirty="0">
                          <a:effectLst/>
                        </a:rPr>
                        <a:t>Understanding </a:t>
                      </a:r>
                      <a:r>
                        <a:rPr lang="pl-PL" sz="1100" dirty="0">
                          <a:effectLst/>
                        </a:rPr>
                        <a:t>t</a:t>
                      </a:r>
                      <a:r>
                        <a:rPr lang="en-US" sz="1100" dirty="0">
                          <a:effectLst/>
                        </a:rPr>
                        <a:t>he </a:t>
                      </a:r>
                      <a:r>
                        <a:rPr lang="pl-PL" sz="1100" dirty="0">
                          <a:effectLst/>
                        </a:rPr>
                        <a:t>A</a:t>
                      </a:r>
                      <a:r>
                        <a:rPr lang="en-US" sz="1100" dirty="0" err="1">
                          <a:effectLst/>
                        </a:rPr>
                        <a:t>natomy</a:t>
                      </a:r>
                      <a:r>
                        <a:rPr lang="en-US" sz="1100" dirty="0">
                          <a:effectLst/>
                        </a:rPr>
                        <a:t> of a Loyalty Technology </a:t>
                      </a:r>
                      <a:r>
                        <a:rPr lang="pl-PL" sz="1100" dirty="0">
                          <a:effectLst/>
                        </a:rPr>
                        <a:t>P</a:t>
                      </a:r>
                      <a:r>
                        <a:rPr lang="en-US" sz="1100" dirty="0" err="1">
                          <a:effectLst/>
                        </a:rPr>
                        <a:t>latform</a:t>
                      </a:r>
                      <a:r>
                        <a:rPr lang="en-US" sz="1100" dirty="0">
                          <a:effectLst/>
                        </a:rPr>
                        <a:t>, 2012</a:t>
                      </a:r>
                    </a:p>
                    <a:p>
                      <a:pPr marL="144000" lvl="0" indent="-144000">
                        <a:lnSpc>
                          <a:spcPct val="115000"/>
                        </a:lnSpc>
                        <a:spcBef>
                          <a:spcPts val="200"/>
                        </a:spcBef>
                        <a:spcAft>
                          <a:spcPts val="200"/>
                        </a:spcAft>
                        <a:buFont typeface="Wingdings" panose="05000000000000000000" pitchFamily="2" charset="2"/>
                        <a:buChar char="§"/>
                      </a:pPr>
                      <a:r>
                        <a:rPr lang="en-US" sz="1100" dirty="0">
                          <a:effectLst/>
                        </a:rPr>
                        <a:t>The Customer Loyalty Ecosystem, 2011</a:t>
                      </a:r>
                      <a:endParaRPr lang="en-US" sz="1100" dirty="0">
                        <a:effectLst/>
                        <a:latin typeface="Calibri"/>
                        <a:ea typeface="Calibri"/>
                        <a:cs typeface="Times New Roman"/>
                      </a:endParaRPr>
                    </a:p>
                  </a:txBody>
                  <a:tcPr marL="68580" marR="68580" marT="0" marB="0" anchor="ctr" anchorCtr="1"/>
                </a:tc>
                <a:extLst>
                  <a:ext uri="{0D108BD9-81ED-4DB2-BD59-A6C34878D82A}">
                    <a16:rowId xmlns:a16="http://schemas.microsoft.com/office/drawing/2014/main" val="10002"/>
                  </a:ext>
                </a:extLst>
              </a:tr>
            </a:tbl>
          </a:graphicData>
        </a:graphic>
      </p:graphicFrame>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88645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a:bodyPr>
          <a:lstStyle/>
          <a:p>
            <a:r>
              <a:rPr lang="en-US" dirty="0"/>
              <a:t>UNIQUE SELLING POINTS</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60440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COMARCH - WHERE WE ARE DIFFERENT</a:t>
            </a:r>
          </a:p>
        </p:txBody>
      </p:sp>
      <p:sp>
        <p:nvSpPr>
          <p:cNvPr id="16" name="Symbol zastępczy tekstu 4"/>
          <p:cNvSpPr txBox="1">
            <a:spLocks/>
          </p:cNvSpPr>
          <p:nvPr/>
        </p:nvSpPr>
        <p:spPr>
          <a:xfrm>
            <a:off x="457200" y="1832066"/>
            <a:ext cx="8235949" cy="2809455"/>
          </a:xfrm>
          <a:prstGeom prst="rect">
            <a:avLst/>
          </a:prstGeom>
          <a:solidFill>
            <a:schemeClr val="bg2"/>
          </a:solidFill>
        </p:spPr>
        <p:txBody>
          <a:bodyPr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lnSpc>
                <a:spcPct val="150000"/>
              </a:lnSpc>
            </a:pPr>
            <a:r>
              <a:rPr lang="en-US" sz="1600" dirty="0"/>
              <a:t>Powerful engine </a:t>
            </a:r>
            <a:r>
              <a:rPr lang="en-US" sz="1600" b="0" dirty="0"/>
              <a:t>- fully scalable platform that grow</a:t>
            </a:r>
            <a:r>
              <a:rPr lang="pl-PL" sz="1600" b="0" dirty="0"/>
              <a:t>s</a:t>
            </a:r>
            <a:r>
              <a:rPr lang="en-US" sz="1600" b="0" dirty="0"/>
              <a:t> with your business</a:t>
            </a:r>
          </a:p>
          <a:p>
            <a:pPr marL="162000" indent="-162000">
              <a:lnSpc>
                <a:spcPct val="150000"/>
              </a:lnSpc>
            </a:pPr>
            <a:r>
              <a:rPr lang="en-US" sz="1600" dirty="0"/>
              <a:t>Robust program rules definition </a:t>
            </a:r>
          </a:p>
          <a:p>
            <a:pPr marL="162000" indent="-162000">
              <a:lnSpc>
                <a:spcPct val="150000"/>
              </a:lnSpc>
            </a:pPr>
            <a:r>
              <a:rPr lang="en-US" sz="1600" dirty="0"/>
              <a:t>Real-time experience </a:t>
            </a:r>
            <a:r>
              <a:rPr lang="en-US" sz="1600" b="0" dirty="0"/>
              <a:t>- real-time accrual and redemption of points/miles, as well</a:t>
            </a:r>
            <a:r>
              <a:rPr lang="pl-PL" sz="1600" b="0" dirty="0"/>
              <a:t> as</a:t>
            </a:r>
            <a:r>
              <a:rPr lang="en-US" sz="1600" b="0" dirty="0"/>
              <a:t> coupon issuance and marketing communication </a:t>
            </a:r>
          </a:p>
          <a:p>
            <a:pPr marL="162000" indent="-162000">
              <a:lnSpc>
                <a:spcPct val="150000"/>
              </a:lnSpc>
            </a:pPr>
            <a:r>
              <a:rPr lang="en-US" sz="1600" dirty="0"/>
              <a:t>Very strong capabilities in managing </a:t>
            </a:r>
            <a:r>
              <a:rPr lang="en-US" sz="1600" b="0" dirty="0"/>
              <a:t>partners within the airline coalition or </a:t>
            </a:r>
            <a:br>
              <a:rPr lang="pl-PL" sz="1600" b="0" dirty="0"/>
            </a:br>
            <a:r>
              <a:rPr lang="en-US" sz="1600" b="0" dirty="0"/>
              <a:t>multi-partner loyalty program</a:t>
            </a:r>
          </a:p>
        </p:txBody>
      </p:sp>
      <p:sp>
        <p:nvSpPr>
          <p:cNvPr id="19" name="Prostokąt 18"/>
          <p:cNvSpPr/>
          <p:nvPr/>
        </p:nvSpPr>
        <p:spPr>
          <a:xfrm>
            <a:off x="457200" y="1031313"/>
            <a:ext cx="8250603" cy="770275"/>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en-US" sz="1600" b="1" dirty="0"/>
              <a:t>PROOFED &amp; CONFIGURABLE SOLUTIONS </a:t>
            </a:r>
            <a:br>
              <a:rPr lang="en-US" sz="1600" b="1" dirty="0"/>
            </a:br>
            <a:r>
              <a:rPr lang="pl-PL" sz="1600" b="1" dirty="0"/>
              <a:t>WITH</a:t>
            </a:r>
            <a:r>
              <a:rPr lang="en-US" sz="1600" b="1" dirty="0"/>
              <a:t> POWERFUL CAPABILITIES</a:t>
            </a:r>
          </a:p>
        </p:txBody>
      </p:sp>
      <p:pic>
        <p:nvPicPr>
          <p:cNvPr id="24" name="Obraz 23"/>
          <p:cNvPicPr>
            <a:picLocks noChangeAspect="1"/>
          </p:cNvPicPr>
          <p:nvPr/>
        </p:nvPicPr>
        <p:blipFill>
          <a:blip r:embed="rId2"/>
          <a:stretch>
            <a:fillRect/>
          </a:stretch>
        </p:blipFill>
        <p:spPr>
          <a:xfrm>
            <a:off x="8154722" y="1230499"/>
            <a:ext cx="371901" cy="371901"/>
          </a:xfrm>
          <a:prstGeom prst="rect">
            <a:avLst/>
          </a:prstGeom>
        </p:spPr>
      </p:pic>
      <p:pic>
        <p:nvPicPr>
          <p:cNvPr id="12" name="Obraz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23345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ostokąt 7"/>
          <p:cNvSpPr/>
          <p:nvPr/>
        </p:nvSpPr>
        <p:spPr>
          <a:xfrm>
            <a:off x="457200" y="1031313"/>
            <a:ext cx="8250603" cy="7702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600" b="1" dirty="0"/>
              <a:t>END-TO-END PORTFOLIO</a:t>
            </a:r>
          </a:p>
        </p:txBody>
      </p:sp>
      <p:sp>
        <p:nvSpPr>
          <p:cNvPr id="3" name="Symbol zastępczy tekstu 2"/>
          <p:cNvSpPr>
            <a:spLocks noGrp="1"/>
          </p:cNvSpPr>
          <p:nvPr>
            <p:ph type="body" sz="quarter" idx="25"/>
          </p:nvPr>
        </p:nvSpPr>
        <p:spPr/>
        <p:txBody>
          <a:bodyPr/>
          <a:lstStyle/>
          <a:p>
            <a:r>
              <a:rPr lang="en-US" dirty="0"/>
              <a:t>COMARCH - WHERE WE ARE DIFFERENT</a:t>
            </a:r>
          </a:p>
        </p:txBody>
      </p:sp>
      <p:pic>
        <p:nvPicPr>
          <p:cNvPr id="22" name="Obraz 21"/>
          <p:cNvPicPr>
            <a:picLocks noChangeAspect="1"/>
          </p:cNvPicPr>
          <p:nvPr/>
        </p:nvPicPr>
        <p:blipFill>
          <a:blip r:embed="rId2"/>
          <a:stretch>
            <a:fillRect/>
          </a:stretch>
        </p:blipFill>
        <p:spPr>
          <a:xfrm>
            <a:off x="8022605" y="1197522"/>
            <a:ext cx="431067" cy="422615"/>
          </a:xfrm>
          <a:prstGeom prst="rect">
            <a:avLst/>
          </a:prstGeom>
        </p:spPr>
      </p:pic>
      <p:pic>
        <p:nvPicPr>
          <p:cNvPr id="12" name="Obraz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10" name="Symbol zastępczy tekstu 4"/>
          <p:cNvSpPr txBox="1">
            <a:spLocks/>
          </p:cNvSpPr>
          <p:nvPr/>
        </p:nvSpPr>
        <p:spPr>
          <a:xfrm>
            <a:off x="457199" y="1832065"/>
            <a:ext cx="8235949" cy="2809455"/>
          </a:xfrm>
          <a:prstGeom prst="rect">
            <a:avLst/>
          </a:prstGeom>
          <a:solidFill>
            <a:schemeClr val="bg2"/>
          </a:solidFill>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lnSpc>
                <a:spcPct val="150000"/>
              </a:lnSpc>
            </a:pPr>
            <a:r>
              <a:rPr lang="en-US" sz="1600" b="1" dirty="0"/>
              <a:t>Comprehensive, end-to-end loyalty offer  </a:t>
            </a:r>
          </a:p>
          <a:p>
            <a:pPr marL="162000" indent="-162000">
              <a:lnSpc>
                <a:spcPct val="150000"/>
              </a:lnSpc>
            </a:pPr>
            <a:r>
              <a:rPr lang="en-US" sz="1600" b="1" dirty="0"/>
              <a:t>Integrated micro-location technology - Comarch Beacon </a:t>
            </a:r>
            <a:r>
              <a:rPr lang="en-US" sz="1600" dirty="0"/>
              <a:t>provides personalized</a:t>
            </a:r>
            <a:br>
              <a:rPr lang="en-US" sz="1600" dirty="0"/>
            </a:br>
            <a:r>
              <a:rPr lang="en-US" sz="1600" dirty="0"/>
              <a:t>consumer experiences &amp;</a:t>
            </a:r>
            <a:r>
              <a:rPr lang="pl-PL" sz="1600" dirty="0"/>
              <a:t> </a:t>
            </a:r>
            <a:r>
              <a:rPr lang="en-US" sz="1600" dirty="0"/>
              <a:t>improved targeting offers</a:t>
            </a:r>
            <a:endParaRPr lang="en-US" sz="1600" b="1" dirty="0"/>
          </a:p>
          <a:p>
            <a:pPr marL="162000" indent="-162000">
              <a:lnSpc>
                <a:spcPct val="150000"/>
              </a:lnSpc>
            </a:pPr>
            <a:r>
              <a:rPr lang="en-US" sz="1600" b="1" dirty="0"/>
              <a:t>Integrated engagement solution</a:t>
            </a:r>
            <a:endParaRPr lang="pl-PL" sz="1600" b="1" dirty="0"/>
          </a:p>
          <a:p>
            <a:pPr marL="162000" indent="-162000">
              <a:lnSpc>
                <a:spcPct val="150000"/>
              </a:lnSpc>
            </a:pPr>
            <a:r>
              <a:rPr lang="en-US" sz="1600" b="1" dirty="0"/>
              <a:t>Creative touch</a:t>
            </a:r>
            <a:r>
              <a:rPr lang="en-US" sz="1600" dirty="0"/>
              <a:t> - rich user experience and state-of-the-art graphic design</a:t>
            </a:r>
          </a:p>
        </p:txBody>
      </p:sp>
    </p:spTree>
    <p:extLst>
      <p:ext uri="{BB962C8B-B14F-4D97-AF65-F5344CB8AC3E}">
        <p14:creationId xmlns:p14="http://schemas.microsoft.com/office/powerpoint/2010/main" val="1057764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rostokąt 6"/>
          <p:cNvSpPr/>
          <p:nvPr/>
        </p:nvSpPr>
        <p:spPr>
          <a:xfrm>
            <a:off x="457200" y="1031313"/>
            <a:ext cx="8250603" cy="7702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600" b="1" dirty="0"/>
              <a:t>END-TO-END PORTFOLIO</a:t>
            </a:r>
          </a:p>
        </p:txBody>
      </p:sp>
      <p:sp>
        <p:nvSpPr>
          <p:cNvPr id="3" name="Symbol zastępczy tekstu 2"/>
          <p:cNvSpPr>
            <a:spLocks noGrp="1"/>
          </p:cNvSpPr>
          <p:nvPr>
            <p:ph type="body" sz="quarter" idx="25"/>
          </p:nvPr>
        </p:nvSpPr>
        <p:spPr/>
        <p:txBody>
          <a:bodyPr/>
          <a:lstStyle/>
          <a:p>
            <a:r>
              <a:rPr lang="en-US" dirty="0"/>
              <a:t>COMARCH - WHERE WE ARE DIFFERENT</a:t>
            </a:r>
          </a:p>
        </p:txBody>
      </p:sp>
      <p:sp>
        <p:nvSpPr>
          <p:cNvPr id="17" name="Prostokąt 16"/>
          <p:cNvSpPr/>
          <p:nvPr/>
        </p:nvSpPr>
        <p:spPr>
          <a:xfrm>
            <a:off x="457200" y="1031313"/>
            <a:ext cx="8248344" cy="770275"/>
          </a:xfrm>
          <a:prstGeom prst="rect">
            <a:avLst/>
          </a:prstGeom>
          <a:solidFill>
            <a:srgbClr val="34B4A1"/>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en-US" sz="1600" b="1" dirty="0"/>
              <a:t>EASY IMPLEMENTATION &amp; INDUSTRY EXPERTISE</a:t>
            </a:r>
          </a:p>
        </p:txBody>
      </p:sp>
      <p:pic>
        <p:nvPicPr>
          <p:cNvPr id="2" name="Obraz 1"/>
          <p:cNvPicPr>
            <a:picLocks noChangeAspect="1"/>
          </p:cNvPicPr>
          <p:nvPr/>
        </p:nvPicPr>
        <p:blipFill>
          <a:blip r:embed="rId2"/>
          <a:stretch>
            <a:fillRect/>
          </a:stretch>
        </p:blipFill>
        <p:spPr>
          <a:xfrm>
            <a:off x="8060307" y="1200093"/>
            <a:ext cx="431067" cy="431067"/>
          </a:xfrm>
          <a:prstGeom prst="rect">
            <a:avLst/>
          </a:prstGeom>
        </p:spPr>
      </p:pic>
      <p:pic>
        <p:nvPicPr>
          <p:cNvPr id="12" name="Obraz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9" name="Symbol zastępczy tekstu 4"/>
          <p:cNvSpPr txBox="1">
            <a:spLocks/>
          </p:cNvSpPr>
          <p:nvPr/>
        </p:nvSpPr>
        <p:spPr>
          <a:xfrm>
            <a:off x="457200" y="1832065"/>
            <a:ext cx="8248343" cy="2809455"/>
          </a:xfrm>
          <a:prstGeom prst="rect">
            <a:avLst/>
          </a:prstGeom>
          <a:solidFill>
            <a:schemeClr val="bg2"/>
          </a:solidFill>
        </p:spPr>
        <p:txBody>
          <a:bodyPr vert="horz" lIns="91440" tIns="45720" rIns="91440" bIns="45720" rtlCol="0" anchor="ctr">
            <a:no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lnSpc>
                <a:spcPct val="150000"/>
              </a:lnSpc>
            </a:pPr>
            <a:r>
              <a:rPr lang="en-US" sz="1600" b="1" dirty="0"/>
              <a:t>Support of diversified loyalty program business models </a:t>
            </a:r>
          </a:p>
          <a:p>
            <a:pPr marL="162000" indent="-162000">
              <a:lnSpc>
                <a:spcPct val="150000"/>
              </a:lnSpc>
            </a:pPr>
            <a:r>
              <a:rPr lang="en-US" sz="1600" b="1" dirty="0"/>
              <a:t>Broad multi-industry experience </a:t>
            </a:r>
            <a:r>
              <a:rPr lang="en-US" sz="1600" dirty="0"/>
              <a:t>- various industries and many types of loyalty schemes in stand-alone, multi-partner, coalition model</a:t>
            </a:r>
          </a:p>
          <a:p>
            <a:pPr marL="162000" indent="-162000">
              <a:lnSpc>
                <a:spcPct val="150000"/>
              </a:lnSpc>
            </a:pPr>
            <a:r>
              <a:rPr lang="en-US" sz="1600" b="1" dirty="0"/>
              <a:t>Robust API </a:t>
            </a:r>
            <a:r>
              <a:rPr lang="en-US" sz="1600" dirty="0"/>
              <a:t>- easy access to valuable data</a:t>
            </a:r>
          </a:p>
          <a:p>
            <a:pPr marL="162000" indent="-162000">
              <a:lnSpc>
                <a:spcPct val="150000"/>
              </a:lnSpc>
            </a:pPr>
            <a:r>
              <a:rPr lang="en-US" sz="1600" b="1" dirty="0"/>
              <a:t>Quick, flexible </a:t>
            </a:r>
            <a:r>
              <a:rPr lang="pl-PL" sz="1600" b="1" dirty="0"/>
              <a:t>and</a:t>
            </a:r>
            <a:r>
              <a:rPr lang="en-US" sz="1600" b="1" dirty="0"/>
              <a:t> in-house delivery</a:t>
            </a:r>
          </a:p>
        </p:txBody>
      </p:sp>
    </p:spTree>
    <p:extLst>
      <p:ext uri="{BB962C8B-B14F-4D97-AF65-F5344CB8AC3E}">
        <p14:creationId xmlns:p14="http://schemas.microsoft.com/office/powerpoint/2010/main" val="40579633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lnSpcReduction="20000"/>
          </a:bodyPr>
          <a:lstStyle/>
          <a:p>
            <a:r>
              <a:rPr lang="pl-PL" dirty="0"/>
              <a:t>COMARCH CRM&amp;MARKETING PLATFORM OVERVIEW</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86672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normAutofit lnSpcReduction="10000"/>
          </a:bodyPr>
          <a:lstStyle/>
          <a:p>
            <a:r>
              <a:rPr lang="en-US" dirty="0"/>
              <a:t>COMARCH CRM&amp;MARKETING – WHERE LOYALTY AND ENGAGEMENT MEET INNOVATION</a:t>
            </a:r>
          </a:p>
        </p:txBody>
      </p:sp>
      <p:sp>
        <p:nvSpPr>
          <p:cNvPr id="2" name="Prostokąt 1"/>
          <p:cNvSpPr/>
          <p:nvPr/>
        </p:nvSpPr>
        <p:spPr>
          <a:xfrm>
            <a:off x="7781925" y="4648200"/>
            <a:ext cx="1158875" cy="4953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22" y="925023"/>
            <a:ext cx="7037678" cy="4134089"/>
          </a:xfrm>
          <a:prstGeom prst="rect">
            <a:avLst/>
          </a:prstGeom>
        </p:spPr>
      </p:pic>
    </p:spTree>
    <p:extLst>
      <p:ext uri="{BB962C8B-B14F-4D97-AF65-F5344CB8AC3E}">
        <p14:creationId xmlns:p14="http://schemas.microsoft.com/office/powerpoint/2010/main" val="105711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lnSpcReduction="20000"/>
          </a:bodyPr>
          <a:lstStyle/>
          <a:p>
            <a:r>
              <a:rPr lang="en-US" dirty="0"/>
              <a:t>COMARCH LOYALTY MANAGEMENT – SOLUTION OVERVIEW</a:t>
            </a: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50768483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lstStyle/>
          <a:p>
            <a:r>
              <a:rPr lang="en-US" dirty="0"/>
              <a:t>COMARCH LOYALTY MANAGEMENT – SOLUTION OVERVIEW</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867" y="981075"/>
            <a:ext cx="7330267" cy="4008200"/>
          </a:xfrm>
          <a:prstGeom prst="rect">
            <a:avLst/>
          </a:prstGeom>
        </p:spPr>
      </p:pic>
      <p:sp>
        <p:nvSpPr>
          <p:cNvPr id="6" name="Prostokąt 5"/>
          <p:cNvSpPr/>
          <p:nvPr/>
        </p:nvSpPr>
        <p:spPr>
          <a:xfrm>
            <a:off x="7800975" y="4714875"/>
            <a:ext cx="1009650" cy="3315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dirty="0"/>
              <a:t>v</a:t>
            </a:r>
          </a:p>
        </p:txBody>
      </p:sp>
    </p:spTree>
    <p:extLst>
      <p:ext uri="{BB962C8B-B14F-4D97-AF65-F5344CB8AC3E}">
        <p14:creationId xmlns:p14="http://schemas.microsoft.com/office/powerpoint/2010/main" val="389043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Symbol zastępczy tekstu 9"/>
          <p:cNvSpPr>
            <a:spLocks noGrp="1"/>
          </p:cNvSpPr>
          <p:nvPr>
            <p:ph type="body" sz="quarter" idx="10"/>
          </p:nvPr>
        </p:nvSpPr>
        <p:spPr>
          <a:xfrm>
            <a:off x="393700" y="4438650"/>
            <a:ext cx="6064250" cy="522288"/>
          </a:xfrm>
        </p:spPr>
        <p:txBody>
          <a:bodyPr>
            <a:normAutofit/>
          </a:bodyPr>
          <a:lstStyle/>
          <a:p>
            <a:r>
              <a:rPr lang="en-US" dirty="0">
                <a:solidFill>
                  <a:srgbClr val="34B4A1"/>
                </a:solidFill>
              </a:rPr>
              <a:t>COMARCH CRM&amp;MARKETING FACTS &amp; FIGURES</a:t>
            </a:r>
          </a:p>
        </p:txBody>
      </p:sp>
      <p:pic>
        <p:nvPicPr>
          <p:cNvPr id="7" name="Obraz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946158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p:txBody>
          <a:bodyPr/>
          <a:lstStyle/>
          <a:p>
            <a:r>
              <a:rPr lang="pl-PL" dirty="0"/>
              <a:t>KEY SYSTEM CAPABILITIES</a:t>
            </a:r>
            <a:endParaRPr lang="en-US" dirty="0"/>
          </a:p>
        </p:txBody>
      </p:sp>
      <p:sp>
        <p:nvSpPr>
          <p:cNvPr id="4" name="Symbol zastępczy tekstu 3"/>
          <p:cNvSpPr>
            <a:spLocks noGrp="1"/>
          </p:cNvSpPr>
          <p:nvPr>
            <p:ph type="body" sz="quarter" idx="18"/>
          </p:nvPr>
        </p:nvSpPr>
        <p:spPr>
          <a:xfrm>
            <a:off x="1205071" y="2217496"/>
            <a:ext cx="2825296" cy="2479494"/>
          </a:xfrm>
        </p:spPr>
        <p:txBody>
          <a:bodyPr/>
          <a:lstStyle/>
          <a:p>
            <a:pPr marL="171450" indent="-171450" algn="l">
              <a:buFont typeface="Wingdings" panose="05000000000000000000" pitchFamily="2" charset="2"/>
              <a:buChar char="§"/>
            </a:pPr>
            <a:r>
              <a:rPr lang="pl-PL" sz="1600" dirty="0"/>
              <a:t>m</a:t>
            </a:r>
            <a:r>
              <a:rPr lang="en-US" sz="1600" dirty="0" err="1"/>
              <a:t>ulti</a:t>
            </a:r>
            <a:r>
              <a:rPr lang="en-US" sz="1600" dirty="0"/>
              <a:t>-language support</a:t>
            </a:r>
          </a:p>
          <a:p>
            <a:pPr marL="171450" indent="-171450" algn="l">
              <a:buFont typeface="Wingdings" panose="05000000000000000000" pitchFamily="2" charset="2"/>
              <a:buChar char="§"/>
            </a:pPr>
            <a:r>
              <a:rPr lang="pl-PL" sz="1600" dirty="0"/>
              <a:t>w</a:t>
            </a:r>
            <a:r>
              <a:rPr lang="en-US" sz="1600" dirty="0" err="1"/>
              <a:t>eb</a:t>
            </a:r>
            <a:r>
              <a:rPr lang="en-US" sz="1600" dirty="0"/>
              <a:t>-based (no local </a:t>
            </a:r>
            <a:r>
              <a:rPr lang="en-US" sz="1600" dirty="0" err="1"/>
              <a:t>insta</a:t>
            </a:r>
            <a:r>
              <a:rPr lang="pl-PL" sz="1600" dirty="0"/>
              <a:t>l</a:t>
            </a:r>
            <a:r>
              <a:rPr lang="en-US" sz="1600" dirty="0" err="1"/>
              <a:t>lation</a:t>
            </a:r>
            <a:r>
              <a:rPr lang="en-US" sz="1600" dirty="0"/>
              <a:t> requires)</a:t>
            </a:r>
          </a:p>
          <a:p>
            <a:pPr marL="171450" indent="-171450" algn="l">
              <a:buFont typeface="Wingdings" panose="05000000000000000000" pitchFamily="2" charset="2"/>
              <a:buChar char="§"/>
            </a:pPr>
            <a:r>
              <a:rPr lang="pl-PL" sz="1600" dirty="0"/>
              <a:t>n</a:t>
            </a:r>
            <a:r>
              <a:rPr lang="en-US" sz="1600" dirty="0"/>
              <a:t>o IT skills needed </a:t>
            </a:r>
          </a:p>
          <a:p>
            <a:pPr marL="171450" indent="-171450" algn="l">
              <a:buFont typeface="Wingdings" panose="05000000000000000000" pitchFamily="2" charset="2"/>
              <a:buChar char="§"/>
            </a:pPr>
            <a:r>
              <a:rPr lang="pl-PL" sz="1600" dirty="0"/>
              <a:t>r</a:t>
            </a:r>
            <a:r>
              <a:rPr lang="en-US" sz="1600" dirty="0" err="1"/>
              <a:t>eal</a:t>
            </a:r>
            <a:r>
              <a:rPr lang="en-US" sz="1600" dirty="0"/>
              <a:t> time data processing</a:t>
            </a:r>
          </a:p>
          <a:p>
            <a:pPr marL="171450" indent="-171450" algn="l">
              <a:buFont typeface="Wingdings" panose="05000000000000000000" pitchFamily="2" charset="2"/>
              <a:buChar char="§"/>
            </a:pPr>
            <a:r>
              <a:rPr lang="pl-PL" sz="1600" dirty="0"/>
              <a:t>m</a:t>
            </a:r>
            <a:r>
              <a:rPr lang="en-US" sz="1600" dirty="0" err="1"/>
              <a:t>ulti</a:t>
            </a:r>
            <a:r>
              <a:rPr lang="en-US" sz="1600" dirty="0"/>
              <a:t>-tenancy</a:t>
            </a:r>
          </a:p>
          <a:p>
            <a:pPr marL="171450" indent="-171450">
              <a:buFont typeface="Wingdings" panose="05000000000000000000" pitchFamily="2" charset="2"/>
              <a:buChar char="§"/>
            </a:pPr>
            <a:endParaRPr lang="pl-PL" sz="1400" dirty="0"/>
          </a:p>
        </p:txBody>
      </p:sp>
      <p:pic>
        <p:nvPicPr>
          <p:cNvPr id="5" name="Obraz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228163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Łącznik prosty 13"/>
          <p:cNvCxnSpPr/>
          <p:nvPr/>
        </p:nvCxnSpPr>
        <p:spPr>
          <a:xfrm>
            <a:off x="4572000" y="1653865"/>
            <a:ext cx="0" cy="1177162"/>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sp>
        <p:nvSpPr>
          <p:cNvPr id="4" name="Elipsa 3"/>
          <p:cNvSpPr/>
          <p:nvPr/>
        </p:nvSpPr>
        <p:spPr>
          <a:xfrm>
            <a:off x="5586241" y="2834950"/>
            <a:ext cx="1049409" cy="1049409"/>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 name="Elipsa 4"/>
          <p:cNvSpPr/>
          <p:nvPr/>
        </p:nvSpPr>
        <p:spPr>
          <a:xfrm>
            <a:off x="7125187" y="2834950"/>
            <a:ext cx="1049409" cy="1049409"/>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6" name="Elipsa 5"/>
          <p:cNvSpPr/>
          <p:nvPr/>
        </p:nvSpPr>
        <p:spPr>
          <a:xfrm>
            <a:off x="969406" y="2834950"/>
            <a:ext cx="1049409" cy="1049409"/>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2" name="Elipsa 21"/>
          <p:cNvSpPr/>
          <p:nvPr/>
        </p:nvSpPr>
        <p:spPr>
          <a:xfrm>
            <a:off x="4047296" y="2834950"/>
            <a:ext cx="1049409" cy="1049409"/>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6" name="Elipsa 25"/>
          <p:cNvSpPr/>
          <p:nvPr/>
        </p:nvSpPr>
        <p:spPr>
          <a:xfrm>
            <a:off x="2508351" y="2834950"/>
            <a:ext cx="1049409" cy="1049409"/>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normAutofit/>
          </a:bodyPr>
          <a:lstStyle/>
          <a:p>
            <a:r>
              <a:rPr lang="pl-PL" dirty="0"/>
              <a:t>DIFFERENT LOYALTY MODELS IN ONE SOLUTION</a:t>
            </a:r>
          </a:p>
        </p:txBody>
      </p:sp>
      <p:sp>
        <p:nvSpPr>
          <p:cNvPr id="8" name="pole tekstowe 7"/>
          <p:cNvSpPr txBox="1"/>
          <p:nvPr/>
        </p:nvSpPr>
        <p:spPr>
          <a:xfrm>
            <a:off x="5412563" y="3955035"/>
            <a:ext cx="1396764" cy="644217"/>
          </a:xfrm>
          <a:prstGeom prst="rect">
            <a:avLst/>
          </a:prstGeom>
        </p:spPr>
        <p:txBody>
          <a:bodyPr vert="horz" wrap="square" lIns="91440" tIns="45720" rIns="91440" bIns="45720" rtlCol="0">
            <a:noAutofit/>
          </a:bodyPr>
          <a:lstStyle/>
          <a:p>
            <a:pPr algn="ctr"/>
            <a:r>
              <a:rPr lang="pl-PL" sz="1400" b="1" dirty="0" err="1">
                <a:solidFill>
                  <a:srgbClr val="163F74"/>
                </a:solidFill>
              </a:rPr>
              <a:t>Employees</a:t>
            </a:r>
            <a:r>
              <a:rPr lang="pl-PL" sz="1400" b="1" dirty="0">
                <a:solidFill>
                  <a:srgbClr val="163F74"/>
                </a:solidFill>
              </a:rPr>
              <a:t> </a:t>
            </a:r>
            <a:r>
              <a:rPr lang="pl-PL" sz="1400" b="1" dirty="0" err="1">
                <a:solidFill>
                  <a:srgbClr val="163F74"/>
                </a:solidFill>
              </a:rPr>
              <a:t>incentive</a:t>
            </a:r>
            <a:r>
              <a:rPr lang="pl-PL" sz="1400" b="1" dirty="0">
                <a:solidFill>
                  <a:srgbClr val="163F74"/>
                </a:solidFill>
              </a:rPr>
              <a:t> </a:t>
            </a:r>
            <a:r>
              <a:rPr lang="pl-PL" sz="1400" b="1" dirty="0" err="1">
                <a:solidFill>
                  <a:srgbClr val="163F74"/>
                </a:solidFill>
              </a:rPr>
              <a:t>programs</a:t>
            </a:r>
            <a:endParaRPr lang="pl-PL" sz="1400" b="1" dirty="0">
              <a:solidFill>
                <a:srgbClr val="163F74"/>
              </a:solidFill>
            </a:endParaRPr>
          </a:p>
        </p:txBody>
      </p:sp>
      <p:sp>
        <p:nvSpPr>
          <p:cNvPr id="11" name="pole tekstowe 10"/>
          <p:cNvSpPr txBox="1"/>
          <p:nvPr/>
        </p:nvSpPr>
        <p:spPr>
          <a:xfrm>
            <a:off x="725890" y="3955035"/>
            <a:ext cx="1536440" cy="800051"/>
          </a:xfrm>
          <a:prstGeom prst="rect">
            <a:avLst/>
          </a:prstGeom>
        </p:spPr>
        <p:txBody>
          <a:bodyPr vert="horz" wrap="square" lIns="91440" tIns="45720" rIns="91440" bIns="45720" rtlCol="0">
            <a:noAutofit/>
          </a:bodyPr>
          <a:lstStyle/>
          <a:p>
            <a:pPr algn="ctr"/>
            <a:r>
              <a:rPr lang="pl-PL" sz="1400" b="1" dirty="0" err="1">
                <a:solidFill>
                  <a:srgbClr val="163F74"/>
                </a:solidFill>
              </a:rPr>
              <a:t>Multipartner</a:t>
            </a:r>
            <a:r>
              <a:rPr lang="pl-PL" sz="1400" b="1" dirty="0">
                <a:solidFill>
                  <a:srgbClr val="163F74"/>
                </a:solidFill>
              </a:rPr>
              <a:t> </a:t>
            </a:r>
            <a:r>
              <a:rPr lang="pl-PL" sz="1400" b="1" dirty="0" err="1">
                <a:solidFill>
                  <a:srgbClr val="163F74"/>
                </a:solidFill>
              </a:rPr>
              <a:t>loyalty</a:t>
            </a:r>
            <a:r>
              <a:rPr lang="pl-PL" sz="1400" b="1" dirty="0">
                <a:solidFill>
                  <a:srgbClr val="163F74"/>
                </a:solidFill>
              </a:rPr>
              <a:t> </a:t>
            </a:r>
            <a:r>
              <a:rPr lang="pl-PL" sz="1400" b="1" dirty="0" err="1">
                <a:solidFill>
                  <a:srgbClr val="163F74"/>
                </a:solidFill>
              </a:rPr>
              <a:t>programs</a:t>
            </a:r>
            <a:r>
              <a:rPr lang="pl-PL" sz="1400" b="1" dirty="0">
                <a:solidFill>
                  <a:srgbClr val="163F74"/>
                </a:solidFill>
              </a:rPr>
              <a:t> </a:t>
            </a:r>
            <a:br>
              <a:rPr lang="pl-PL" sz="1400" b="1" dirty="0">
                <a:solidFill>
                  <a:srgbClr val="163F74"/>
                </a:solidFill>
              </a:rPr>
            </a:br>
            <a:r>
              <a:rPr lang="pl-PL" sz="1400" b="1" dirty="0">
                <a:solidFill>
                  <a:srgbClr val="163F74"/>
                </a:solidFill>
              </a:rPr>
              <a:t>&amp; </a:t>
            </a:r>
            <a:r>
              <a:rPr lang="pl-PL" sz="1400" b="1" dirty="0" err="1">
                <a:solidFill>
                  <a:srgbClr val="163F74"/>
                </a:solidFill>
              </a:rPr>
              <a:t>coalitions</a:t>
            </a:r>
            <a:endParaRPr lang="pl-PL" sz="1400" b="1" dirty="0">
              <a:solidFill>
                <a:srgbClr val="163F74"/>
              </a:solidFill>
            </a:endParaRPr>
          </a:p>
        </p:txBody>
      </p:sp>
      <p:sp>
        <p:nvSpPr>
          <p:cNvPr id="12" name="pole tekstowe 11"/>
          <p:cNvSpPr txBox="1"/>
          <p:nvPr/>
        </p:nvSpPr>
        <p:spPr>
          <a:xfrm>
            <a:off x="6995781" y="3955035"/>
            <a:ext cx="1293223" cy="557511"/>
          </a:xfrm>
          <a:prstGeom prst="rect">
            <a:avLst/>
          </a:prstGeom>
        </p:spPr>
        <p:txBody>
          <a:bodyPr vert="horz" wrap="square" lIns="91440" tIns="45720" rIns="91440" bIns="45720" rtlCol="0">
            <a:noAutofit/>
          </a:bodyPr>
          <a:lstStyle/>
          <a:p>
            <a:pPr algn="ctr"/>
            <a:r>
              <a:rPr lang="pl-PL" sz="1400" b="1" dirty="0">
                <a:solidFill>
                  <a:srgbClr val="163F74"/>
                </a:solidFill>
              </a:rPr>
              <a:t>B2C/ B2B </a:t>
            </a:r>
            <a:r>
              <a:rPr lang="pl-PL" sz="1400" b="1" dirty="0" err="1">
                <a:solidFill>
                  <a:srgbClr val="163F74"/>
                </a:solidFill>
              </a:rPr>
              <a:t>loyalty</a:t>
            </a:r>
            <a:r>
              <a:rPr lang="pl-PL" sz="1400" b="1" dirty="0">
                <a:solidFill>
                  <a:srgbClr val="163F74"/>
                </a:solidFill>
              </a:rPr>
              <a:t> </a:t>
            </a:r>
            <a:r>
              <a:rPr lang="pl-PL" sz="1400" b="1" dirty="0" err="1">
                <a:solidFill>
                  <a:srgbClr val="163F74"/>
                </a:solidFill>
              </a:rPr>
              <a:t>programs</a:t>
            </a:r>
            <a:endParaRPr lang="pl-PL" sz="1400" b="1" dirty="0">
              <a:solidFill>
                <a:srgbClr val="163F74"/>
              </a:solidFill>
            </a:endParaRPr>
          </a:p>
        </p:txBody>
      </p:sp>
      <p:cxnSp>
        <p:nvCxnSpPr>
          <p:cNvPr id="13" name="Łącznik prosty 12"/>
          <p:cNvCxnSpPr/>
          <p:nvPr/>
        </p:nvCxnSpPr>
        <p:spPr>
          <a:xfrm flipH="1">
            <a:off x="1493018" y="2455310"/>
            <a:ext cx="6162445" cy="0"/>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sp>
        <p:nvSpPr>
          <p:cNvPr id="15" name="Prostokąt 14"/>
          <p:cNvSpPr/>
          <p:nvPr/>
        </p:nvSpPr>
        <p:spPr>
          <a:xfrm>
            <a:off x="3249092" y="1180565"/>
            <a:ext cx="2645817" cy="792482"/>
          </a:xfrm>
          <a:prstGeom prst="rect">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b="1" dirty="0">
                <a:solidFill>
                  <a:schemeClr val="bg1"/>
                </a:solidFill>
              </a:rPr>
              <a:t>COMARCH LOYALTY MANAGEMENT</a:t>
            </a:r>
          </a:p>
        </p:txBody>
      </p:sp>
      <p:cxnSp>
        <p:nvCxnSpPr>
          <p:cNvPr id="34" name="Łącznik prosty 33"/>
          <p:cNvCxnSpPr/>
          <p:nvPr/>
        </p:nvCxnSpPr>
        <p:spPr>
          <a:xfrm>
            <a:off x="6091616" y="2446021"/>
            <a:ext cx="0" cy="381119"/>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cxnSp>
        <p:nvCxnSpPr>
          <p:cNvPr id="35" name="Łącznik prosty 34"/>
          <p:cNvCxnSpPr/>
          <p:nvPr/>
        </p:nvCxnSpPr>
        <p:spPr>
          <a:xfrm>
            <a:off x="3033055" y="2446021"/>
            <a:ext cx="0" cy="381119"/>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cxnSp>
        <p:nvCxnSpPr>
          <p:cNvPr id="17" name="Łącznik prosty 16"/>
          <p:cNvCxnSpPr/>
          <p:nvPr/>
        </p:nvCxnSpPr>
        <p:spPr>
          <a:xfrm>
            <a:off x="1493018" y="2446020"/>
            <a:ext cx="0" cy="381119"/>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cxnSp>
        <p:nvCxnSpPr>
          <p:cNvPr id="20" name="Łącznik prosty 19"/>
          <p:cNvCxnSpPr/>
          <p:nvPr/>
        </p:nvCxnSpPr>
        <p:spPr>
          <a:xfrm>
            <a:off x="7642393" y="2446021"/>
            <a:ext cx="0" cy="381119"/>
          </a:xfrm>
          <a:prstGeom prst="lin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cxnSp>
      <p:sp>
        <p:nvSpPr>
          <p:cNvPr id="21" name="Elipsa 20"/>
          <p:cNvSpPr/>
          <p:nvPr/>
        </p:nvSpPr>
        <p:spPr>
          <a:xfrm>
            <a:off x="7570736" y="2760464"/>
            <a:ext cx="148590" cy="148590"/>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sp>
        <p:nvSpPr>
          <p:cNvPr id="24" name="pole tekstowe 23"/>
          <p:cNvSpPr txBox="1"/>
          <p:nvPr/>
        </p:nvSpPr>
        <p:spPr>
          <a:xfrm>
            <a:off x="3864494" y="3955035"/>
            <a:ext cx="1396764" cy="644217"/>
          </a:xfrm>
          <a:prstGeom prst="rect">
            <a:avLst/>
          </a:prstGeom>
        </p:spPr>
        <p:txBody>
          <a:bodyPr vert="horz" wrap="square" lIns="91440" tIns="45720" rIns="91440" bIns="45720" rtlCol="0">
            <a:normAutofit/>
          </a:bodyPr>
          <a:lstStyle/>
          <a:p>
            <a:pPr algn="ctr"/>
            <a:r>
              <a:rPr lang="pl-PL" sz="1400" b="1" dirty="0" err="1">
                <a:solidFill>
                  <a:srgbClr val="163F74"/>
                </a:solidFill>
              </a:rPr>
              <a:t>Frequent</a:t>
            </a:r>
            <a:r>
              <a:rPr lang="pl-PL" sz="1400" b="1" dirty="0">
                <a:solidFill>
                  <a:srgbClr val="163F74"/>
                </a:solidFill>
              </a:rPr>
              <a:t> </a:t>
            </a:r>
            <a:r>
              <a:rPr lang="pl-PL" sz="1400" b="1" dirty="0" err="1">
                <a:solidFill>
                  <a:srgbClr val="163F74"/>
                </a:solidFill>
              </a:rPr>
              <a:t>flyer</a:t>
            </a:r>
            <a:r>
              <a:rPr lang="pl-PL" sz="1400" b="1" dirty="0">
                <a:solidFill>
                  <a:srgbClr val="163F74"/>
                </a:solidFill>
              </a:rPr>
              <a:t> </a:t>
            </a:r>
            <a:r>
              <a:rPr lang="pl-PL" sz="1400" b="1" dirty="0" err="1">
                <a:solidFill>
                  <a:srgbClr val="163F74"/>
                </a:solidFill>
              </a:rPr>
              <a:t>programs</a:t>
            </a:r>
            <a:endParaRPr lang="pl-PL" sz="1400" b="1" dirty="0">
              <a:solidFill>
                <a:srgbClr val="163F74"/>
              </a:solidFill>
            </a:endParaRPr>
          </a:p>
        </p:txBody>
      </p:sp>
      <p:sp>
        <p:nvSpPr>
          <p:cNvPr id="28" name="pole tekstowe 27"/>
          <p:cNvSpPr txBox="1"/>
          <p:nvPr/>
        </p:nvSpPr>
        <p:spPr>
          <a:xfrm>
            <a:off x="2334673" y="3955035"/>
            <a:ext cx="1396764" cy="644217"/>
          </a:xfrm>
          <a:prstGeom prst="rect">
            <a:avLst/>
          </a:prstGeom>
        </p:spPr>
        <p:txBody>
          <a:bodyPr vert="horz" wrap="square" lIns="91440" tIns="45720" rIns="91440" bIns="45720" rtlCol="0">
            <a:noAutofit/>
          </a:bodyPr>
          <a:lstStyle/>
          <a:p>
            <a:pPr algn="ctr"/>
            <a:r>
              <a:rPr lang="pl-PL" sz="1400" b="1" dirty="0">
                <a:solidFill>
                  <a:srgbClr val="163F74"/>
                </a:solidFill>
              </a:rPr>
              <a:t>Stand-</a:t>
            </a:r>
            <a:r>
              <a:rPr lang="pl-PL" sz="1400" b="1" dirty="0" err="1">
                <a:solidFill>
                  <a:srgbClr val="163F74"/>
                </a:solidFill>
              </a:rPr>
              <a:t>alone</a:t>
            </a:r>
            <a:r>
              <a:rPr lang="pl-PL" sz="1400" b="1" dirty="0">
                <a:solidFill>
                  <a:srgbClr val="163F74"/>
                </a:solidFill>
              </a:rPr>
              <a:t> </a:t>
            </a:r>
            <a:r>
              <a:rPr lang="pl-PL" sz="1400" b="1" dirty="0" err="1">
                <a:solidFill>
                  <a:srgbClr val="163F74"/>
                </a:solidFill>
              </a:rPr>
              <a:t>loyalty</a:t>
            </a:r>
            <a:r>
              <a:rPr lang="pl-PL" sz="1400" b="1" dirty="0">
                <a:solidFill>
                  <a:srgbClr val="163F74"/>
                </a:solidFill>
              </a:rPr>
              <a:t> </a:t>
            </a:r>
            <a:r>
              <a:rPr lang="pl-PL" sz="1400" b="1" dirty="0" err="1">
                <a:solidFill>
                  <a:srgbClr val="163F74"/>
                </a:solidFill>
              </a:rPr>
              <a:t>programs</a:t>
            </a:r>
            <a:endParaRPr lang="pl-PL" sz="1400" b="1" dirty="0">
              <a:solidFill>
                <a:srgbClr val="163F74"/>
              </a:solidFill>
            </a:endParaRPr>
          </a:p>
        </p:txBody>
      </p:sp>
      <p:sp>
        <p:nvSpPr>
          <p:cNvPr id="30" name="Elipsa 29"/>
          <p:cNvSpPr/>
          <p:nvPr/>
        </p:nvSpPr>
        <p:spPr>
          <a:xfrm>
            <a:off x="6017321" y="2760464"/>
            <a:ext cx="148590" cy="148590"/>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sp>
        <p:nvSpPr>
          <p:cNvPr id="31" name="Elipsa 30"/>
          <p:cNvSpPr/>
          <p:nvPr/>
        </p:nvSpPr>
        <p:spPr>
          <a:xfrm>
            <a:off x="4492846" y="2760464"/>
            <a:ext cx="148590" cy="148590"/>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sp>
        <p:nvSpPr>
          <p:cNvPr id="32" name="Elipsa 31"/>
          <p:cNvSpPr/>
          <p:nvPr/>
        </p:nvSpPr>
        <p:spPr>
          <a:xfrm>
            <a:off x="2958760" y="2760464"/>
            <a:ext cx="148590" cy="148590"/>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sp>
        <p:nvSpPr>
          <p:cNvPr id="33" name="Elipsa 32"/>
          <p:cNvSpPr/>
          <p:nvPr/>
        </p:nvSpPr>
        <p:spPr>
          <a:xfrm>
            <a:off x="1418723" y="2760464"/>
            <a:ext cx="148590" cy="148590"/>
          </a:xfrm>
          <a:prstGeom prst="ellipse">
            <a:avLst/>
          </a:prstGeom>
          <a:solidFill>
            <a:srgbClr val="FFFFFF"/>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solidFill>
                <a:schemeClr val="lt1"/>
              </a:solidFill>
            </a:endParaRPr>
          </a:p>
        </p:txBody>
      </p:sp>
      <p:pic>
        <p:nvPicPr>
          <p:cNvPr id="39" name="Obraz 38"/>
          <p:cNvPicPr>
            <a:picLocks noChangeAspect="1"/>
          </p:cNvPicPr>
          <p:nvPr/>
        </p:nvPicPr>
        <p:blipFill>
          <a:blip r:embed="rId2"/>
          <a:stretch>
            <a:fillRect/>
          </a:stretch>
        </p:blipFill>
        <p:spPr>
          <a:xfrm>
            <a:off x="1219954" y="3109003"/>
            <a:ext cx="546128" cy="495325"/>
          </a:xfrm>
          <a:prstGeom prst="rect">
            <a:avLst/>
          </a:prstGeom>
        </p:spPr>
      </p:pic>
      <p:pic>
        <p:nvPicPr>
          <p:cNvPr id="41" name="Obraz 40"/>
          <p:cNvPicPr>
            <a:picLocks noChangeAspect="1"/>
          </p:cNvPicPr>
          <p:nvPr/>
        </p:nvPicPr>
        <p:blipFill>
          <a:blip r:embed="rId3"/>
          <a:stretch>
            <a:fillRect/>
          </a:stretch>
        </p:blipFill>
        <p:spPr>
          <a:xfrm>
            <a:off x="5799747" y="3164171"/>
            <a:ext cx="622395" cy="414931"/>
          </a:xfrm>
          <a:prstGeom prst="rect">
            <a:avLst/>
          </a:prstGeom>
        </p:spPr>
      </p:pic>
      <p:pic>
        <p:nvPicPr>
          <p:cNvPr id="42" name="Obraz 41"/>
          <p:cNvPicPr>
            <a:picLocks noChangeAspect="1"/>
          </p:cNvPicPr>
          <p:nvPr/>
        </p:nvPicPr>
        <p:blipFill>
          <a:blip r:embed="rId4"/>
          <a:stretch>
            <a:fillRect/>
          </a:stretch>
        </p:blipFill>
        <p:spPr>
          <a:xfrm>
            <a:off x="4382296" y="3186510"/>
            <a:ext cx="444523" cy="412772"/>
          </a:xfrm>
          <a:prstGeom prst="rect">
            <a:avLst/>
          </a:prstGeom>
        </p:spPr>
      </p:pic>
      <p:pic>
        <p:nvPicPr>
          <p:cNvPr id="43" name="Obraz 42"/>
          <p:cNvPicPr>
            <a:picLocks noChangeAspect="1"/>
          </p:cNvPicPr>
          <p:nvPr/>
        </p:nvPicPr>
        <p:blipFill>
          <a:blip r:embed="rId5"/>
          <a:stretch>
            <a:fillRect/>
          </a:stretch>
        </p:blipFill>
        <p:spPr>
          <a:xfrm>
            <a:off x="7395100" y="3218262"/>
            <a:ext cx="520726" cy="349268"/>
          </a:xfrm>
          <a:prstGeom prst="rect">
            <a:avLst/>
          </a:prstGeom>
        </p:spPr>
      </p:pic>
      <p:pic>
        <p:nvPicPr>
          <p:cNvPr id="44" name="Obraz 43"/>
          <p:cNvPicPr>
            <a:picLocks noChangeAspect="1"/>
          </p:cNvPicPr>
          <p:nvPr/>
        </p:nvPicPr>
        <p:blipFill>
          <a:blip r:embed="rId6"/>
          <a:stretch>
            <a:fillRect/>
          </a:stretch>
        </p:blipFill>
        <p:spPr>
          <a:xfrm>
            <a:off x="2825590" y="3163605"/>
            <a:ext cx="414931" cy="414931"/>
          </a:xfrm>
          <a:prstGeom prst="rect">
            <a:avLst/>
          </a:prstGeom>
        </p:spPr>
      </p:pic>
      <p:pic>
        <p:nvPicPr>
          <p:cNvPr id="36" name="Obraz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5815822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54025" y="982980"/>
            <a:ext cx="8235950" cy="369835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tIns="144000" rIns="72000" rtlCol="0" anchor="t" anchorCtr="0"/>
          <a:lstStyle/>
          <a:p>
            <a:pPr algn="ctr"/>
            <a:r>
              <a:rPr lang="pl-PL" sz="1600" b="1" dirty="0">
                <a:solidFill>
                  <a:schemeClr val="tx1"/>
                </a:solidFill>
              </a:rPr>
              <a:t>COMARCH LOYALTY MANAGEMENT</a:t>
            </a:r>
            <a:endParaRPr lang="en-US" sz="1600" b="1" dirty="0">
              <a:solidFill>
                <a:schemeClr val="tx1"/>
              </a:solidFill>
            </a:endParaRPr>
          </a:p>
        </p:txBody>
      </p:sp>
      <p:sp>
        <p:nvSpPr>
          <p:cNvPr id="3" name="Symbol zastępczy tekstu 2"/>
          <p:cNvSpPr>
            <a:spLocks noGrp="1"/>
          </p:cNvSpPr>
          <p:nvPr>
            <p:ph type="body" sz="quarter" idx="25"/>
          </p:nvPr>
        </p:nvSpPr>
        <p:spPr/>
        <p:txBody>
          <a:bodyPr>
            <a:normAutofit/>
          </a:bodyPr>
          <a:lstStyle/>
          <a:p>
            <a:r>
              <a:rPr lang="en-US" dirty="0"/>
              <a:t>BUSINESS MODULES TAILORED TO DIFFERENT USERS</a:t>
            </a:r>
          </a:p>
        </p:txBody>
      </p:sp>
      <p:graphicFrame>
        <p:nvGraphicFramePr>
          <p:cNvPr id="4" name="Diagram 3"/>
          <p:cNvGraphicFramePr/>
          <p:nvPr>
            <p:extLst>
              <p:ext uri="{D42A27DB-BD31-4B8C-83A1-F6EECF244321}">
                <p14:modId xmlns:p14="http://schemas.microsoft.com/office/powerpoint/2010/main" val="2802890999"/>
              </p:ext>
            </p:extLst>
          </p:nvPr>
        </p:nvGraphicFramePr>
        <p:xfrm>
          <a:off x="689610" y="1267741"/>
          <a:ext cx="7764780" cy="349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Obraz 5"/>
          <p:cNvPicPr>
            <a:picLocks noChangeAspect="1"/>
          </p:cNvPicPr>
          <p:nvPr/>
        </p:nvPicPr>
        <p:blipFill>
          <a:blip r:embed="rId7"/>
          <a:stretch>
            <a:fillRect/>
          </a:stretch>
        </p:blipFill>
        <p:spPr>
          <a:xfrm>
            <a:off x="1379671" y="1838893"/>
            <a:ext cx="398339" cy="513799"/>
          </a:xfrm>
          <a:prstGeom prst="rect">
            <a:avLst/>
          </a:prstGeom>
        </p:spPr>
      </p:pic>
      <p:pic>
        <p:nvPicPr>
          <p:cNvPr id="7" name="Obraz 6"/>
          <p:cNvPicPr>
            <a:picLocks noChangeAspect="1"/>
          </p:cNvPicPr>
          <p:nvPr/>
        </p:nvPicPr>
        <p:blipFill>
          <a:blip r:embed="rId8"/>
          <a:stretch>
            <a:fillRect/>
          </a:stretch>
        </p:blipFill>
        <p:spPr>
          <a:xfrm>
            <a:off x="3403687" y="1841779"/>
            <a:ext cx="357928" cy="508027"/>
          </a:xfrm>
          <a:prstGeom prst="rect">
            <a:avLst/>
          </a:prstGeom>
        </p:spPr>
      </p:pic>
      <p:pic>
        <p:nvPicPr>
          <p:cNvPr id="8" name="Obraz 7"/>
          <p:cNvPicPr>
            <a:picLocks noChangeAspect="1"/>
          </p:cNvPicPr>
          <p:nvPr/>
        </p:nvPicPr>
        <p:blipFill>
          <a:blip r:embed="rId9"/>
          <a:stretch>
            <a:fillRect/>
          </a:stretch>
        </p:blipFill>
        <p:spPr>
          <a:xfrm>
            <a:off x="5260535" y="1870645"/>
            <a:ext cx="531119" cy="450295"/>
          </a:xfrm>
          <a:prstGeom prst="rect">
            <a:avLst/>
          </a:prstGeom>
        </p:spPr>
      </p:pic>
      <p:pic>
        <p:nvPicPr>
          <p:cNvPr id="9" name="Obraz 8"/>
          <p:cNvPicPr>
            <a:picLocks noChangeAspect="1"/>
          </p:cNvPicPr>
          <p:nvPr/>
        </p:nvPicPr>
        <p:blipFill>
          <a:blip r:embed="rId10"/>
          <a:stretch>
            <a:fillRect/>
          </a:stretch>
        </p:blipFill>
        <p:spPr>
          <a:xfrm>
            <a:off x="7376035" y="1826856"/>
            <a:ext cx="314342" cy="537873"/>
          </a:xfrm>
          <a:prstGeom prst="rect">
            <a:avLst/>
          </a:prstGeom>
        </p:spPr>
      </p:pic>
      <p:pic>
        <p:nvPicPr>
          <p:cNvPr id="10" name="Obraz 9"/>
          <p:cNvPicPr>
            <a:picLocks noChangeAspect="1"/>
          </p:cNvPicPr>
          <p:nvPr/>
        </p:nvPicPr>
        <p:blipFill>
          <a:blip r:embed="rId11"/>
          <a:stretch>
            <a:fillRect/>
          </a:stretch>
        </p:blipFill>
        <p:spPr>
          <a:xfrm>
            <a:off x="1233064" y="3395492"/>
            <a:ext cx="586771" cy="398166"/>
          </a:xfrm>
          <a:prstGeom prst="rect">
            <a:avLst/>
          </a:prstGeom>
        </p:spPr>
      </p:pic>
      <p:pic>
        <p:nvPicPr>
          <p:cNvPr id="11" name="Obraz 10"/>
          <p:cNvPicPr>
            <a:picLocks noChangeAspect="1"/>
          </p:cNvPicPr>
          <p:nvPr/>
        </p:nvPicPr>
        <p:blipFill>
          <a:blip r:embed="rId12"/>
          <a:stretch>
            <a:fillRect/>
          </a:stretch>
        </p:blipFill>
        <p:spPr>
          <a:xfrm>
            <a:off x="3427069" y="3365963"/>
            <a:ext cx="311166" cy="457224"/>
          </a:xfrm>
          <a:prstGeom prst="rect">
            <a:avLst/>
          </a:prstGeom>
        </p:spPr>
      </p:pic>
      <p:pic>
        <p:nvPicPr>
          <p:cNvPr id="12" name="Obraz 11"/>
          <p:cNvPicPr>
            <a:picLocks noChangeAspect="1"/>
          </p:cNvPicPr>
          <p:nvPr/>
        </p:nvPicPr>
        <p:blipFill>
          <a:blip r:embed="rId13"/>
          <a:stretch>
            <a:fillRect/>
          </a:stretch>
        </p:blipFill>
        <p:spPr>
          <a:xfrm>
            <a:off x="5267117" y="3375200"/>
            <a:ext cx="484935" cy="438750"/>
          </a:xfrm>
          <a:prstGeom prst="rect">
            <a:avLst/>
          </a:prstGeom>
        </p:spPr>
      </p:pic>
      <p:pic>
        <p:nvPicPr>
          <p:cNvPr id="14" name="Obraz 13"/>
          <p:cNvPicPr>
            <a:picLocks noChangeAspect="1"/>
          </p:cNvPicPr>
          <p:nvPr/>
        </p:nvPicPr>
        <p:blipFill>
          <a:blip r:embed="rId14"/>
          <a:stretch>
            <a:fillRect/>
          </a:stretch>
        </p:blipFill>
        <p:spPr>
          <a:xfrm>
            <a:off x="7263317" y="3346913"/>
            <a:ext cx="539778" cy="495325"/>
          </a:xfrm>
          <a:prstGeom prst="rect">
            <a:avLst/>
          </a:prstGeom>
        </p:spPr>
      </p:pic>
      <p:pic>
        <p:nvPicPr>
          <p:cNvPr id="13" name="Obraz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883181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454025" y="982980"/>
            <a:ext cx="8235950" cy="369835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tIns="144000" rIns="72000" rtlCol="0" anchor="t" anchorCtr="0"/>
          <a:lstStyle/>
          <a:p>
            <a:pPr algn="ctr"/>
            <a:r>
              <a:rPr lang="pl-PL" sz="1600" b="1" dirty="0">
                <a:solidFill>
                  <a:schemeClr val="tx1"/>
                </a:solidFill>
              </a:rPr>
              <a:t>COMARCH LOYALTY MANAGEMENT</a:t>
            </a:r>
            <a:endParaRPr lang="en-US" sz="1600" b="1" dirty="0">
              <a:solidFill>
                <a:schemeClr val="tx1"/>
              </a:solidFill>
            </a:endParaRPr>
          </a:p>
        </p:txBody>
      </p:sp>
      <p:sp>
        <p:nvSpPr>
          <p:cNvPr id="3" name="Symbol zastępczy tekstu 2"/>
          <p:cNvSpPr>
            <a:spLocks noGrp="1"/>
          </p:cNvSpPr>
          <p:nvPr>
            <p:ph type="body" sz="quarter" idx="25"/>
          </p:nvPr>
        </p:nvSpPr>
        <p:spPr/>
        <p:txBody>
          <a:bodyPr>
            <a:normAutofit/>
          </a:bodyPr>
          <a:lstStyle/>
          <a:p>
            <a:r>
              <a:rPr lang="en-US" dirty="0"/>
              <a:t>BUSINESS MODULES TAILORED TO DIFFERENT USERS</a:t>
            </a:r>
          </a:p>
        </p:txBody>
      </p:sp>
      <p:graphicFrame>
        <p:nvGraphicFramePr>
          <p:cNvPr id="4" name="Diagram 3"/>
          <p:cNvGraphicFramePr/>
          <p:nvPr>
            <p:extLst>
              <p:ext uri="{D42A27DB-BD31-4B8C-83A1-F6EECF244321}">
                <p14:modId xmlns:p14="http://schemas.microsoft.com/office/powerpoint/2010/main" val="2443042904"/>
              </p:ext>
            </p:extLst>
          </p:nvPr>
        </p:nvGraphicFramePr>
        <p:xfrm>
          <a:off x="689610" y="1267741"/>
          <a:ext cx="7764780" cy="3497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Obraz 5"/>
          <p:cNvPicPr>
            <a:picLocks noChangeAspect="1"/>
          </p:cNvPicPr>
          <p:nvPr/>
        </p:nvPicPr>
        <p:blipFill>
          <a:blip r:embed="rId7"/>
          <a:stretch>
            <a:fillRect/>
          </a:stretch>
        </p:blipFill>
        <p:spPr>
          <a:xfrm>
            <a:off x="1379671" y="1838893"/>
            <a:ext cx="398339" cy="513799"/>
          </a:xfrm>
          <a:prstGeom prst="rect">
            <a:avLst/>
          </a:prstGeom>
        </p:spPr>
      </p:pic>
      <p:pic>
        <p:nvPicPr>
          <p:cNvPr id="7" name="Obraz 6"/>
          <p:cNvPicPr>
            <a:picLocks noChangeAspect="1"/>
          </p:cNvPicPr>
          <p:nvPr/>
        </p:nvPicPr>
        <p:blipFill>
          <a:blip r:embed="rId8"/>
          <a:stretch>
            <a:fillRect/>
          </a:stretch>
        </p:blipFill>
        <p:spPr>
          <a:xfrm>
            <a:off x="3403687" y="1841779"/>
            <a:ext cx="357928" cy="508027"/>
          </a:xfrm>
          <a:prstGeom prst="rect">
            <a:avLst/>
          </a:prstGeom>
        </p:spPr>
      </p:pic>
      <p:pic>
        <p:nvPicPr>
          <p:cNvPr id="8" name="Obraz 7"/>
          <p:cNvPicPr>
            <a:picLocks noChangeAspect="1"/>
          </p:cNvPicPr>
          <p:nvPr/>
        </p:nvPicPr>
        <p:blipFill>
          <a:blip r:embed="rId9"/>
          <a:stretch>
            <a:fillRect/>
          </a:stretch>
        </p:blipFill>
        <p:spPr>
          <a:xfrm>
            <a:off x="5260535" y="1870645"/>
            <a:ext cx="531119" cy="450295"/>
          </a:xfrm>
          <a:prstGeom prst="rect">
            <a:avLst/>
          </a:prstGeom>
        </p:spPr>
      </p:pic>
      <p:pic>
        <p:nvPicPr>
          <p:cNvPr id="9" name="Obraz 8"/>
          <p:cNvPicPr>
            <a:picLocks noChangeAspect="1"/>
          </p:cNvPicPr>
          <p:nvPr/>
        </p:nvPicPr>
        <p:blipFill>
          <a:blip r:embed="rId10"/>
          <a:stretch>
            <a:fillRect/>
          </a:stretch>
        </p:blipFill>
        <p:spPr>
          <a:xfrm>
            <a:off x="7376035" y="1826856"/>
            <a:ext cx="314342" cy="537873"/>
          </a:xfrm>
          <a:prstGeom prst="rect">
            <a:avLst/>
          </a:prstGeom>
        </p:spPr>
      </p:pic>
      <p:pic>
        <p:nvPicPr>
          <p:cNvPr id="10" name="Obraz 9"/>
          <p:cNvPicPr>
            <a:picLocks noChangeAspect="1"/>
          </p:cNvPicPr>
          <p:nvPr/>
        </p:nvPicPr>
        <p:blipFill>
          <a:blip r:embed="rId11"/>
          <a:stretch>
            <a:fillRect/>
          </a:stretch>
        </p:blipFill>
        <p:spPr>
          <a:xfrm>
            <a:off x="1233064" y="3395492"/>
            <a:ext cx="586771" cy="398166"/>
          </a:xfrm>
          <a:prstGeom prst="rect">
            <a:avLst/>
          </a:prstGeom>
        </p:spPr>
      </p:pic>
      <p:pic>
        <p:nvPicPr>
          <p:cNvPr id="11" name="Obraz 10"/>
          <p:cNvPicPr>
            <a:picLocks noChangeAspect="1"/>
          </p:cNvPicPr>
          <p:nvPr/>
        </p:nvPicPr>
        <p:blipFill>
          <a:blip r:embed="rId12"/>
          <a:stretch>
            <a:fillRect/>
          </a:stretch>
        </p:blipFill>
        <p:spPr>
          <a:xfrm>
            <a:off x="3427069" y="3365963"/>
            <a:ext cx="311166" cy="457224"/>
          </a:xfrm>
          <a:prstGeom prst="rect">
            <a:avLst/>
          </a:prstGeom>
        </p:spPr>
      </p:pic>
      <p:pic>
        <p:nvPicPr>
          <p:cNvPr id="12" name="Obraz 11"/>
          <p:cNvPicPr>
            <a:picLocks noChangeAspect="1"/>
          </p:cNvPicPr>
          <p:nvPr/>
        </p:nvPicPr>
        <p:blipFill>
          <a:blip r:embed="rId13"/>
          <a:stretch>
            <a:fillRect/>
          </a:stretch>
        </p:blipFill>
        <p:spPr>
          <a:xfrm>
            <a:off x="5267117" y="3375200"/>
            <a:ext cx="484935" cy="438750"/>
          </a:xfrm>
          <a:prstGeom prst="rect">
            <a:avLst/>
          </a:prstGeom>
        </p:spPr>
      </p:pic>
      <p:pic>
        <p:nvPicPr>
          <p:cNvPr id="14" name="Obraz 13"/>
          <p:cNvPicPr>
            <a:picLocks noChangeAspect="1"/>
          </p:cNvPicPr>
          <p:nvPr/>
        </p:nvPicPr>
        <p:blipFill>
          <a:blip r:embed="rId14"/>
          <a:stretch>
            <a:fillRect/>
          </a:stretch>
        </p:blipFill>
        <p:spPr>
          <a:xfrm>
            <a:off x="7263317" y="3346913"/>
            <a:ext cx="539778" cy="495325"/>
          </a:xfrm>
          <a:prstGeom prst="rect">
            <a:avLst/>
          </a:prstGeom>
        </p:spPr>
      </p:pic>
      <p:pic>
        <p:nvPicPr>
          <p:cNvPr id="13" name="Obraz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89048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KEY FEATURES</a:t>
            </a:r>
          </a:p>
        </p:txBody>
      </p:sp>
      <p:pic>
        <p:nvPicPr>
          <p:cNvPr id="9" name="Obraz 8"/>
          <p:cNvPicPr>
            <a:picLocks noChangeAspect="1"/>
          </p:cNvPicPr>
          <p:nvPr/>
        </p:nvPicPr>
        <p:blipFill>
          <a:blip r:embed="rId2"/>
          <a:stretch>
            <a:fillRect/>
          </a:stretch>
        </p:blipFill>
        <p:spPr>
          <a:xfrm>
            <a:off x="7402415" y="233916"/>
            <a:ext cx="332390" cy="428735"/>
          </a:xfrm>
          <a:prstGeom prst="rect">
            <a:avLst/>
          </a:prstGeom>
        </p:spPr>
      </p:pic>
      <p:sp>
        <p:nvSpPr>
          <p:cNvPr id="7" name="Dowolny kształt 6"/>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8" name="Dowolny kształt 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0" name="Dowolny kształt 9"/>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1" name="Dowolny kształt 10"/>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2" name="Dowolny kształt 11"/>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3" name="Dowolny kształt 12"/>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4" name="Dowolny kształt 13"/>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5" name="Dowolny kształt 14"/>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6" name="Obraz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4" name="Obraz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8070"/>
            <a:ext cx="7172325" cy="3277050"/>
          </a:xfrm>
          <a:prstGeom prst="rect">
            <a:avLst/>
          </a:prstGeom>
        </p:spPr>
      </p:pic>
    </p:spTree>
    <p:extLst>
      <p:ext uri="{BB962C8B-B14F-4D97-AF65-F5344CB8AC3E}">
        <p14:creationId xmlns:p14="http://schemas.microsoft.com/office/powerpoint/2010/main" val="999758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trzałka w prawo 46"/>
          <p:cNvSpPr/>
          <p:nvPr/>
        </p:nvSpPr>
        <p:spPr>
          <a:xfrm>
            <a:off x="249216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43" name="Strzałka w prawo 42"/>
          <p:cNvSpPr/>
          <p:nvPr/>
        </p:nvSpPr>
        <p:spPr>
          <a:xfrm>
            <a:off x="99102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grpSp>
        <p:nvGrpSpPr>
          <p:cNvPr id="29" name="Grupa 28"/>
          <p:cNvGrpSpPr/>
          <p:nvPr/>
        </p:nvGrpSpPr>
        <p:grpSpPr>
          <a:xfrm>
            <a:off x="2066270" y="2195118"/>
            <a:ext cx="885139" cy="885139"/>
            <a:chOff x="1989938" y="2234833"/>
            <a:chExt cx="885139" cy="885139"/>
          </a:xfrm>
          <a:solidFill>
            <a:srgbClr val="95C11F"/>
          </a:solidFill>
        </p:grpSpPr>
        <p:sp>
          <p:nvSpPr>
            <p:cNvPr id="14" name="Elipsa 13"/>
            <p:cNvSpPr/>
            <p:nvPr/>
          </p:nvSpPr>
          <p:spPr>
            <a:xfrm>
              <a:off x="1989938" y="2234833"/>
              <a:ext cx="885139" cy="88513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0" name="Obraz 29"/>
            <p:cNvPicPr>
              <a:picLocks noChangeAspect="1"/>
            </p:cNvPicPr>
            <p:nvPr/>
          </p:nvPicPr>
          <p:blipFill>
            <a:blip r:embed="rId2"/>
            <a:stretch>
              <a:fillRect/>
            </a:stretch>
          </p:blipFill>
          <p:spPr>
            <a:xfrm>
              <a:off x="2263985" y="2511661"/>
              <a:ext cx="353459" cy="353459"/>
            </a:xfrm>
            <a:prstGeom prst="rect">
              <a:avLst/>
            </a:prstGeom>
            <a:grpFill/>
          </p:spPr>
        </p:pic>
      </p:grpSp>
      <p:sp>
        <p:nvSpPr>
          <p:cNvPr id="48" name="Strzałka w prawo 47"/>
          <p:cNvSpPr/>
          <p:nvPr/>
        </p:nvSpPr>
        <p:spPr>
          <a:xfrm>
            <a:off x="398568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49" name="Strzałka w prawo 48"/>
          <p:cNvSpPr/>
          <p:nvPr/>
        </p:nvSpPr>
        <p:spPr>
          <a:xfrm>
            <a:off x="5479201" y="2218428"/>
            <a:ext cx="959700" cy="838518"/>
          </a:xfrm>
          <a:prstGeom prst="rightArrow">
            <a:avLst>
              <a:gd name="adj1" fmla="val 74033"/>
              <a:gd name="adj2" fmla="val 48843"/>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anchor="ctr"/>
          <a:lstStyle/>
          <a:p>
            <a:pPr algn="ctr">
              <a:defRPr/>
            </a:pPr>
            <a:endParaRPr lang="pl-PL"/>
          </a:p>
        </p:txBody>
      </p:sp>
      <p:sp>
        <p:nvSpPr>
          <p:cNvPr id="2" name="Symbol zastępczy tekstu 1"/>
          <p:cNvSpPr>
            <a:spLocks noGrp="1"/>
          </p:cNvSpPr>
          <p:nvPr>
            <p:ph type="body" sz="quarter" idx="25"/>
          </p:nvPr>
        </p:nvSpPr>
        <p:spPr/>
        <p:txBody>
          <a:bodyPr/>
          <a:lstStyle/>
          <a:p>
            <a:r>
              <a:rPr lang="pl-PL" dirty="0"/>
              <a:t>PROMOTION RULE CONFIGURATION</a:t>
            </a:r>
          </a:p>
        </p:txBody>
      </p:sp>
      <p:grpSp>
        <p:nvGrpSpPr>
          <p:cNvPr id="42" name="Grupa 41"/>
          <p:cNvGrpSpPr/>
          <p:nvPr/>
        </p:nvGrpSpPr>
        <p:grpSpPr>
          <a:xfrm>
            <a:off x="560028" y="2195118"/>
            <a:ext cx="885139" cy="885139"/>
            <a:chOff x="442018" y="2234833"/>
            <a:chExt cx="885139" cy="885139"/>
          </a:xfrm>
        </p:grpSpPr>
        <p:sp>
          <p:nvSpPr>
            <p:cNvPr id="15" name="Elipsa 14"/>
            <p:cNvSpPr/>
            <p:nvPr/>
          </p:nvSpPr>
          <p:spPr>
            <a:xfrm>
              <a:off x="442018" y="2234833"/>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27" name="Obraz 26"/>
            <p:cNvPicPr>
              <a:picLocks noChangeAspect="1"/>
            </p:cNvPicPr>
            <p:nvPr/>
          </p:nvPicPr>
          <p:blipFill>
            <a:blip r:embed="rId3"/>
            <a:stretch>
              <a:fillRect/>
            </a:stretch>
          </p:blipFill>
          <p:spPr>
            <a:xfrm>
              <a:off x="719767" y="2474547"/>
              <a:ext cx="329640" cy="405710"/>
            </a:xfrm>
            <a:prstGeom prst="rect">
              <a:avLst/>
            </a:prstGeom>
          </p:spPr>
        </p:pic>
      </p:grpSp>
      <p:grpSp>
        <p:nvGrpSpPr>
          <p:cNvPr id="28" name="Grupa 27"/>
          <p:cNvGrpSpPr/>
          <p:nvPr/>
        </p:nvGrpSpPr>
        <p:grpSpPr>
          <a:xfrm>
            <a:off x="3572512" y="2195118"/>
            <a:ext cx="885139" cy="885139"/>
            <a:chOff x="3537858" y="2234833"/>
            <a:chExt cx="885139" cy="885139"/>
          </a:xfrm>
        </p:grpSpPr>
        <p:sp>
          <p:nvSpPr>
            <p:cNvPr id="17" name="Elipsa 16"/>
            <p:cNvSpPr/>
            <p:nvPr/>
          </p:nvSpPr>
          <p:spPr>
            <a:xfrm>
              <a:off x="3537858" y="2234833"/>
              <a:ext cx="885139" cy="885139"/>
            </a:xfrm>
            <a:prstGeom prst="ellipse">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2" name="Obraz 31"/>
            <p:cNvPicPr>
              <a:picLocks noChangeAspect="1"/>
            </p:cNvPicPr>
            <p:nvPr/>
          </p:nvPicPr>
          <p:blipFill>
            <a:blip r:embed="rId4"/>
            <a:stretch>
              <a:fillRect/>
            </a:stretch>
          </p:blipFill>
          <p:spPr>
            <a:xfrm>
              <a:off x="3848984" y="2456139"/>
              <a:ext cx="314341" cy="461034"/>
            </a:xfrm>
            <a:prstGeom prst="rect">
              <a:avLst/>
            </a:prstGeom>
          </p:spPr>
        </p:pic>
      </p:grpSp>
      <p:grpSp>
        <p:nvGrpSpPr>
          <p:cNvPr id="5" name="Grupa 4"/>
          <p:cNvGrpSpPr/>
          <p:nvPr/>
        </p:nvGrpSpPr>
        <p:grpSpPr>
          <a:xfrm>
            <a:off x="5078754" y="2195118"/>
            <a:ext cx="885139" cy="885139"/>
            <a:chOff x="5085778" y="2234833"/>
            <a:chExt cx="885139" cy="885139"/>
          </a:xfrm>
          <a:solidFill>
            <a:srgbClr val="00A295"/>
          </a:solidFill>
        </p:grpSpPr>
        <p:sp>
          <p:nvSpPr>
            <p:cNvPr id="16" name="Elipsa 15"/>
            <p:cNvSpPr/>
            <p:nvPr/>
          </p:nvSpPr>
          <p:spPr>
            <a:xfrm>
              <a:off x="5085778" y="2234833"/>
              <a:ext cx="885139" cy="88513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4" name="Obraz 33"/>
            <p:cNvPicPr>
              <a:picLocks noChangeAspect="1"/>
            </p:cNvPicPr>
            <p:nvPr/>
          </p:nvPicPr>
          <p:blipFill>
            <a:blip r:embed="rId5"/>
            <a:stretch>
              <a:fillRect/>
            </a:stretch>
          </p:blipFill>
          <p:spPr>
            <a:xfrm>
              <a:off x="5354934" y="2511451"/>
              <a:ext cx="363239" cy="349268"/>
            </a:xfrm>
            <a:prstGeom prst="rect">
              <a:avLst/>
            </a:prstGeom>
            <a:grpFill/>
          </p:spPr>
        </p:pic>
      </p:grpSp>
      <p:grpSp>
        <p:nvGrpSpPr>
          <p:cNvPr id="3" name="Grupa 2"/>
          <p:cNvGrpSpPr/>
          <p:nvPr/>
        </p:nvGrpSpPr>
        <p:grpSpPr>
          <a:xfrm>
            <a:off x="6584995" y="2195118"/>
            <a:ext cx="885139" cy="885139"/>
            <a:chOff x="6633699" y="2234833"/>
            <a:chExt cx="885139" cy="885139"/>
          </a:xfrm>
          <a:solidFill>
            <a:srgbClr val="95C11F"/>
          </a:solidFill>
        </p:grpSpPr>
        <p:sp>
          <p:nvSpPr>
            <p:cNvPr id="19" name="Elipsa 18"/>
            <p:cNvSpPr/>
            <p:nvPr/>
          </p:nvSpPr>
          <p:spPr>
            <a:xfrm>
              <a:off x="6633699" y="2234833"/>
              <a:ext cx="885139" cy="885139"/>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5" name="Obraz 34"/>
            <p:cNvPicPr>
              <a:picLocks noChangeAspect="1"/>
            </p:cNvPicPr>
            <p:nvPr/>
          </p:nvPicPr>
          <p:blipFill>
            <a:blip r:embed="rId6"/>
            <a:stretch>
              <a:fillRect/>
            </a:stretch>
          </p:blipFill>
          <p:spPr>
            <a:xfrm>
              <a:off x="6927805" y="2520336"/>
              <a:ext cx="330408" cy="330408"/>
            </a:xfrm>
            <a:prstGeom prst="rect">
              <a:avLst/>
            </a:prstGeom>
            <a:grpFill/>
          </p:spPr>
        </p:pic>
      </p:grpSp>
      <p:sp>
        <p:nvSpPr>
          <p:cNvPr id="31" name="Dowolny kształt 30"/>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33" name="Dowolny kształt 32"/>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36" name="Dowolny kształt 35"/>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37" name="Dowolny kształt 36"/>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38" name="Dowolny kształt 37"/>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39" name="Dowolny kształt 38"/>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40" name="Dowolny kształt 39"/>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41" name="Dowolny kształt 40"/>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sp>
        <p:nvSpPr>
          <p:cNvPr id="18" name="Symbol zastępczy tekstu 5"/>
          <p:cNvSpPr txBox="1">
            <a:spLocks/>
          </p:cNvSpPr>
          <p:nvPr/>
        </p:nvSpPr>
        <p:spPr>
          <a:xfrm>
            <a:off x="394587" y="3228476"/>
            <a:ext cx="1460514" cy="845684"/>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300" b="0"/>
              <a:t>Time range</a:t>
            </a:r>
          </a:p>
          <a:p>
            <a:pPr marL="216000" indent="-144000">
              <a:buFont typeface="Wingdings" panose="05000000000000000000" pitchFamily="2" charset="2"/>
              <a:buChar char="§"/>
            </a:pPr>
            <a:r>
              <a:rPr lang="pl-PL" sz="1300" b="0"/>
              <a:t>Partners/sites assignment</a:t>
            </a:r>
            <a:endParaRPr lang="pl-PL" sz="1300" b="0" dirty="0"/>
          </a:p>
        </p:txBody>
      </p:sp>
      <p:sp>
        <p:nvSpPr>
          <p:cNvPr id="20" name="Symbol zastępczy tekstu 5"/>
          <p:cNvSpPr txBox="1">
            <a:spLocks/>
          </p:cNvSpPr>
          <p:nvPr/>
        </p:nvSpPr>
        <p:spPr>
          <a:xfrm>
            <a:off x="1895517" y="3228476"/>
            <a:ext cx="1385034" cy="509183"/>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300" b="0"/>
              <a:t>Parameters</a:t>
            </a:r>
            <a:endParaRPr lang="pl-PL" sz="1300" b="0" dirty="0"/>
          </a:p>
        </p:txBody>
      </p:sp>
      <p:sp>
        <p:nvSpPr>
          <p:cNvPr id="21" name="Symbol zastępczy tekstu 5"/>
          <p:cNvSpPr txBox="1">
            <a:spLocks/>
          </p:cNvSpPr>
          <p:nvPr/>
        </p:nvSpPr>
        <p:spPr>
          <a:xfrm>
            <a:off x="3402797" y="3228476"/>
            <a:ext cx="1385034" cy="745494"/>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300" b="0"/>
              <a:t>Source event</a:t>
            </a:r>
          </a:p>
          <a:p>
            <a:pPr marL="216000" indent="-144000">
              <a:buFont typeface="Wingdings" panose="05000000000000000000" pitchFamily="2" charset="2"/>
              <a:buChar char="§"/>
            </a:pPr>
            <a:r>
              <a:rPr lang="pl-PL" sz="1300" b="0"/>
              <a:t>Conditions</a:t>
            </a:r>
            <a:endParaRPr lang="pl-PL" sz="1300" b="0" dirty="0"/>
          </a:p>
        </p:txBody>
      </p:sp>
      <p:sp>
        <p:nvSpPr>
          <p:cNvPr id="22" name="Symbol zastępczy tekstu 5"/>
          <p:cNvSpPr txBox="1">
            <a:spLocks/>
          </p:cNvSpPr>
          <p:nvPr/>
        </p:nvSpPr>
        <p:spPr>
          <a:xfrm>
            <a:off x="4907715" y="3228476"/>
            <a:ext cx="1385034" cy="745494"/>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300" b="0"/>
              <a:t>Segments assignment</a:t>
            </a:r>
            <a:endParaRPr lang="pl-PL" sz="1300" b="0" dirty="0"/>
          </a:p>
        </p:txBody>
      </p:sp>
      <p:sp>
        <p:nvSpPr>
          <p:cNvPr id="23" name="Symbol zastępczy tekstu 5"/>
          <p:cNvSpPr txBox="1">
            <a:spLocks/>
          </p:cNvSpPr>
          <p:nvPr/>
        </p:nvSpPr>
        <p:spPr>
          <a:xfrm>
            <a:off x="6404658" y="3228476"/>
            <a:ext cx="1385034" cy="745494"/>
          </a:xfrm>
          <a:prstGeom prst="rect">
            <a:avLst/>
          </a:prstGeom>
        </p:spPr>
        <p:txBody>
          <a:bodyPr vert="horz" lIns="91440" tIns="45720" rIns="91440" bIns="45720" rtlCol="0" anchor="t">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6000" indent="-144000">
              <a:buFont typeface="Wingdings" panose="05000000000000000000" pitchFamily="2" charset="2"/>
              <a:buChar char="§"/>
            </a:pPr>
            <a:r>
              <a:rPr lang="pl-PL" sz="1300" b="0"/>
              <a:t>Resulting event</a:t>
            </a:r>
            <a:endParaRPr lang="pl-PL" sz="1300" b="0" dirty="0"/>
          </a:p>
        </p:txBody>
      </p:sp>
      <p:pic>
        <p:nvPicPr>
          <p:cNvPr id="44" name="Obraz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298585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ROBUST CURRENCY MECHANISM</a:t>
            </a:r>
            <a:endParaRPr lang="en-US" dirty="0"/>
          </a:p>
        </p:txBody>
      </p:sp>
      <p:sp>
        <p:nvSpPr>
          <p:cNvPr id="5" name="pole tekstowe 4"/>
          <p:cNvSpPr txBox="1"/>
          <p:nvPr/>
        </p:nvSpPr>
        <p:spPr>
          <a:xfrm>
            <a:off x="1120140" y="723901"/>
            <a:ext cx="7706700" cy="4236720"/>
          </a:xfrm>
          <a:prstGeom prst="rect">
            <a:avLst/>
          </a:prstGeom>
        </p:spPr>
        <p:txBody>
          <a:bodyPr vert="horz" wrap="square" lIns="91440" tIns="45720" rIns="91440" bIns="45720" rtlCol="0" anchor="ctr">
            <a:normAutofit/>
          </a:bodyPr>
          <a:lstStyle/>
          <a:p>
            <a:pPr>
              <a:lnSpc>
                <a:spcPct val="200000"/>
              </a:lnSpc>
              <a:spcBef>
                <a:spcPts val="1200"/>
              </a:spcBef>
              <a:spcAft>
                <a:spcPts val="1200"/>
              </a:spcAft>
            </a:pPr>
            <a:r>
              <a:rPr lang="en-US" sz="1600" dirty="0"/>
              <a:t>unlimited point types</a:t>
            </a:r>
          </a:p>
          <a:p>
            <a:pPr>
              <a:lnSpc>
                <a:spcPct val="200000"/>
              </a:lnSpc>
              <a:spcBef>
                <a:spcPts val="1200"/>
              </a:spcBef>
              <a:spcAft>
                <a:spcPts val="1200"/>
              </a:spcAft>
            </a:pPr>
            <a:r>
              <a:rPr lang="en-US" sz="1600" dirty="0"/>
              <a:t>different expirations for various point types</a:t>
            </a:r>
          </a:p>
          <a:p>
            <a:pPr>
              <a:lnSpc>
                <a:spcPct val="200000"/>
              </a:lnSpc>
              <a:spcBef>
                <a:spcPts val="1200"/>
              </a:spcBef>
              <a:spcAft>
                <a:spcPts val="1200"/>
              </a:spcAft>
            </a:pPr>
            <a:r>
              <a:rPr lang="en-US" sz="1600" dirty="0"/>
              <a:t>different ratios</a:t>
            </a:r>
          </a:p>
          <a:p>
            <a:pPr>
              <a:lnSpc>
                <a:spcPct val="200000"/>
              </a:lnSpc>
              <a:spcBef>
                <a:spcPts val="1200"/>
              </a:spcBef>
              <a:spcAft>
                <a:spcPts val="1200"/>
              </a:spcAft>
            </a:pPr>
            <a:r>
              <a:rPr lang="en-US" sz="1600" dirty="0"/>
              <a:t>different points defined per partner</a:t>
            </a:r>
          </a:p>
          <a:p>
            <a:pPr>
              <a:lnSpc>
                <a:spcPct val="200000"/>
              </a:lnSpc>
              <a:spcBef>
                <a:spcPts val="1200"/>
              </a:spcBef>
              <a:spcAft>
                <a:spcPts val="1200"/>
              </a:spcAft>
            </a:pPr>
            <a:r>
              <a:rPr lang="en-US" sz="1600" dirty="0"/>
              <a:t>various points features (transferable, adjustable, purchasable)</a:t>
            </a:r>
          </a:p>
        </p:txBody>
      </p:sp>
      <p:sp>
        <p:nvSpPr>
          <p:cNvPr id="6" name="Elipsa 5"/>
          <p:cNvSpPr/>
          <p:nvPr/>
        </p:nvSpPr>
        <p:spPr>
          <a:xfrm>
            <a:off x="471878" y="1061628"/>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7" name="Elipsa 6"/>
          <p:cNvSpPr/>
          <p:nvPr/>
        </p:nvSpPr>
        <p:spPr>
          <a:xfrm>
            <a:off x="471878" y="1840203"/>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8" name="Elipsa 7"/>
          <p:cNvSpPr/>
          <p:nvPr/>
        </p:nvSpPr>
        <p:spPr>
          <a:xfrm>
            <a:off x="471878" y="2618778"/>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Elipsa 8"/>
          <p:cNvSpPr/>
          <p:nvPr/>
        </p:nvSpPr>
        <p:spPr>
          <a:xfrm>
            <a:off x="471878" y="3397353"/>
            <a:ext cx="572066" cy="572066"/>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10" name="Elipsa 9"/>
          <p:cNvSpPr/>
          <p:nvPr/>
        </p:nvSpPr>
        <p:spPr>
          <a:xfrm>
            <a:off x="471878" y="4175929"/>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pic>
        <p:nvPicPr>
          <p:cNvPr id="29" name="Obraz 28"/>
          <p:cNvPicPr>
            <a:picLocks noChangeAspect="1"/>
          </p:cNvPicPr>
          <p:nvPr/>
        </p:nvPicPr>
        <p:blipFill>
          <a:blip r:embed="rId2"/>
          <a:stretch>
            <a:fillRect/>
          </a:stretch>
        </p:blipFill>
        <p:spPr>
          <a:xfrm>
            <a:off x="580361" y="3561944"/>
            <a:ext cx="355663" cy="229880"/>
          </a:xfrm>
          <a:prstGeom prst="rect">
            <a:avLst/>
          </a:prstGeom>
        </p:spPr>
      </p:pic>
      <p:pic>
        <p:nvPicPr>
          <p:cNvPr id="32" name="Obraz 31"/>
          <p:cNvPicPr>
            <a:picLocks noChangeAspect="1"/>
          </p:cNvPicPr>
          <p:nvPr/>
        </p:nvPicPr>
        <p:blipFill>
          <a:blip r:embed="rId3"/>
          <a:stretch>
            <a:fillRect/>
          </a:stretch>
        </p:blipFill>
        <p:spPr>
          <a:xfrm>
            <a:off x="626987" y="2000804"/>
            <a:ext cx="262411" cy="262411"/>
          </a:xfrm>
          <a:prstGeom prst="rect">
            <a:avLst/>
          </a:prstGeom>
        </p:spPr>
      </p:pic>
      <p:pic>
        <p:nvPicPr>
          <p:cNvPr id="35" name="Obraz 34"/>
          <p:cNvPicPr>
            <a:picLocks noChangeAspect="1"/>
          </p:cNvPicPr>
          <p:nvPr/>
        </p:nvPicPr>
        <p:blipFill>
          <a:blip r:embed="rId4"/>
          <a:stretch>
            <a:fillRect/>
          </a:stretch>
        </p:blipFill>
        <p:spPr>
          <a:xfrm>
            <a:off x="637231" y="4342693"/>
            <a:ext cx="257162" cy="257162"/>
          </a:xfrm>
          <a:prstGeom prst="rect">
            <a:avLst/>
          </a:prstGeom>
        </p:spPr>
      </p:pic>
      <p:pic>
        <p:nvPicPr>
          <p:cNvPr id="36" name="Obraz 35"/>
          <p:cNvPicPr>
            <a:picLocks noChangeAspect="1"/>
          </p:cNvPicPr>
          <p:nvPr/>
        </p:nvPicPr>
        <p:blipFill>
          <a:blip r:embed="rId5"/>
          <a:stretch>
            <a:fillRect/>
          </a:stretch>
        </p:blipFill>
        <p:spPr>
          <a:xfrm>
            <a:off x="614799" y="2755577"/>
            <a:ext cx="292115" cy="298466"/>
          </a:xfrm>
          <a:prstGeom prst="rect">
            <a:avLst/>
          </a:prstGeom>
        </p:spPr>
      </p:pic>
      <p:pic>
        <p:nvPicPr>
          <p:cNvPr id="37" name="Obraz 36"/>
          <p:cNvPicPr>
            <a:picLocks noChangeAspect="1"/>
          </p:cNvPicPr>
          <p:nvPr/>
        </p:nvPicPr>
        <p:blipFill>
          <a:blip r:embed="rId6"/>
          <a:stretch>
            <a:fillRect/>
          </a:stretch>
        </p:blipFill>
        <p:spPr>
          <a:xfrm>
            <a:off x="637757" y="1212441"/>
            <a:ext cx="267659" cy="241417"/>
          </a:xfrm>
          <a:prstGeom prst="rect">
            <a:avLst/>
          </a:prstGeom>
        </p:spPr>
      </p:pic>
      <p:pic>
        <p:nvPicPr>
          <p:cNvPr id="38" name="Obraz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28138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8"/>
          <p:cNvSpPr/>
          <p:nvPr/>
        </p:nvSpPr>
        <p:spPr>
          <a:xfrm>
            <a:off x="3286019" y="1016705"/>
            <a:ext cx="1506961" cy="3943915"/>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sz="1400" b="1" dirty="0">
              <a:solidFill>
                <a:schemeClr val="bg1"/>
              </a:solidFill>
            </a:endParaRPr>
          </a:p>
          <a:p>
            <a:pPr algn="ctr"/>
            <a:endParaRPr lang="pl-PL" sz="1400" b="1" dirty="0">
              <a:solidFill>
                <a:schemeClr val="bg1"/>
              </a:solidFill>
            </a:endParaRPr>
          </a:p>
          <a:p>
            <a:pPr algn="ctr"/>
            <a:r>
              <a:rPr lang="pl-PL" sz="1400" b="1" dirty="0">
                <a:solidFill>
                  <a:schemeClr val="bg1"/>
                </a:solidFill>
              </a:rPr>
              <a:t>TRANSACTION PROCESSING</a:t>
            </a:r>
            <a:endParaRPr lang="en-US" sz="1400" b="1" dirty="0">
              <a:solidFill>
                <a:schemeClr val="bg1"/>
              </a:solidFill>
            </a:endParaRPr>
          </a:p>
        </p:txBody>
      </p:sp>
      <p:sp>
        <p:nvSpPr>
          <p:cNvPr id="10" name="Prostokąt 9"/>
          <p:cNvSpPr/>
          <p:nvPr/>
        </p:nvSpPr>
        <p:spPr>
          <a:xfrm>
            <a:off x="5350094" y="1016705"/>
            <a:ext cx="2178727" cy="3943915"/>
          </a:xfrm>
          <a:prstGeom prst="rect">
            <a:avLst/>
          </a:prstGeom>
          <a:solidFill>
            <a:schemeClr val="bg1"/>
          </a:solidFill>
          <a:ln w="19050">
            <a:solidFill>
              <a:srgbClr val="34B4A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Prostokąt 1"/>
          <p:cNvSpPr/>
          <p:nvPr/>
        </p:nvSpPr>
        <p:spPr>
          <a:xfrm>
            <a:off x="580143" y="1016705"/>
            <a:ext cx="2183425" cy="3943915"/>
          </a:xfrm>
          <a:prstGeom prst="rect">
            <a:avLst/>
          </a:prstGeom>
          <a:solidFill>
            <a:schemeClr val="bg1"/>
          </a:solidFill>
          <a:ln w="19050">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 name="Tytuł 2"/>
          <p:cNvSpPr>
            <a:spLocks noGrp="1"/>
          </p:cNvSpPr>
          <p:nvPr>
            <p:ph type="title"/>
          </p:nvPr>
        </p:nvSpPr>
        <p:spPr/>
        <p:txBody>
          <a:bodyPr/>
          <a:lstStyle/>
          <a:p>
            <a:r>
              <a:rPr lang="pl-PL" dirty="0"/>
              <a:t>GOING FAR BEYOND POINTS</a:t>
            </a:r>
          </a:p>
        </p:txBody>
      </p:sp>
      <p:sp>
        <p:nvSpPr>
          <p:cNvPr id="14" name="Prostokąt 13"/>
          <p:cNvSpPr/>
          <p:nvPr/>
        </p:nvSpPr>
        <p:spPr>
          <a:xfrm>
            <a:off x="5417863" y="1555197"/>
            <a:ext cx="1418877" cy="2426305"/>
          </a:xfrm>
          <a:prstGeom prst="rect">
            <a:avLst/>
          </a:prstGeom>
        </p:spPr>
        <p:txBody>
          <a:bodyPr wrap="square">
            <a:spAutoFit/>
          </a:bodyPr>
          <a:lstStyle/>
          <a:p>
            <a:pPr marL="180000" indent="-180000">
              <a:lnSpc>
                <a:spcPts val="1400"/>
              </a:lnSpc>
              <a:buFont typeface="Wingdings" panose="05000000000000000000" pitchFamily="2" charset="2"/>
              <a:buChar char="§"/>
            </a:pPr>
            <a:r>
              <a:rPr lang="en-US" sz="1100" dirty="0"/>
              <a:t>attribute</a:t>
            </a:r>
          </a:p>
          <a:p>
            <a:pPr marL="180000" indent="-180000">
              <a:lnSpc>
                <a:spcPts val="1400"/>
              </a:lnSpc>
              <a:buFont typeface="Wingdings" panose="05000000000000000000" pitchFamily="2" charset="2"/>
              <a:buChar char="§"/>
            </a:pPr>
            <a:r>
              <a:rPr lang="en-US" sz="1100" dirty="0"/>
              <a:t>benefit</a:t>
            </a:r>
          </a:p>
          <a:p>
            <a:pPr marL="180000" indent="-180000">
              <a:lnSpc>
                <a:spcPts val="1400"/>
              </a:lnSpc>
              <a:buFont typeface="Wingdings" panose="05000000000000000000" pitchFamily="2" charset="2"/>
              <a:buChar char="§"/>
            </a:pPr>
            <a:r>
              <a:rPr lang="en-US" sz="1100" dirty="0"/>
              <a:t>counter</a:t>
            </a:r>
          </a:p>
          <a:p>
            <a:pPr marL="180000" indent="-180000">
              <a:lnSpc>
                <a:spcPts val="1400"/>
              </a:lnSpc>
              <a:buFont typeface="Wingdings" panose="05000000000000000000" pitchFamily="2" charset="2"/>
              <a:buChar char="§"/>
            </a:pPr>
            <a:r>
              <a:rPr lang="en-US" sz="1100" dirty="0"/>
              <a:t>coupon</a:t>
            </a:r>
          </a:p>
          <a:p>
            <a:pPr marL="180000" indent="-180000">
              <a:lnSpc>
                <a:spcPts val="1400"/>
              </a:lnSpc>
              <a:buFont typeface="Wingdings" panose="05000000000000000000" pitchFamily="2" charset="2"/>
              <a:buChar char="§"/>
            </a:pPr>
            <a:r>
              <a:rPr lang="en-US" sz="1100" dirty="0"/>
              <a:t>discount</a:t>
            </a:r>
          </a:p>
          <a:p>
            <a:pPr marL="180000" indent="-180000">
              <a:lnSpc>
                <a:spcPts val="1400"/>
              </a:lnSpc>
              <a:buFont typeface="Wingdings" panose="05000000000000000000" pitchFamily="2" charset="2"/>
              <a:buChar char="§"/>
            </a:pPr>
            <a:r>
              <a:rPr lang="en-US" sz="1100" dirty="0"/>
              <a:t>points</a:t>
            </a:r>
          </a:p>
          <a:p>
            <a:pPr marL="180000" indent="-180000">
              <a:lnSpc>
                <a:spcPts val="1400"/>
              </a:lnSpc>
              <a:buFont typeface="Wingdings" panose="05000000000000000000" pitchFamily="2" charset="2"/>
              <a:buChar char="§"/>
            </a:pPr>
            <a:r>
              <a:rPr lang="en-US" sz="1100" dirty="0"/>
              <a:t>message</a:t>
            </a:r>
          </a:p>
          <a:p>
            <a:pPr marL="180000" indent="-180000">
              <a:lnSpc>
                <a:spcPts val="1400"/>
              </a:lnSpc>
              <a:buFont typeface="Wingdings" panose="05000000000000000000" pitchFamily="2" charset="2"/>
              <a:buChar char="§"/>
            </a:pPr>
            <a:r>
              <a:rPr lang="en-US" sz="1100" dirty="0"/>
              <a:t>notification</a:t>
            </a:r>
          </a:p>
          <a:p>
            <a:pPr marL="180000" indent="-180000">
              <a:lnSpc>
                <a:spcPts val="1400"/>
              </a:lnSpc>
              <a:buFont typeface="Wingdings" panose="05000000000000000000" pitchFamily="2" charset="2"/>
              <a:buChar char="§"/>
            </a:pPr>
            <a:r>
              <a:rPr lang="en-US" sz="1100" dirty="0"/>
              <a:t>recognition</a:t>
            </a:r>
          </a:p>
          <a:p>
            <a:pPr marL="180000" indent="-180000">
              <a:lnSpc>
                <a:spcPts val="1400"/>
              </a:lnSpc>
              <a:buFont typeface="Wingdings" panose="05000000000000000000" pitchFamily="2" charset="2"/>
              <a:buChar char="§"/>
            </a:pPr>
            <a:r>
              <a:rPr lang="en-US" sz="1100" dirty="0"/>
              <a:t>error</a:t>
            </a:r>
          </a:p>
          <a:p>
            <a:pPr marL="180000" indent="-180000">
              <a:lnSpc>
                <a:spcPts val="1400"/>
              </a:lnSpc>
              <a:buFont typeface="Wingdings" panose="05000000000000000000" pitchFamily="2" charset="2"/>
              <a:buChar char="§"/>
            </a:pPr>
            <a:r>
              <a:rPr lang="en-US" sz="1100" dirty="0"/>
              <a:t>promoter profit</a:t>
            </a:r>
          </a:p>
          <a:p>
            <a:pPr marL="180000" indent="-180000">
              <a:lnSpc>
                <a:spcPts val="1400"/>
              </a:lnSpc>
              <a:buFont typeface="Wingdings" panose="05000000000000000000" pitchFamily="2" charset="2"/>
              <a:buChar char="§"/>
            </a:pPr>
            <a:r>
              <a:rPr lang="en-US" sz="1100" dirty="0"/>
              <a:t>lottery</a:t>
            </a:r>
          </a:p>
          <a:p>
            <a:pPr marL="180000" indent="-180000">
              <a:lnSpc>
                <a:spcPts val="1400"/>
              </a:lnSpc>
              <a:buFont typeface="Wingdings" panose="05000000000000000000" pitchFamily="2" charset="2"/>
              <a:buChar char="§"/>
            </a:pPr>
            <a:r>
              <a:rPr lang="en-US" sz="1100" dirty="0"/>
              <a:t>grace period</a:t>
            </a:r>
          </a:p>
        </p:txBody>
      </p:sp>
      <p:sp>
        <p:nvSpPr>
          <p:cNvPr id="11" name="Dowolny kształt 10"/>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12" name="Dowolny kształt 11"/>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3" name="Dowolny kształt 12"/>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6" name="Dowolny kształt 15"/>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7" name="Dowolny kształt 16"/>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8" name="Dowolny kształt 17"/>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9" name="Dowolny kształt 18"/>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20" name="Dowolny kształt 19"/>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sp>
        <p:nvSpPr>
          <p:cNvPr id="21" name="Prostokąt 20"/>
          <p:cNvSpPr/>
          <p:nvPr/>
        </p:nvSpPr>
        <p:spPr>
          <a:xfrm>
            <a:off x="623372" y="1555197"/>
            <a:ext cx="2188409" cy="3323987"/>
          </a:xfrm>
          <a:prstGeom prst="rect">
            <a:avLst/>
          </a:prstGeom>
        </p:spPr>
        <p:txBody>
          <a:bodyPr wrap="square" numCol="1" spcCol="108000">
            <a:spAutoFit/>
          </a:bodyPr>
          <a:lstStyle/>
          <a:p>
            <a:pPr marL="180000" indent="-180000">
              <a:lnSpc>
                <a:spcPts val="1400"/>
              </a:lnSpc>
              <a:buFont typeface="Wingdings" panose="05000000000000000000" pitchFamily="2" charset="2"/>
              <a:buChar char="§"/>
            </a:pPr>
            <a:r>
              <a:rPr lang="en-US" sz="1100" dirty="0"/>
              <a:t>points conversion</a:t>
            </a:r>
          </a:p>
          <a:p>
            <a:pPr marL="180000" indent="-180000">
              <a:lnSpc>
                <a:spcPts val="1400"/>
              </a:lnSpc>
              <a:buFont typeface="Wingdings" panose="05000000000000000000" pitchFamily="2" charset="2"/>
              <a:buChar char="§"/>
            </a:pPr>
            <a:r>
              <a:rPr lang="en-US" sz="1100" dirty="0"/>
              <a:t>customer attribute changed</a:t>
            </a:r>
          </a:p>
          <a:p>
            <a:pPr marL="180000" indent="-180000">
              <a:lnSpc>
                <a:spcPts val="1400"/>
              </a:lnSpc>
              <a:buFont typeface="Wingdings" panose="05000000000000000000" pitchFamily="2" charset="2"/>
              <a:buChar char="§"/>
            </a:pPr>
            <a:r>
              <a:rPr lang="en-US" sz="1100" dirty="0"/>
              <a:t>balance inquiry</a:t>
            </a:r>
          </a:p>
          <a:p>
            <a:pPr marL="180000" indent="-180000">
              <a:lnSpc>
                <a:spcPts val="1400"/>
              </a:lnSpc>
              <a:buFont typeface="Wingdings" panose="05000000000000000000" pitchFamily="2" charset="2"/>
              <a:buChar char="§"/>
            </a:pPr>
            <a:r>
              <a:rPr lang="en-US" sz="1100" dirty="0"/>
              <a:t>redemption</a:t>
            </a:r>
          </a:p>
          <a:p>
            <a:pPr marL="180000" indent="-180000">
              <a:lnSpc>
                <a:spcPts val="1400"/>
              </a:lnSpc>
              <a:buFont typeface="Wingdings" panose="05000000000000000000" pitchFamily="2" charset="2"/>
              <a:buChar char="§"/>
            </a:pPr>
            <a:r>
              <a:rPr lang="en-US" sz="1100" dirty="0"/>
              <a:t>member-get-member</a:t>
            </a:r>
          </a:p>
          <a:p>
            <a:pPr marL="180000" indent="-180000">
              <a:lnSpc>
                <a:spcPts val="1400"/>
              </a:lnSpc>
              <a:buFont typeface="Wingdings" panose="05000000000000000000" pitchFamily="2" charset="2"/>
              <a:buChar char="§"/>
            </a:pPr>
            <a:r>
              <a:rPr lang="en-US" sz="1100" dirty="0"/>
              <a:t>points correction</a:t>
            </a:r>
          </a:p>
          <a:p>
            <a:pPr marL="180000" indent="-180000">
              <a:lnSpc>
                <a:spcPts val="1400"/>
              </a:lnSpc>
              <a:buFont typeface="Wingdings" panose="05000000000000000000" pitchFamily="2" charset="2"/>
              <a:buChar char="§"/>
            </a:pPr>
            <a:r>
              <a:rPr lang="en-US" sz="1100" dirty="0"/>
              <a:t>points expiration</a:t>
            </a:r>
          </a:p>
          <a:p>
            <a:pPr marL="180000" indent="-180000">
              <a:lnSpc>
                <a:spcPts val="1400"/>
              </a:lnSpc>
              <a:buFont typeface="Wingdings" panose="05000000000000000000" pitchFamily="2" charset="2"/>
              <a:buChar char="§"/>
            </a:pPr>
            <a:r>
              <a:rPr lang="en-US" sz="1100" dirty="0"/>
              <a:t>customer sign-in</a:t>
            </a:r>
          </a:p>
          <a:p>
            <a:pPr marL="180000" indent="-180000">
              <a:lnSpc>
                <a:spcPts val="1400"/>
              </a:lnSpc>
              <a:buFont typeface="Wingdings" panose="05000000000000000000" pitchFamily="2" charset="2"/>
              <a:buChar char="§"/>
            </a:pPr>
            <a:r>
              <a:rPr lang="en-US" sz="1100" dirty="0"/>
              <a:t>redemption </a:t>
            </a:r>
            <a:r>
              <a:rPr lang="pl-PL" sz="1100" dirty="0"/>
              <a:t>r</a:t>
            </a:r>
            <a:r>
              <a:rPr lang="en-US" sz="1100" dirty="0" err="1"/>
              <a:t>efund</a:t>
            </a:r>
            <a:r>
              <a:rPr lang="pl-PL" sz="1100" dirty="0"/>
              <a:t> </a:t>
            </a:r>
          </a:p>
          <a:p>
            <a:pPr marL="180000" indent="-180000">
              <a:lnSpc>
                <a:spcPts val="1400"/>
              </a:lnSpc>
              <a:buFont typeface="Wingdings" panose="05000000000000000000" pitchFamily="2" charset="2"/>
              <a:buChar char="§"/>
            </a:pPr>
            <a:r>
              <a:rPr lang="en-US" sz="1100" dirty="0"/>
              <a:t>customer registration</a:t>
            </a:r>
          </a:p>
          <a:p>
            <a:pPr marL="180000" indent="-180000">
              <a:lnSpc>
                <a:spcPts val="1400"/>
              </a:lnSpc>
              <a:buFont typeface="Wingdings" panose="05000000000000000000" pitchFamily="2" charset="2"/>
              <a:buChar char="§"/>
            </a:pPr>
            <a:r>
              <a:rPr lang="en-US" sz="1100" dirty="0"/>
              <a:t>transaction reversal</a:t>
            </a:r>
          </a:p>
          <a:p>
            <a:pPr marL="180000" indent="-180000">
              <a:lnSpc>
                <a:spcPts val="1400"/>
              </a:lnSpc>
              <a:buFont typeface="Wingdings" panose="05000000000000000000" pitchFamily="2" charset="2"/>
              <a:buChar char="§"/>
            </a:pPr>
            <a:r>
              <a:rPr lang="en-US" sz="1100" dirty="0"/>
              <a:t>customer survey</a:t>
            </a:r>
          </a:p>
          <a:p>
            <a:pPr marL="180000" indent="-180000">
              <a:lnSpc>
                <a:spcPts val="1400"/>
              </a:lnSpc>
              <a:buFont typeface="Wingdings" panose="05000000000000000000" pitchFamily="2" charset="2"/>
              <a:buChar char="§"/>
            </a:pPr>
            <a:r>
              <a:rPr lang="en-US" sz="1100" dirty="0"/>
              <a:t>coupon redemption</a:t>
            </a:r>
          </a:p>
          <a:p>
            <a:pPr marL="180000" indent="-180000">
              <a:lnSpc>
                <a:spcPts val="1400"/>
              </a:lnSpc>
              <a:buFont typeface="Wingdings" panose="05000000000000000000" pitchFamily="2" charset="2"/>
              <a:buChar char="§"/>
            </a:pPr>
            <a:r>
              <a:rPr lang="en-US" sz="1100" dirty="0"/>
              <a:t>points transfer donor</a:t>
            </a:r>
          </a:p>
          <a:p>
            <a:pPr marL="180000" indent="-180000">
              <a:lnSpc>
                <a:spcPts val="1400"/>
              </a:lnSpc>
              <a:buFont typeface="Wingdings" panose="05000000000000000000" pitchFamily="2" charset="2"/>
              <a:buChar char="§"/>
            </a:pPr>
            <a:r>
              <a:rPr lang="en-US" sz="1100" dirty="0"/>
              <a:t>ticket redemption</a:t>
            </a:r>
          </a:p>
          <a:p>
            <a:pPr marL="180000" indent="-180000">
              <a:lnSpc>
                <a:spcPts val="1400"/>
              </a:lnSpc>
              <a:buFont typeface="Wingdings" panose="05000000000000000000" pitchFamily="2" charset="2"/>
              <a:buChar char="§"/>
            </a:pPr>
            <a:r>
              <a:rPr lang="en-US" sz="1100" dirty="0"/>
              <a:t>ticket upgrade</a:t>
            </a:r>
          </a:p>
          <a:p>
            <a:pPr marL="180000" indent="-180000">
              <a:lnSpc>
                <a:spcPts val="1400"/>
              </a:lnSpc>
              <a:buFont typeface="Wingdings" panose="05000000000000000000" pitchFamily="2" charset="2"/>
              <a:buChar char="§"/>
            </a:pPr>
            <a:r>
              <a:rPr lang="en-US" sz="1100" dirty="0"/>
              <a:t>points purchase</a:t>
            </a:r>
          </a:p>
          <a:p>
            <a:pPr marL="180000" indent="-180000">
              <a:lnSpc>
                <a:spcPts val="1400"/>
              </a:lnSpc>
              <a:buFont typeface="Wingdings" panose="05000000000000000000" pitchFamily="2" charset="2"/>
              <a:buChar char="§"/>
            </a:pPr>
            <a:r>
              <a:rPr lang="en-US" sz="1100" dirty="0"/>
              <a:t>points transfer acceptor</a:t>
            </a:r>
          </a:p>
        </p:txBody>
      </p:sp>
      <p:sp>
        <p:nvSpPr>
          <p:cNvPr id="23" name="Prostokąt 22"/>
          <p:cNvSpPr/>
          <p:nvPr/>
        </p:nvSpPr>
        <p:spPr>
          <a:xfrm>
            <a:off x="580143" y="1164346"/>
            <a:ext cx="2183425" cy="338554"/>
          </a:xfrm>
          <a:prstGeom prst="rect">
            <a:avLst/>
          </a:prstGeom>
        </p:spPr>
        <p:txBody>
          <a:bodyPr wrap="square" numCol="1" spcCol="108000" anchor="ctr">
            <a:spAutoFit/>
          </a:bodyPr>
          <a:lstStyle/>
          <a:p>
            <a:pPr algn="ctr"/>
            <a:r>
              <a:rPr lang="pl-PL" sz="1600" b="1" dirty="0">
                <a:solidFill>
                  <a:srgbClr val="009DE0"/>
                </a:solidFill>
              </a:rPr>
              <a:t>SOURCE EVENT</a:t>
            </a:r>
            <a:endParaRPr lang="en-US" sz="1600" b="1" dirty="0">
              <a:solidFill>
                <a:srgbClr val="009DE0"/>
              </a:solidFill>
            </a:endParaRPr>
          </a:p>
        </p:txBody>
      </p:sp>
      <p:sp>
        <p:nvSpPr>
          <p:cNvPr id="24" name="Prostokąt 23"/>
          <p:cNvSpPr/>
          <p:nvPr/>
        </p:nvSpPr>
        <p:spPr>
          <a:xfrm>
            <a:off x="5241157" y="1164346"/>
            <a:ext cx="2396600" cy="338554"/>
          </a:xfrm>
          <a:prstGeom prst="rect">
            <a:avLst/>
          </a:prstGeom>
        </p:spPr>
        <p:txBody>
          <a:bodyPr wrap="square" numCol="1" spcCol="108000" anchor="ctr">
            <a:spAutoFit/>
          </a:bodyPr>
          <a:lstStyle/>
          <a:p>
            <a:pPr algn="ctr"/>
            <a:r>
              <a:rPr lang="pl-PL" sz="1600" b="1" dirty="0">
                <a:solidFill>
                  <a:srgbClr val="34B4A1"/>
                </a:solidFill>
              </a:rPr>
              <a:t>RESULTING EVENT</a:t>
            </a:r>
            <a:endParaRPr lang="en-US" sz="1600" b="1" dirty="0">
              <a:solidFill>
                <a:srgbClr val="34B4A1"/>
              </a:solidFill>
            </a:endParaRPr>
          </a:p>
        </p:txBody>
      </p:sp>
      <p:sp>
        <p:nvSpPr>
          <p:cNvPr id="7" name="Trójkąt równoramienny 6"/>
          <p:cNvSpPr/>
          <p:nvPr/>
        </p:nvSpPr>
        <p:spPr>
          <a:xfrm rot="5400000">
            <a:off x="2371526" y="2884044"/>
            <a:ext cx="1305134" cy="224483"/>
          </a:xfrm>
          <a:prstGeom prst="triangl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6" name="Trójkąt równoramienny 25"/>
          <p:cNvSpPr/>
          <p:nvPr/>
        </p:nvSpPr>
        <p:spPr>
          <a:xfrm rot="5400000">
            <a:off x="4406068" y="2884046"/>
            <a:ext cx="1305134" cy="224483"/>
          </a:xfrm>
          <a:prstGeom prst="triangl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8" name="Obraz 7"/>
          <p:cNvPicPr>
            <a:picLocks noChangeAspect="1"/>
          </p:cNvPicPr>
          <p:nvPr/>
        </p:nvPicPr>
        <p:blipFill>
          <a:blip r:embed="rId2"/>
          <a:stretch>
            <a:fillRect/>
          </a:stretch>
        </p:blipFill>
        <p:spPr>
          <a:xfrm>
            <a:off x="3704236" y="2355197"/>
            <a:ext cx="596250" cy="540000"/>
          </a:xfrm>
          <a:prstGeom prst="rect">
            <a:avLst/>
          </a:prstGeom>
        </p:spPr>
      </p:pic>
      <p:pic>
        <p:nvPicPr>
          <p:cNvPr id="22" name="Obraz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813525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POWERFUL PROMOTION DESIGNER</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8" name="Dowolny kształt 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0" name="Dowolny kształt 9"/>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1" name="Dowolny kształt 10"/>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2" name="Dowolny kształt 11"/>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3" name="Dowolny kształt 12"/>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4" name="Dowolny kształt 13"/>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5" name="Dowolny kształt 14"/>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grpSp>
        <p:nvGrpSpPr>
          <p:cNvPr id="4" name="Grupa 3"/>
          <p:cNvGrpSpPr/>
          <p:nvPr/>
        </p:nvGrpSpPr>
        <p:grpSpPr>
          <a:xfrm>
            <a:off x="1121570" y="1593638"/>
            <a:ext cx="4994298" cy="2978150"/>
            <a:chOff x="1252416" y="1589014"/>
            <a:chExt cx="4994298" cy="2978150"/>
          </a:xfrm>
        </p:grpSpPr>
        <p:pic>
          <p:nvPicPr>
            <p:cNvPr id="16" name="Obraz 15"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416" y="1589014"/>
              <a:ext cx="4994298" cy="2978150"/>
            </a:xfrm>
            <a:prstGeom prst="rect">
              <a:avLst/>
            </a:prstGeom>
          </p:spPr>
        </p:pic>
        <p:sp>
          <p:nvSpPr>
            <p:cNvPr id="3" name="Prostokąt 2"/>
            <p:cNvSpPr/>
            <p:nvPr/>
          </p:nvSpPr>
          <p:spPr>
            <a:xfrm>
              <a:off x="1866900" y="1795463"/>
              <a:ext cx="3767138" cy="23622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9" name="Obraz 8"/>
            <p:cNvPicPr>
              <a:picLocks noChangeAspect="1"/>
            </p:cNvPicPr>
            <p:nvPr/>
          </p:nvPicPr>
          <p:blipFill>
            <a:blip r:embed="rId3"/>
            <a:stretch>
              <a:fillRect/>
            </a:stretch>
          </p:blipFill>
          <p:spPr>
            <a:xfrm>
              <a:off x="2066108" y="1831975"/>
              <a:ext cx="3366913" cy="2283156"/>
            </a:xfrm>
            <a:prstGeom prst="rect">
              <a:avLst/>
            </a:prstGeom>
          </p:spPr>
        </p:pic>
      </p:grpSp>
      <p:sp>
        <p:nvSpPr>
          <p:cNvPr id="5" name="Symbol zastępczy tekstu 2"/>
          <p:cNvSpPr txBox="1">
            <a:spLocks/>
          </p:cNvSpPr>
          <p:nvPr/>
        </p:nvSpPr>
        <p:spPr>
          <a:xfrm>
            <a:off x="457200" y="1045966"/>
            <a:ext cx="1461612" cy="671845"/>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a:t>a</a:t>
            </a:r>
            <a:r>
              <a:rPr lang="en-US" sz="1200" dirty="0" err="1"/>
              <a:t>ccount</a:t>
            </a:r>
            <a:r>
              <a:rPr lang="en-US" sz="1200" dirty="0"/>
              <a:t>/customer/</a:t>
            </a:r>
            <a:r>
              <a:rPr lang="pl-PL" sz="1200" dirty="0"/>
              <a:t> </a:t>
            </a:r>
            <a:r>
              <a:rPr lang="en-US" sz="1200" dirty="0"/>
              <a:t>identifier levels</a:t>
            </a:r>
          </a:p>
        </p:txBody>
      </p:sp>
      <p:sp>
        <p:nvSpPr>
          <p:cNvPr id="19" name="Symbol zastępczy tekstu 2"/>
          <p:cNvSpPr txBox="1">
            <a:spLocks/>
          </p:cNvSpPr>
          <p:nvPr/>
        </p:nvSpPr>
        <p:spPr>
          <a:xfrm>
            <a:off x="5924207" y="1328122"/>
            <a:ext cx="1461612" cy="610768"/>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a:t>drag-and-drop designer</a:t>
            </a:r>
            <a:endParaRPr lang="en-US" sz="1200" dirty="0"/>
          </a:p>
        </p:txBody>
      </p:sp>
      <p:sp>
        <p:nvSpPr>
          <p:cNvPr id="20" name="Symbol zastępczy tekstu 2"/>
          <p:cNvSpPr txBox="1">
            <a:spLocks/>
          </p:cNvSpPr>
          <p:nvPr/>
        </p:nvSpPr>
        <p:spPr>
          <a:xfrm>
            <a:off x="457200" y="3284540"/>
            <a:ext cx="1461612" cy="671845"/>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sz="1200" dirty="0"/>
              <a:t>rules </a:t>
            </a:r>
            <a:r>
              <a:rPr lang="pl-PL" sz="1200" dirty="0" err="1"/>
              <a:t>testing</a:t>
            </a:r>
            <a:r>
              <a:rPr lang="pl-PL" sz="1200" dirty="0"/>
              <a:t> </a:t>
            </a:r>
            <a:br>
              <a:rPr lang="pl-PL" sz="1200" dirty="0"/>
            </a:br>
            <a:r>
              <a:rPr lang="pl-PL" sz="1200" dirty="0"/>
              <a:t>and </a:t>
            </a:r>
            <a:r>
              <a:rPr lang="pl-PL" sz="1200" dirty="0" err="1"/>
              <a:t>validation</a:t>
            </a:r>
            <a:r>
              <a:rPr lang="pl-PL" sz="1200" dirty="0"/>
              <a:t> </a:t>
            </a:r>
          </a:p>
        </p:txBody>
      </p:sp>
      <p:sp>
        <p:nvSpPr>
          <p:cNvPr id="21" name="Symbol zastępczy tekstu 2"/>
          <p:cNvSpPr txBox="1">
            <a:spLocks/>
          </p:cNvSpPr>
          <p:nvPr/>
        </p:nvSpPr>
        <p:spPr>
          <a:xfrm>
            <a:off x="5924207" y="2850747"/>
            <a:ext cx="1461612" cy="1190215"/>
          </a:xfrm>
          <a:prstGeom prst="rect">
            <a:avLst/>
          </a:prstGeom>
          <a:solidFill>
            <a:srgbClr val="009DE0"/>
          </a:solidFill>
          <a:ln>
            <a:solidFill>
              <a:srgbClr val="009DE0"/>
            </a:solidFill>
          </a:ln>
        </p:spPr>
        <p:txBody>
          <a:bodyPr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200" b="0" dirty="0">
                <a:solidFill>
                  <a:schemeClr val="bg1"/>
                </a:solidFill>
              </a:rPr>
              <a:t>extracting functions: relations, logic, math</a:t>
            </a:r>
            <a:r>
              <a:rPr lang="pl-PL" sz="1200" b="0" dirty="0">
                <a:solidFill>
                  <a:schemeClr val="bg1"/>
                </a:solidFill>
              </a:rPr>
              <a:t> and</a:t>
            </a:r>
            <a:r>
              <a:rPr lang="en-US" sz="1200" b="0" dirty="0">
                <a:solidFill>
                  <a:schemeClr val="bg1"/>
                </a:solidFill>
              </a:rPr>
              <a:t> text</a:t>
            </a:r>
          </a:p>
        </p:txBody>
      </p:sp>
      <p:cxnSp>
        <p:nvCxnSpPr>
          <p:cNvPr id="23" name="Łącznik prosty 22"/>
          <p:cNvCxnSpPr/>
          <p:nvPr/>
        </p:nvCxnSpPr>
        <p:spPr>
          <a:xfrm flipH="1">
            <a:off x="4850606" y="1800087"/>
            <a:ext cx="1384140" cy="1018837"/>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24" name="Elipsa 23"/>
          <p:cNvSpPr/>
          <p:nvPr/>
        </p:nvSpPr>
        <p:spPr>
          <a:xfrm>
            <a:off x="4778283" y="2798392"/>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cxnSp>
        <p:nvCxnSpPr>
          <p:cNvPr id="25" name="Łącznik prosty 24"/>
          <p:cNvCxnSpPr/>
          <p:nvPr/>
        </p:nvCxnSpPr>
        <p:spPr>
          <a:xfrm flipH="1">
            <a:off x="4071938" y="3345180"/>
            <a:ext cx="1890712" cy="88106"/>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28" name="Elipsa 27"/>
          <p:cNvSpPr/>
          <p:nvPr/>
        </p:nvSpPr>
        <p:spPr>
          <a:xfrm>
            <a:off x="3988991" y="3399020"/>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cxnSp>
        <p:nvCxnSpPr>
          <p:cNvPr id="30" name="Łącznik prosty 29"/>
          <p:cNvCxnSpPr/>
          <p:nvPr/>
        </p:nvCxnSpPr>
        <p:spPr>
          <a:xfrm>
            <a:off x="1314450" y="1617980"/>
            <a:ext cx="676275" cy="688975"/>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37" name="Elipsa 36"/>
          <p:cNvSpPr/>
          <p:nvPr/>
        </p:nvSpPr>
        <p:spPr>
          <a:xfrm>
            <a:off x="1977720" y="2289129"/>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cxnSp>
        <p:nvCxnSpPr>
          <p:cNvPr id="38" name="Łącznik prosty 37"/>
          <p:cNvCxnSpPr/>
          <p:nvPr/>
        </p:nvCxnSpPr>
        <p:spPr>
          <a:xfrm>
            <a:off x="1785939" y="3672497"/>
            <a:ext cx="1914524" cy="325146"/>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45" name="Elipsa 44"/>
          <p:cNvSpPr/>
          <p:nvPr/>
        </p:nvSpPr>
        <p:spPr>
          <a:xfrm>
            <a:off x="3704584" y="3966730"/>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27" name="Obraz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61190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ymbol zastępczy tekstu 4"/>
          <p:cNvSpPr txBox="1">
            <a:spLocks/>
          </p:cNvSpPr>
          <p:nvPr/>
        </p:nvSpPr>
        <p:spPr>
          <a:xfrm>
            <a:off x="457200" y="1975791"/>
            <a:ext cx="3295403" cy="2583656"/>
          </a:xfrm>
          <a:prstGeom prst="rect">
            <a:avLst/>
          </a:prstGeom>
          <a:solidFill>
            <a:schemeClr val="bg2"/>
          </a:solidFill>
        </p:spPr>
        <p:txBody>
          <a:bodyPr vert="horz" lIns="91440" tIns="0" rIns="91440" bIns="0" rtlCol="0">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300"/>
              </a:spcBef>
              <a:spcAft>
                <a:spcPts val="300"/>
              </a:spcAft>
              <a:buNone/>
            </a:pPr>
            <a:endParaRPr lang="pl-PL" sz="1400" dirty="0"/>
          </a:p>
          <a:p>
            <a:pPr marL="162000" indent="-162000">
              <a:spcBef>
                <a:spcPts val="300"/>
              </a:spcBef>
              <a:spcAft>
                <a:spcPts val="300"/>
              </a:spcAft>
            </a:pPr>
            <a:r>
              <a:rPr lang="pl-PL" sz="1400" dirty="0"/>
              <a:t>b</a:t>
            </a:r>
            <a:r>
              <a:rPr lang="en-US" sz="1400" dirty="0" err="1"/>
              <a:t>asic</a:t>
            </a:r>
            <a:r>
              <a:rPr lang="en-US" sz="1400" dirty="0"/>
              <a:t> points rules</a:t>
            </a:r>
          </a:p>
          <a:p>
            <a:pPr marL="162000" indent="-162000">
              <a:spcBef>
                <a:spcPts val="300"/>
              </a:spcBef>
              <a:spcAft>
                <a:spcPts val="300"/>
              </a:spcAft>
            </a:pPr>
            <a:r>
              <a:rPr lang="pl-PL" sz="1400" dirty="0"/>
              <a:t>e</a:t>
            </a:r>
            <a:r>
              <a:rPr lang="en-US" sz="1400" dirty="0"/>
              <a:t>vent  based</a:t>
            </a:r>
          </a:p>
          <a:p>
            <a:pPr marL="162000" indent="-162000">
              <a:spcBef>
                <a:spcPts val="300"/>
              </a:spcBef>
              <a:spcAft>
                <a:spcPts val="300"/>
              </a:spcAft>
            </a:pPr>
            <a:r>
              <a:rPr lang="pl-PL" sz="1400" dirty="0"/>
              <a:t>c</a:t>
            </a:r>
            <a:r>
              <a:rPr lang="en-US" sz="1400" dirty="0" err="1"/>
              <a:t>umulative</a:t>
            </a:r>
            <a:endParaRPr lang="en-US" sz="1400" dirty="0"/>
          </a:p>
          <a:p>
            <a:pPr marL="162000" indent="-162000">
              <a:spcBef>
                <a:spcPts val="300"/>
              </a:spcBef>
              <a:spcAft>
                <a:spcPts val="300"/>
              </a:spcAft>
            </a:pPr>
            <a:r>
              <a:rPr lang="pl-PL" sz="1400" dirty="0"/>
              <a:t>c</a:t>
            </a:r>
            <a:r>
              <a:rPr lang="en-US" sz="1400" dirty="0"/>
              <a:t>ross-selling</a:t>
            </a:r>
          </a:p>
          <a:p>
            <a:pPr marL="162000" indent="-162000">
              <a:spcBef>
                <a:spcPts val="300"/>
              </a:spcBef>
              <a:spcAft>
                <a:spcPts val="300"/>
              </a:spcAft>
            </a:pPr>
            <a:r>
              <a:rPr lang="pl-PL" sz="1400" dirty="0"/>
              <a:t>m</a:t>
            </a:r>
            <a:r>
              <a:rPr lang="en-US" sz="1400" dirty="0" err="1"/>
              <a:t>ulti</a:t>
            </a:r>
            <a:r>
              <a:rPr lang="en-US" sz="1400" dirty="0"/>
              <a:t>-partner promotions</a:t>
            </a:r>
          </a:p>
          <a:p>
            <a:pPr marL="162000" indent="-162000">
              <a:spcBef>
                <a:spcPts val="300"/>
              </a:spcBef>
              <a:spcAft>
                <a:spcPts val="300"/>
              </a:spcAft>
            </a:pPr>
            <a:r>
              <a:rPr lang="pl-PL" sz="1400" dirty="0"/>
              <a:t>m</a:t>
            </a:r>
            <a:r>
              <a:rPr lang="en-US" sz="1400" dirty="0"/>
              <a:t>ember gets members</a:t>
            </a:r>
          </a:p>
        </p:txBody>
      </p:sp>
      <p:sp>
        <p:nvSpPr>
          <p:cNvPr id="36" name="Symbol zastępczy tekstu 4"/>
          <p:cNvSpPr txBox="1">
            <a:spLocks/>
          </p:cNvSpPr>
          <p:nvPr/>
        </p:nvSpPr>
        <p:spPr>
          <a:xfrm>
            <a:off x="3979473" y="1975791"/>
            <a:ext cx="3310245" cy="2583656"/>
          </a:xfrm>
          <a:prstGeom prst="rect">
            <a:avLst/>
          </a:prstGeom>
          <a:solidFill>
            <a:schemeClr val="bg2"/>
          </a:solidFill>
        </p:spPr>
        <p:txBody>
          <a:bodyPr vert="horz" lIns="91440" tIns="0" rIns="91440" bIns="0" rtlCol="0">
            <a:no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2000" indent="-162000">
              <a:spcBef>
                <a:spcPts val="300"/>
              </a:spcBef>
              <a:spcAft>
                <a:spcPts val="300"/>
              </a:spcAft>
            </a:pPr>
            <a:endParaRPr lang="pl-PL" sz="1400" dirty="0"/>
          </a:p>
          <a:p>
            <a:pPr marL="162000" indent="-162000">
              <a:spcBef>
                <a:spcPts val="300"/>
              </a:spcBef>
              <a:spcAft>
                <a:spcPts val="300"/>
              </a:spcAft>
            </a:pPr>
            <a:r>
              <a:rPr lang="pl-PL" sz="1400" dirty="0"/>
              <a:t>p</a:t>
            </a:r>
            <a:r>
              <a:rPr lang="en-US" sz="1400" dirty="0" err="1"/>
              <a:t>oints</a:t>
            </a:r>
            <a:endParaRPr lang="en-US" sz="1400" dirty="0"/>
          </a:p>
          <a:p>
            <a:pPr marL="162000" indent="-162000">
              <a:spcBef>
                <a:spcPts val="300"/>
              </a:spcBef>
              <a:spcAft>
                <a:spcPts val="300"/>
              </a:spcAft>
            </a:pPr>
            <a:r>
              <a:rPr lang="pl-PL" sz="1400" dirty="0"/>
              <a:t>d</a:t>
            </a:r>
            <a:r>
              <a:rPr lang="en-US" sz="1400" dirty="0" err="1"/>
              <a:t>iscounts</a:t>
            </a:r>
            <a:endParaRPr lang="en-US" sz="1400" dirty="0"/>
          </a:p>
          <a:p>
            <a:pPr marL="162000" indent="-162000">
              <a:spcBef>
                <a:spcPts val="300"/>
              </a:spcBef>
              <a:spcAft>
                <a:spcPts val="300"/>
              </a:spcAft>
            </a:pPr>
            <a:r>
              <a:rPr lang="pl-PL" sz="1400" dirty="0"/>
              <a:t>c</a:t>
            </a:r>
            <a:r>
              <a:rPr lang="en-US" sz="1400" dirty="0" err="1"/>
              <a:t>oupons</a:t>
            </a:r>
            <a:r>
              <a:rPr lang="en-US" sz="1400" dirty="0"/>
              <a:t>  / vouchers </a:t>
            </a:r>
          </a:p>
          <a:p>
            <a:pPr marL="162000" indent="-162000">
              <a:spcBef>
                <a:spcPts val="300"/>
              </a:spcBef>
              <a:spcAft>
                <a:spcPts val="300"/>
              </a:spcAft>
            </a:pPr>
            <a:r>
              <a:rPr lang="pl-PL" sz="1400" dirty="0"/>
              <a:t>i</a:t>
            </a:r>
            <a:r>
              <a:rPr lang="en-US" sz="1400" dirty="0" err="1"/>
              <a:t>ncreased</a:t>
            </a:r>
            <a:r>
              <a:rPr lang="en-US" sz="1400" dirty="0"/>
              <a:t> counter </a:t>
            </a:r>
          </a:p>
          <a:p>
            <a:pPr marL="162000" indent="-162000">
              <a:spcBef>
                <a:spcPts val="300"/>
              </a:spcBef>
              <a:spcAft>
                <a:spcPts val="300"/>
              </a:spcAft>
            </a:pPr>
            <a:r>
              <a:rPr lang="pl-PL" sz="1400" dirty="0"/>
              <a:t>c</a:t>
            </a:r>
            <a:r>
              <a:rPr lang="en-US" sz="1400" dirty="0" err="1"/>
              <a:t>hange</a:t>
            </a:r>
            <a:r>
              <a:rPr lang="en-US" sz="1400" dirty="0"/>
              <a:t> in Elite Tiers </a:t>
            </a:r>
          </a:p>
          <a:p>
            <a:pPr marL="162000" indent="-162000">
              <a:spcBef>
                <a:spcPts val="300"/>
              </a:spcBef>
              <a:spcAft>
                <a:spcPts val="300"/>
              </a:spcAft>
            </a:pPr>
            <a:r>
              <a:rPr lang="pl-PL" sz="1400" dirty="0"/>
              <a:t>d</a:t>
            </a:r>
            <a:r>
              <a:rPr lang="en-US" sz="1400" dirty="0" err="1"/>
              <a:t>efined</a:t>
            </a:r>
            <a:r>
              <a:rPr lang="en-US" sz="1400" dirty="0"/>
              <a:t> communication</a:t>
            </a:r>
          </a:p>
          <a:p>
            <a:pPr marL="162000" indent="-162000">
              <a:spcBef>
                <a:spcPts val="300"/>
              </a:spcBef>
              <a:spcAft>
                <a:spcPts val="300"/>
              </a:spcAft>
            </a:pPr>
            <a:r>
              <a:rPr lang="pl-PL" sz="1400" dirty="0"/>
              <a:t>l</a:t>
            </a:r>
            <a:r>
              <a:rPr lang="en-US" sz="1400" dirty="0" err="1"/>
              <a:t>ottery</a:t>
            </a:r>
            <a:r>
              <a:rPr lang="en-US" sz="1400" dirty="0"/>
              <a:t> </a:t>
            </a:r>
          </a:p>
        </p:txBody>
      </p:sp>
      <p:sp>
        <p:nvSpPr>
          <p:cNvPr id="33" name="Prostokąt 32"/>
          <p:cNvSpPr/>
          <p:nvPr/>
        </p:nvSpPr>
        <p:spPr>
          <a:xfrm>
            <a:off x="457201" y="1139357"/>
            <a:ext cx="3295403" cy="786375"/>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bIns="72000" rtlCol="0" anchor="b"/>
          <a:lstStyle/>
          <a:p>
            <a:pPr algn="ctr"/>
            <a:r>
              <a:rPr lang="pl-PL" sz="1400" b="1" dirty="0"/>
              <a:t>PROMO TYPES</a:t>
            </a:r>
          </a:p>
        </p:txBody>
      </p:sp>
      <p:sp>
        <p:nvSpPr>
          <p:cNvPr id="3" name="Symbol zastępczy tekstu 2"/>
          <p:cNvSpPr>
            <a:spLocks noGrp="1"/>
          </p:cNvSpPr>
          <p:nvPr>
            <p:ph type="body" sz="quarter" idx="25"/>
          </p:nvPr>
        </p:nvSpPr>
        <p:spPr/>
        <p:txBody>
          <a:bodyPr/>
          <a:lstStyle/>
          <a:p>
            <a:r>
              <a:rPr lang="pl-PL" dirty="0"/>
              <a:t>UNLIMITED POSSIBILITIES OF REWARDING</a:t>
            </a:r>
          </a:p>
        </p:txBody>
      </p:sp>
      <p:sp>
        <p:nvSpPr>
          <p:cNvPr id="5" name="Dowolny kształt 4"/>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1" name="Dowolny kształt 10"/>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2" name="Dowolny kształt 11"/>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3" name="Dowolny kształt 12"/>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4" name="Dowolny kształt 13"/>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6" name="Obraz 5"/>
          <p:cNvPicPr>
            <a:picLocks noChangeAspect="1"/>
          </p:cNvPicPr>
          <p:nvPr/>
        </p:nvPicPr>
        <p:blipFill>
          <a:blip r:embed="rId2"/>
          <a:stretch>
            <a:fillRect/>
          </a:stretch>
        </p:blipFill>
        <p:spPr>
          <a:xfrm>
            <a:off x="1958908" y="1286590"/>
            <a:ext cx="291987" cy="276621"/>
          </a:xfrm>
          <a:prstGeom prst="rect">
            <a:avLst/>
          </a:prstGeom>
        </p:spPr>
      </p:pic>
      <p:sp>
        <p:nvSpPr>
          <p:cNvPr id="35" name="Prostokąt 34"/>
          <p:cNvSpPr/>
          <p:nvPr/>
        </p:nvSpPr>
        <p:spPr>
          <a:xfrm>
            <a:off x="3979474" y="1139357"/>
            <a:ext cx="3310245" cy="786375"/>
          </a:xfrm>
          <a:prstGeom prst="rect">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bIns="72000" rtlCol="0" anchor="b"/>
          <a:lstStyle/>
          <a:p>
            <a:pPr algn="ctr"/>
            <a:r>
              <a:rPr lang="pl-PL" sz="1400" b="1" dirty="0"/>
              <a:t>PROMO BENEFITS</a:t>
            </a:r>
          </a:p>
        </p:txBody>
      </p:sp>
      <p:pic>
        <p:nvPicPr>
          <p:cNvPr id="4" name="Obraz 3"/>
          <p:cNvPicPr>
            <a:picLocks noChangeAspect="1"/>
          </p:cNvPicPr>
          <p:nvPr/>
        </p:nvPicPr>
        <p:blipFill>
          <a:blip r:embed="rId3"/>
          <a:stretch>
            <a:fillRect/>
          </a:stretch>
        </p:blipFill>
        <p:spPr>
          <a:xfrm>
            <a:off x="5429128" y="1279006"/>
            <a:ext cx="324435" cy="281495"/>
          </a:xfrm>
          <a:prstGeom prst="rect">
            <a:avLst/>
          </a:prstGeom>
        </p:spPr>
      </p:pic>
      <p:pic>
        <p:nvPicPr>
          <p:cNvPr id="20" name="Obraz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213277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lstStyle/>
          <a:p>
            <a:r>
              <a:rPr lang="en-US" dirty="0"/>
              <a:t>WHAT IS COMARCH CRM&amp;MARKETING?</a:t>
            </a:r>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5" name="Obraz 4"/>
          <p:cNvPicPr>
            <a:picLocks noChangeAspect="1"/>
          </p:cNvPicPr>
          <p:nvPr/>
        </p:nvPicPr>
        <p:blipFill rotWithShape="1">
          <a:blip r:embed="rId3">
            <a:extLst>
              <a:ext uri="{28A0092B-C50C-407E-A947-70E740481C1C}">
                <a14:useLocalDpi xmlns:a14="http://schemas.microsoft.com/office/drawing/2010/main" val="0"/>
              </a:ext>
            </a:extLst>
          </a:blip>
          <a:srcRect t="9456"/>
          <a:stretch/>
        </p:blipFill>
        <p:spPr>
          <a:xfrm>
            <a:off x="1047170" y="980850"/>
            <a:ext cx="6707633" cy="3429733"/>
          </a:xfrm>
          <a:prstGeom prst="rect">
            <a:avLst/>
          </a:prstGeom>
        </p:spPr>
      </p:pic>
    </p:spTree>
    <p:extLst>
      <p:ext uri="{BB962C8B-B14F-4D97-AF65-F5344CB8AC3E}">
        <p14:creationId xmlns:p14="http://schemas.microsoft.com/office/powerpoint/2010/main" val="19079326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RECOGNITION TIERS</a:t>
            </a:r>
          </a:p>
        </p:txBody>
      </p:sp>
      <p:sp>
        <p:nvSpPr>
          <p:cNvPr id="9" name="Symbol zastępczy tekstu 8"/>
          <p:cNvSpPr>
            <a:spLocks noGrp="1"/>
          </p:cNvSpPr>
          <p:nvPr>
            <p:ph type="body" sz="quarter" idx="27"/>
          </p:nvPr>
        </p:nvSpPr>
        <p:spPr>
          <a:xfrm>
            <a:off x="388191" y="1616671"/>
            <a:ext cx="2448380" cy="3854348"/>
          </a:xfrm>
        </p:spPr>
        <p:txBody>
          <a:bodyPr>
            <a:normAutofit/>
          </a:bodyPr>
          <a:lstStyle/>
          <a:p>
            <a:r>
              <a:rPr lang="en-US" sz="1600" dirty="0"/>
              <a:t>assignment of statuses/tiers as an additional loyalty incentive</a:t>
            </a:r>
          </a:p>
          <a:p>
            <a:r>
              <a:rPr lang="en-US" sz="1600" dirty="0"/>
              <a:t>combination of privileges </a:t>
            </a:r>
            <a:r>
              <a:rPr lang="pl-PL" sz="1600" dirty="0"/>
              <a:t>and</a:t>
            </a:r>
            <a:r>
              <a:rPr lang="en-US" sz="1600" dirty="0"/>
              <a:t> special rules</a:t>
            </a:r>
          </a:p>
          <a:p>
            <a:r>
              <a:rPr lang="en-US" sz="1600" dirty="0"/>
              <a:t>fully configurable conditions for entering a specified level</a:t>
            </a:r>
          </a:p>
          <a:p>
            <a:endParaRPr lang="en-US" dirty="0"/>
          </a:p>
          <a:p>
            <a:endParaRPr lang="pl-PL" dirty="0"/>
          </a:p>
        </p:txBody>
      </p:sp>
      <p:sp>
        <p:nvSpPr>
          <p:cNvPr id="10" name="Dowolny kształt 9"/>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11" name="Dowolny kształt 10"/>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2" name="Dowolny kształt 11"/>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3" name="Dowolny kształt 12"/>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4" name="Dowolny kształt 13"/>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5" name="Dowolny kształt 14"/>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6" name="Dowolny kształt 15"/>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7" name="Dowolny kształt 16"/>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9" name="Obraz 18"/>
          <p:cNvPicPr>
            <a:picLocks noChangeAspect="1"/>
          </p:cNvPicPr>
          <p:nvPr/>
        </p:nvPicPr>
        <p:blipFill>
          <a:blip r:embed="rId2"/>
          <a:stretch>
            <a:fillRect/>
          </a:stretch>
        </p:blipFill>
        <p:spPr>
          <a:xfrm>
            <a:off x="2905579" y="999641"/>
            <a:ext cx="4618239" cy="3996922"/>
          </a:xfrm>
          <a:prstGeom prst="rect">
            <a:avLst/>
          </a:prstGeom>
        </p:spPr>
      </p:pic>
      <p:pic>
        <p:nvPicPr>
          <p:cNvPr id="18" name="Obraz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7617876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457200" y="2089569"/>
            <a:ext cx="853365" cy="166344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tIns="324000" rIns="72000" bIns="0" rtlCol="0" anchor="ctr"/>
          <a:lstStyle/>
          <a:p>
            <a:pPr algn="ctr"/>
            <a:r>
              <a:rPr lang="pl-PL" sz="1700" b="1" dirty="0"/>
              <a:t>CLM</a:t>
            </a:r>
          </a:p>
        </p:txBody>
      </p:sp>
      <p:sp>
        <p:nvSpPr>
          <p:cNvPr id="15" name="Prostokąt 14"/>
          <p:cNvSpPr/>
          <p:nvPr/>
        </p:nvSpPr>
        <p:spPr>
          <a:xfrm>
            <a:off x="1717637" y="1670157"/>
            <a:ext cx="1060613" cy="2435449"/>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spcBef>
                <a:spcPts val="2000"/>
              </a:spcBef>
              <a:spcAft>
                <a:spcPts val="2000"/>
              </a:spcAft>
            </a:pPr>
            <a:endParaRPr lang="pl-PL" sz="1200" dirty="0"/>
          </a:p>
        </p:txBody>
      </p:sp>
      <p:sp>
        <p:nvSpPr>
          <p:cNvPr id="16" name="Prostokąt 15"/>
          <p:cNvSpPr/>
          <p:nvPr/>
        </p:nvSpPr>
        <p:spPr>
          <a:xfrm>
            <a:off x="3192551" y="1386226"/>
            <a:ext cx="1079541" cy="2946892"/>
          </a:xfrm>
          <a:prstGeom prst="rect">
            <a:avLst/>
          </a:prstGeom>
          <a:solidFill>
            <a:srgbClr val="1FBBA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17" name="Prostokąt 16"/>
          <p:cNvSpPr/>
          <p:nvPr/>
        </p:nvSpPr>
        <p:spPr>
          <a:xfrm>
            <a:off x="4751173" y="1042666"/>
            <a:ext cx="2880932" cy="3565740"/>
          </a:xfrm>
          <a:prstGeom prst="rect">
            <a:avLst/>
          </a:prstGeom>
          <a:solidFill>
            <a:srgbClr val="72B42C"/>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2" name="Symbol zastępczy tekstu 1"/>
          <p:cNvSpPr>
            <a:spLocks noGrp="1"/>
          </p:cNvSpPr>
          <p:nvPr>
            <p:ph type="body" sz="quarter" idx="25"/>
          </p:nvPr>
        </p:nvSpPr>
        <p:spPr/>
        <p:txBody>
          <a:bodyPr/>
          <a:lstStyle/>
          <a:p>
            <a:r>
              <a:rPr lang="pl-PL" dirty="0"/>
              <a:t>OMNI-CHANNEL CUSTOMER INTERACTION</a:t>
            </a:r>
          </a:p>
        </p:txBody>
      </p:sp>
      <p:sp>
        <p:nvSpPr>
          <p:cNvPr id="5" name="Dowolny kształt 4"/>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6" name="Dowolny kształt 5"/>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7" name="Dowolny kształt 6"/>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22" name="Obraz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33" name="Strzałka w prawo 32"/>
          <p:cNvSpPr/>
          <p:nvPr/>
        </p:nvSpPr>
        <p:spPr>
          <a:xfrm>
            <a:off x="2860043" y="2655406"/>
            <a:ext cx="271220" cy="464949"/>
          </a:xfrm>
          <a:prstGeom prst="rightArrow">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4" name="Strzałka w prawo 33"/>
          <p:cNvSpPr/>
          <p:nvPr/>
        </p:nvSpPr>
        <p:spPr>
          <a:xfrm>
            <a:off x="4389163" y="2655406"/>
            <a:ext cx="271220" cy="464949"/>
          </a:xfrm>
          <a:prstGeom prst="rightArrow">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5" name="Strzałka w prawo 34"/>
          <p:cNvSpPr/>
          <p:nvPr/>
        </p:nvSpPr>
        <p:spPr>
          <a:xfrm>
            <a:off x="1371460" y="2655406"/>
            <a:ext cx="271220" cy="464949"/>
          </a:xfrm>
          <a:prstGeom prst="rightArrow">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36" name="Obraz 35"/>
          <p:cNvPicPr>
            <a:picLocks noChangeAspect="1"/>
          </p:cNvPicPr>
          <p:nvPr/>
        </p:nvPicPr>
        <p:blipFill>
          <a:blip r:embed="rId3"/>
          <a:stretch>
            <a:fillRect/>
          </a:stretch>
        </p:blipFill>
        <p:spPr>
          <a:xfrm>
            <a:off x="716233" y="2531087"/>
            <a:ext cx="335297" cy="328313"/>
          </a:xfrm>
          <a:prstGeom prst="rect">
            <a:avLst/>
          </a:prstGeom>
        </p:spPr>
      </p:pic>
      <p:pic>
        <p:nvPicPr>
          <p:cNvPr id="37" name="Obraz 36"/>
          <p:cNvPicPr>
            <a:picLocks noChangeAspect="1"/>
          </p:cNvPicPr>
          <p:nvPr/>
        </p:nvPicPr>
        <p:blipFill>
          <a:blip r:embed="rId4"/>
          <a:stretch>
            <a:fillRect/>
          </a:stretch>
        </p:blipFill>
        <p:spPr>
          <a:xfrm>
            <a:off x="2152689" y="1977668"/>
            <a:ext cx="190509" cy="271333"/>
          </a:xfrm>
          <a:prstGeom prst="rect">
            <a:avLst/>
          </a:prstGeom>
        </p:spPr>
      </p:pic>
      <p:pic>
        <p:nvPicPr>
          <p:cNvPr id="38" name="Obraz 37"/>
          <p:cNvPicPr>
            <a:picLocks noChangeAspect="1"/>
          </p:cNvPicPr>
          <p:nvPr/>
        </p:nvPicPr>
        <p:blipFill>
          <a:blip r:embed="rId5"/>
          <a:stretch>
            <a:fillRect/>
          </a:stretch>
        </p:blipFill>
        <p:spPr>
          <a:xfrm>
            <a:off x="2105285" y="2660559"/>
            <a:ext cx="241312" cy="222262"/>
          </a:xfrm>
          <a:prstGeom prst="rect">
            <a:avLst/>
          </a:prstGeom>
        </p:spPr>
      </p:pic>
      <p:pic>
        <p:nvPicPr>
          <p:cNvPr id="39" name="Obraz 38"/>
          <p:cNvPicPr>
            <a:picLocks noChangeAspect="1"/>
          </p:cNvPicPr>
          <p:nvPr/>
        </p:nvPicPr>
        <p:blipFill>
          <a:blip r:embed="rId6"/>
          <a:stretch>
            <a:fillRect/>
          </a:stretch>
        </p:blipFill>
        <p:spPr>
          <a:xfrm>
            <a:off x="2144597" y="3452762"/>
            <a:ext cx="208194" cy="225542"/>
          </a:xfrm>
          <a:prstGeom prst="rect">
            <a:avLst/>
          </a:prstGeom>
        </p:spPr>
      </p:pic>
      <p:sp>
        <p:nvSpPr>
          <p:cNvPr id="40" name="pole tekstowe 39"/>
          <p:cNvSpPr txBox="1"/>
          <p:nvPr/>
        </p:nvSpPr>
        <p:spPr>
          <a:xfrm>
            <a:off x="1606274" y="2221210"/>
            <a:ext cx="1283340" cy="278628"/>
          </a:xfrm>
          <a:prstGeom prst="rect">
            <a:avLst/>
          </a:prstGeom>
        </p:spPr>
        <p:txBody>
          <a:bodyPr vert="horz" wrap="square" lIns="91440" tIns="45720" rIns="91440" bIns="45720" rtlCol="0" anchor="ctr">
            <a:normAutofit/>
          </a:bodyPr>
          <a:lstStyle/>
          <a:p>
            <a:pPr algn="ctr"/>
            <a:r>
              <a:rPr lang="pl-PL" sz="1000" dirty="0">
                <a:solidFill>
                  <a:schemeClr val="bg1"/>
                </a:solidFill>
              </a:rPr>
              <a:t>Call Center</a:t>
            </a:r>
          </a:p>
        </p:txBody>
      </p:sp>
      <p:sp>
        <p:nvSpPr>
          <p:cNvPr id="41" name="pole tekstowe 40"/>
          <p:cNvSpPr txBox="1"/>
          <p:nvPr/>
        </p:nvSpPr>
        <p:spPr>
          <a:xfrm>
            <a:off x="1606272" y="2740239"/>
            <a:ext cx="1278877" cy="597264"/>
          </a:xfrm>
          <a:prstGeom prst="rect">
            <a:avLst/>
          </a:prstGeom>
        </p:spPr>
        <p:txBody>
          <a:bodyPr vert="horz" wrap="square" lIns="91440" tIns="45720" rIns="91440" bIns="45720" rtlCol="0" anchor="ctr">
            <a:normAutofit/>
          </a:bodyPr>
          <a:lstStyle/>
          <a:p>
            <a:pPr algn="ctr"/>
            <a:r>
              <a:rPr lang="pl-PL" sz="1000" dirty="0">
                <a:solidFill>
                  <a:schemeClr val="bg1"/>
                </a:solidFill>
              </a:rPr>
              <a:t>Marketing </a:t>
            </a:r>
            <a:br>
              <a:rPr lang="pl-PL" sz="1000" dirty="0">
                <a:solidFill>
                  <a:schemeClr val="bg1"/>
                </a:solidFill>
              </a:rPr>
            </a:br>
            <a:r>
              <a:rPr lang="pl-PL" sz="1000" dirty="0" err="1">
                <a:solidFill>
                  <a:schemeClr val="bg1"/>
                </a:solidFill>
              </a:rPr>
              <a:t>action</a:t>
            </a:r>
            <a:endParaRPr lang="pl-PL" sz="1000" dirty="0">
              <a:solidFill>
                <a:schemeClr val="bg1"/>
              </a:solidFill>
            </a:endParaRPr>
          </a:p>
        </p:txBody>
      </p:sp>
      <p:sp>
        <p:nvSpPr>
          <p:cNvPr id="42" name="pole tekstowe 41"/>
          <p:cNvSpPr txBox="1"/>
          <p:nvPr/>
        </p:nvSpPr>
        <p:spPr>
          <a:xfrm>
            <a:off x="1606274" y="3621969"/>
            <a:ext cx="1278875" cy="337140"/>
          </a:xfrm>
          <a:prstGeom prst="rect">
            <a:avLst/>
          </a:prstGeom>
        </p:spPr>
        <p:txBody>
          <a:bodyPr vert="horz" wrap="square" lIns="91440" tIns="45720" rIns="91440" bIns="45720" rtlCol="0" anchor="ctr">
            <a:normAutofit/>
          </a:bodyPr>
          <a:lstStyle/>
          <a:p>
            <a:pPr algn="ctr"/>
            <a:r>
              <a:rPr lang="pl-PL" sz="1000" dirty="0">
                <a:solidFill>
                  <a:schemeClr val="bg1"/>
                </a:solidFill>
              </a:rPr>
              <a:t>Event </a:t>
            </a:r>
            <a:r>
              <a:rPr lang="pl-PL" sz="1000" dirty="0" err="1">
                <a:solidFill>
                  <a:schemeClr val="bg1"/>
                </a:solidFill>
              </a:rPr>
              <a:t>message</a:t>
            </a:r>
            <a:endParaRPr lang="pl-PL" sz="1000" dirty="0">
              <a:solidFill>
                <a:schemeClr val="bg1"/>
              </a:solidFill>
            </a:endParaRPr>
          </a:p>
        </p:txBody>
      </p:sp>
      <p:sp>
        <p:nvSpPr>
          <p:cNvPr id="43" name="pole tekstowe 42"/>
          <p:cNvSpPr txBox="1"/>
          <p:nvPr/>
        </p:nvSpPr>
        <p:spPr>
          <a:xfrm>
            <a:off x="3079198" y="2190214"/>
            <a:ext cx="1302961" cy="278628"/>
          </a:xfrm>
          <a:prstGeom prst="rect">
            <a:avLst/>
          </a:prstGeom>
        </p:spPr>
        <p:txBody>
          <a:bodyPr vert="horz" wrap="square" lIns="91440" tIns="45720" rIns="91440" bIns="45720" rtlCol="0" anchor="ctr">
            <a:normAutofit/>
          </a:bodyPr>
          <a:lstStyle/>
          <a:p>
            <a:pPr algn="ctr"/>
            <a:r>
              <a:rPr lang="pl-PL" sz="1000" dirty="0" err="1">
                <a:solidFill>
                  <a:schemeClr val="bg1"/>
                </a:solidFill>
              </a:rPr>
              <a:t>Surveys</a:t>
            </a:r>
            <a:endParaRPr lang="pl-PL" sz="1000" dirty="0">
              <a:solidFill>
                <a:schemeClr val="bg1"/>
              </a:solidFill>
            </a:endParaRPr>
          </a:p>
        </p:txBody>
      </p:sp>
      <p:sp>
        <p:nvSpPr>
          <p:cNvPr id="44" name="pole tekstowe 43"/>
          <p:cNvSpPr txBox="1"/>
          <p:nvPr/>
        </p:nvSpPr>
        <p:spPr>
          <a:xfrm>
            <a:off x="3079265" y="2793489"/>
            <a:ext cx="1298430" cy="278628"/>
          </a:xfrm>
          <a:prstGeom prst="rect">
            <a:avLst/>
          </a:prstGeom>
        </p:spPr>
        <p:txBody>
          <a:bodyPr vert="horz" wrap="square" lIns="91440" tIns="45720" rIns="91440" bIns="45720" rtlCol="0" anchor="ctr">
            <a:normAutofit/>
          </a:bodyPr>
          <a:lstStyle/>
          <a:p>
            <a:pPr algn="ctr"/>
            <a:r>
              <a:rPr lang="pl-PL" sz="1000" dirty="0" err="1">
                <a:solidFill>
                  <a:schemeClr val="bg1"/>
                </a:solidFill>
              </a:rPr>
              <a:t>Offers</a:t>
            </a:r>
            <a:endParaRPr lang="pl-PL" sz="1000" dirty="0">
              <a:solidFill>
                <a:schemeClr val="bg1"/>
              </a:solidFill>
            </a:endParaRPr>
          </a:p>
        </p:txBody>
      </p:sp>
      <p:sp>
        <p:nvSpPr>
          <p:cNvPr id="45" name="pole tekstowe 44"/>
          <p:cNvSpPr txBox="1"/>
          <p:nvPr/>
        </p:nvSpPr>
        <p:spPr>
          <a:xfrm>
            <a:off x="3079267" y="3379160"/>
            <a:ext cx="1298428" cy="278628"/>
          </a:xfrm>
          <a:prstGeom prst="rect">
            <a:avLst/>
          </a:prstGeom>
        </p:spPr>
        <p:txBody>
          <a:bodyPr vert="horz" wrap="square" lIns="91440" tIns="45720" rIns="91440" bIns="45720" rtlCol="0" anchor="ctr">
            <a:normAutofit/>
          </a:bodyPr>
          <a:lstStyle/>
          <a:p>
            <a:pPr algn="ctr"/>
            <a:r>
              <a:rPr lang="pl-PL" sz="1000" dirty="0" err="1">
                <a:solidFill>
                  <a:schemeClr val="bg1"/>
                </a:solidFill>
              </a:rPr>
              <a:t>Coupon</a:t>
            </a:r>
            <a:endParaRPr lang="pl-PL" sz="1000" dirty="0">
              <a:solidFill>
                <a:schemeClr val="bg1"/>
              </a:solidFill>
            </a:endParaRPr>
          </a:p>
        </p:txBody>
      </p:sp>
      <p:sp>
        <p:nvSpPr>
          <p:cNvPr id="46" name="pole tekstowe 45"/>
          <p:cNvSpPr txBox="1"/>
          <p:nvPr/>
        </p:nvSpPr>
        <p:spPr>
          <a:xfrm>
            <a:off x="3079198" y="1640025"/>
            <a:ext cx="1302961" cy="278628"/>
          </a:xfrm>
          <a:prstGeom prst="rect">
            <a:avLst/>
          </a:prstGeom>
        </p:spPr>
        <p:txBody>
          <a:bodyPr vert="horz" wrap="square" lIns="91440" tIns="45720" rIns="91440" bIns="45720" rtlCol="0" anchor="ctr">
            <a:normAutofit/>
          </a:bodyPr>
          <a:lstStyle/>
          <a:p>
            <a:pPr algn="ctr"/>
            <a:r>
              <a:rPr lang="pl-PL" sz="1000" dirty="0" err="1">
                <a:solidFill>
                  <a:schemeClr val="bg1"/>
                </a:solidFill>
              </a:rPr>
              <a:t>Lotteries</a:t>
            </a:r>
            <a:endParaRPr lang="pl-PL" sz="1000" dirty="0">
              <a:solidFill>
                <a:schemeClr val="bg1"/>
              </a:solidFill>
            </a:endParaRPr>
          </a:p>
        </p:txBody>
      </p:sp>
      <p:sp>
        <p:nvSpPr>
          <p:cNvPr id="47" name="pole tekstowe 46"/>
          <p:cNvSpPr txBox="1"/>
          <p:nvPr/>
        </p:nvSpPr>
        <p:spPr>
          <a:xfrm>
            <a:off x="3079267" y="3980433"/>
            <a:ext cx="1298428" cy="278628"/>
          </a:xfrm>
          <a:prstGeom prst="rect">
            <a:avLst/>
          </a:prstGeom>
        </p:spPr>
        <p:txBody>
          <a:bodyPr vert="horz" wrap="square" lIns="91440" tIns="45720" rIns="91440" bIns="45720" rtlCol="0" anchor="ctr">
            <a:normAutofit/>
          </a:bodyPr>
          <a:lstStyle/>
          <a:p>
            <a:pPr algn="ctr"/>
            <a:r>
              <a:rPr lang="pl-PL" sz="1000" dirty="0">
                <a:solidFill>
                  <a:schemeClr val="bg1"/>
                </a:solidFill>
              </a:rPr>
              <a:t>Message</a:t>
            </a:r>
          </a:p>
        </p:txBody>
      </p:sp>
      <p:pic>
        <p:nvPicPr>
          <p:cNvPr id="48" name="Obraz 47"/>
          <p:cNvPicPr>
            <a:picLocks noChangeAspect="1"/>
          </p:cNvPicPr>
          <p:nvPr/>
        </p:nvPicPr>
        <p:blipFill>
          <a:blip r:embed="rId7"/>
          <a:stretch>
            <a:fillRect/>
          </a:stretch>
        </p:blipFill>
        <p:spPr>
          <a:xfrm>
            <a:off x="3621199" y="1473102"/>
            <a:ext cx="222245" cy="211492"/>
          </a:xfrm>
          <a:prstGeom prst="rect">
            <a:avLst/>
          </a:prstGeom>
        </p:spPr>
      </p:pic>
      <p:pic>
        <p:nvPicPr>
          <p:cNvPr id="49" name="Obraz 48"/>
          <p:cNvPicPr>
            <a:picLocks noChangeAspect="1"/>
          </p:cNvPicPr>
          <p:nvPr/>
        </p:nvPicPr>
        <p:blipFill>
          <a:blip r:embed="rId8"/>
          <a:stretch>
            <a:fillRect/>
          </a:stretch>
        </p:blipFill>
        <p:spPr>
          <a:xfrm>
            <a:off x="3625260" y="2008441"/>
            <a:ext cx="242923" cy="216261"/>
          </a:xfrm>
          <a:prstGeom prst="rect">
            <a:avLst/>
          </a:prstGeom>
        </p:spPr>
      </p:pic>
      <p:pic>
        <p:nvPicPr>
          <p:cNvPr id="50" name="Obraz 49"/>
          <p:cNvPicPr>
            <a:picLocks noChangeAspect="1"/>
          </p:cNvPicPr>
          <p:nvPr/>
        </p:nvPicPr>
        <p:blipFill>
          <a:blip r:embed="rId9"/>
          <a:stretch>
            <a:fillRect/>
          </a:stretch>
        </p:blipFill>
        <p:spPr>
          <a:xfrm>
            <a:off x="3627356" y="2556270"/>
            <a:ext cx="209930" cy="251914"/>
          </a:xfrm>
          <a:prstGeom prst="rect">
            <a:avLst/>
          </a:prstGeom>
        </p:spPr>
      </p:pic>
      <p:pic>
        <p:nvPicPr>
          <p:cNvPr id="51" name="Obraz 50"/>
          <p:cNvPicPr>
            <a:picLocks noChangeAspect="1"/>
          </p:cNvPicPr>
          <p:nvPr/>
        </p:nvPicPr>
        <p:blipFill>
          <a:blip r:embed="rId10"/>
          <a:stretch>
            <a:fillRect/>
          </a:stretch>
        </p:blipFill>
        <p:spPr>
          <a:xfrm>
            <a:off x="3606538" y="3818588"/>
            <a:ext cx="251566" cy="208194"/>
          </a:xfrm>
          <a:prstGeom prst="rect">
            <a:avLst/>
          </a:prstGeom>
        </p:spPr>
      </p:pic>
      <p:pic>
        <p:nvPicPr>
          <p:cNvPr id="52" name="Obraz 51"/>
          <p:cNvPicPr>
            <a:picLocks noChangeAspect="1"/>
          </p:cNvPicPr>
          <p:nvPr/>
        </p:nvPicPr>
        <p:blipFill>
          <a:blip r:embed="rId11"/>
          <a:stretch>
            <a:fillRect/>
          </a:stretch>
        </p:blipFill>
        <p:spPr>
          <a:xfrm>
            <a:off x="3590619" y="3179522"/>
            <a:ext cx="283404" cy="257162"/>
          </a:xfrm>
          <a:prstGeom prst="rect">
            <a:avLst/>
          </a:prstGeom>
        </p:spPr>
      </p:pic>
      <p:sp>
        <p:nvSpPr>
          <p:cNvPr id="53" name="pole tekstowe 52"/>
          <p:cNvSpPr txBox="1"/>
          <p:nvPr/>
        </p:nvSpPr>
        <p:spPr>
          <a:xfrm>
            <a:off x="5392925" y="1667330"/>
            <a:ext cx="868459" cy="253298"/>
          </a:xfrm>
          <a:prstGeom prst="rect">
            <a:avLst/>
          </a:prstGeom>
        </p:spPr>
        <p:txBody>
          <a:bodyPr vert="horz" wrap="square" lIns="91440" tIns="45720" rIns="91440" bIns="45720" rtlCol="0" anchor="ctr">
            <a:normAutofit/>
          </a:bodyPr>
          <a:lstStyle/>
          <a:p>
            <a:r>
              <a:rPr lang="pl-PL" sz="1000" dirty="0">
                <a:solidFill>
                  <a:schemeClr val="bg1"/>
                </a:solidFill>
              </a:rPr>
              <a:t>Facebook</a:t>
            </a:r>
          </a:p>
        </p:txBody>
      </p:sp>
      <p:sp>
        <p:nvSpPr>
          <p:cNvPr id="54" name="pole tekstowe 53"/>
          <p:cNvSpPr txBox="1"/>
          <p:nvPr/>
        </p:nvSpPr>
        <p:spPr>
          <a:xfrm>
            <a:off x="6583866" y="1586630"/>
            <a:ext cx="1018963" cy="407939"/>
          </a:xfrm>
          <a:prstGeom prst="rect">
            <a:avLst/>
          </a:prstGeom>
        </p:spPr>
        <p:txBody>
          <a:bodyPr vert="horz" wrap="square" lIns="91440" tIns="45720" rIns="91440" bIns="45720" rtlCol="0" anchor="ctr">
            <a:normAutofit/>
          </a:bodyPr>
          <a:lstStyle/>
          <a:p>
            <a:r>
              <a:rPr lang="pl-PL" sz="1000" dirty="0">
                <a:solidFill>
                  <a:schemeClr val="bg1"/>
                </a:solidFill>
              </a:rPr>
              <a:t>Mobile </a:t>
            </a:r>
            <a:br>
              <a:rPr lang="pl-PL" sz="1000" dirty="0">
                <a:solidFill>
                  <a:schemeClr val="bg1"/>
                </a:solidFill>
              </a:rPr>
            </a:br>
            <a:r>
              <a:rPr lang="pl-PL" sz="1000" dirty="0" err="1">
                <a:solidFill>
                  <a:schemeClr val="bg1"/>
                </a:solidFill>
              </a:rPr>
              <a:t>application</a:t>
            </a:r>
            <a:endParaRPr lang="pl-PL" sz="1000" dirty="0">
              <a:solidFill>
                <a:schemeClr val="bg1"/>
              </a:solidFill>
            </a:endParaRPr>
          </a:p>
        </p:txBody>
      </p:sp>
      <p:sp>
        <p:nvSpPr>
          <p:cNvPr id="55" name="pole tekstowe 54"/>
          <p:cNvSpPr txBox="1"/>
          <p:nvPr/>
        </p:nvSpPr>
        <p:spPr>
          <a:xfrm>
            <a:off x="4751173" y="1293646"/>
            <a:ext cx="2880932" cy="253298"/>
          </a:xfrm>
          <a:prstGeom prst="rect">
            <a:avLst/>
          </a:prstGeom>
        </p:spPr>
        <p:txBody>
          <a:bodyPr vert="horz" wrap="square" lIns="91440" tIns="45720" rIns="91440" bIns="45720" rtlCol="0" anchor="ctr">
            <a:normAutofit/>
          </a:bodyPr>
          <a:lstStyle/>
          <a:p>
            <a:pPr algn="ctr"/>
            <a:r>
              <a:rPr lang="pl-PL" sz="900" dirty="0">
                <a:solidFill>
                  <a:schemeClr val="bg1"/>
                </a:solidFill>
              </a:rPr>
              <a:t>With </a:t>
            </a:r>
            <a:r>
              <a:rPr lang="pl-PL" sz="900" dirty="0" err="1">
                <a:solidFill>
                  <a:schemeClr val="bg1"/>
                </a:solidFill>
              </a:rPr>
              <a:t>landing</a:t>
            </a:r>
            <a:r>
              <a:rPr lang="pl-PL" sz="900" dirty="0">
                <a:solidFill>
                  <a:schemeClr val="bg1"/>
                </a:solidFill>
              </a:rPr>
              <a:t> </a:t>
            </a:r>
            <a:r>
              <a:rPr lang="pl-PL" sz="900" dirty="0" err="1">
                <a:solidFill>
                  <a:schemeClr val="bg1"/>
                </a:solidFill>
              </a:rPr>
              <a:t>page</a:t>
            </a:r>
            <a:endParaRPr lang="pl-PL" sz="900" dirty="0">
              <a:solidFill>
                <a:schemeClr val="bg1"/>
              </a:solidFill>
            </a:endParaRPr>
          </a:p>
        </p:txBody>
      </p:sp>
      <p:sp>
        <p:nvSpPr>
          <p:cNvPr id="56" name="pole tekstowe 55"/>
          <p:cNvSpPr txBox="1"/>
          <p:nvPr/>
        </p:nvSpPr>
        <p:spPr>
          <a:xfrm>
            <a:off x="5109396" y="1104844"/>
            <a:ext cx="2164486" cy="278628"/>
          </a:xfrm>
          <a:prstGeom prst="rect">
            <a:avLst/>
          </a:prstGeom>
        </p:spPr>
        <p:txBody>
          <a:bodyPr vert="horz" wrap="square" lIns="91440" tIns="45720" rIns="91440" bIns="45720" rtlCol="0" anchor="ctr">
            <a:normAutofit/>
          </a:bodyPr>
          <a:lstStyle/>
          <a:p>
            <a:pPr algn="ctr"/>
            <a:r>
              <a:rPr lang="pl-PL" sz="1000" b="1" dirty="0">
                <a:solidFill>
                  <a:schemeClr val="bg1"/>
                </a:solidFill>
              </a:rPr>
              <a:t>PUSH NOTIFICATIONS</a:t>
            </a:r>
          </a:p>
        </p:txBody>
      </p:sp>
      <p:sp>
        <p:nvSpPr>
          <p:cNvPr id="61" name="pole tekstowe 60"/>
          <p:cNvSpPr txBox="1"/>
          <p:nvPr/>
        </p:nvSpPr>
        <p:spPr>
          <a:xfrm>
            <a:off x="5392925" y="2652188"/>
            <a:ext cx="784923" cy="253298"/>
          </a:xfrm>
          <a:prstGeom prst="rect">
            <a:avLst/>
          </a:prstGeom>
        </p:spPr>
        <p:txBody>
          <a:bodyPr vert="horz" wrap="square" lIns="91440" tIns="45720" rIns="91440" bIns="45720" rtlCol="0" anchor="ctr">
            <a:normAutofit/>
          </a:bodyPr>
          <a:lstStyle/>
          <a:p>
            <a:r>
              <a:rPr lang="pl-PL" sz="1000" dirty="0" err="1">
                <a:solidFill>
                  <a:schemeClr val="bg1"/>
                </a:solidFill>
              </a:rPr>
              <a:t>Website</a:t>
            </a:r>
            <a:endParaRPr lang="pl-PL" sz="1000" dirty="0">
              <a:solidFill>
                <a:schemeClr val="bg1"/>
              </a:solidFill>
            </a:endParaRPr>
          </a:p>
        </p:txBody>
      </p:sp>
      <p:sp>
        <p:nvSpPr>
          <p:cNvPr id="62" name="pole tekstowe 61"/>
          <p:cNvSpPr txBox="1"/>
          <p:nvPr/>
        </p:nvSpPr>
        <p:spPr>
          <a:xfrm>
            <a:off x="6583866" y="2637507"/>
            <a:ext cx="713566" cy="278628"/>
          </a:xfrm>
          <a:prstGeom prst="rect">
            <a:avLst/>
          </a:prstGeom>
        </p:spPr>
        <p:txBody>
          <a:bodyPr vert="horz" wrap="square" lIns="91440" tIns="45720" rIns="91440" bIns="45720" rtlCol="0" anchor="ctr">
            <a:normAutofit/>
          </a:bodyPr>
          <a:lstStyle/>
          <a:p>
            <a:r>
              <a:rPr lang="pl-PL" sz="1000" dirty="0">
                <a:solidFill>
                  <a:schemeClr val="bg1"/>
                </a:solidFill>
              </a:rPr>
              <a:t>Mail</a:t>
            </a:r>
          </a:p>
        </p:txBody>
      </p:sp>
      <p:pic>
        <p:nvPicPr>
          <p:cNvPr id="63" name="Obraz 62"/>
          <p:cNvPicPr>
            <a:picLocks noChangeAspect="1"/>
          </p:cNvPicPr>
          <p:nvPr/>
        </p:nvPicPr>
        <p:blipFill>
          <a:blip r:embed="rId12"/>
          <a:stretch>
            <a:fillRect/>
          </a:stretch>
        </p:blipFill>
        <p:spPr>
          <a:xfrm>
            <a:off x="6347971" y="1667698"/>
            <a:ext cx="238555" cy="238555"/>
          </a:xfrm>
          <a:prstGeom prst="rect">
            <a:avLst/>
          </a:prstGeom>
        </p:spPr>
      </p:pic>
      <p:pic>
        <p:nvPicPr>
          <p:cNvPr id="64" name="Obraz 63"/>
          <p:cNvPicPr>
            <a:picLocks noChangeAspect="1"/>
          </p:cNvPicPr>
          <p:nvPr/>
        </p:nvPicPr>
        <p:blipFill>
          <a:blip r:embed="rId13"/>
          <a:stretch>
            <a:fillRect/>
          </a:stretch>
        </p:blipFill>
        <p:spPr>
          <a:xfrm>
            <a:off x="5216780" y="1640798"/>
            <a:ext cx="168476" cy="283184"/>
          </a:xfrm>
          <a:prstGeom prst="rect">
            <a:avLst/>
          </a:prstGeom>
        </p:spPr>
      </p:pic>
      <p:pic>
        <p:nvPicPr>
          <p:cNvPr id="65" name="Obraz 64"/>
          <p:cNvPicPr>
            <a:picLocks noChangeAspect="1"/>
          </p:cNvPicPr>
          <p:nvPr/>
        </p:nvPicPr>
        <p:blipFill>
          <a:blip r:embed="rId14"/>
          <a:stretch>
            <a:fillRect/>
          </a:stretch>
        </p:blipFill>
        <p:spPr>
          <a:xfrm>
            <a:off x="5145900" y="2682265"/>
            <a:ext cx="281435" cy="192561"/>
          </a:xfrm>
          <a:prstGeom prst="rect">
            <a:avLst/>
          </a:prstGeom>
        </p:spPr>
      </p:pic>
      <p:pic>
        <p:nvPicPr>
          <p:cNvPr id="68" name="Obraz 67"/>
          <p:cNvPicPr>
            <a:picLocks noChangeAspect="1"/>
          </p:cNvPicPr>
          <p:nvPr/>
        </p:nvPicPr>
        <p:blipFill>
          <a:blip r:embed="rId15"/>
          <a:stretch>
            <a:fillRect/>
          </a:stretch>
        </p:blipFill>
        <p:spPr>
          <a:xfrm>
            <a:off x="6337144" y="2629413"/>
            <a:ext cx="264186" cy="264186"/>
          </a:xfrm>
          <a:prstGeom prst="rect">
            <a:avLst/>
          </a:prstGeom>
        </p:spPr>
      </p:pic>
      <p:sp>
        <p:nvSpPr>
          <p:cNvPr id="70" name="pole tekstowe 69"/>
          <p:cNvSpPr txBox="1"/>
          <p:nvPr/>
        </p:nvSpPr>
        <p:spPr>
          <a:xfrm>
            <a:off x="4746709" y="2308915"/>
            <a:ext cx="2885396" cy="253298"/>
          </a:xfrm>
          <a:prstGeom prst="rect">
            <a:avLst/>
          </a:prstGeom>
        </p:spPr>
        <p:txBody>
          <a:bodyPr vert="horz" wrap="square" lIns="91440" tIns="45720" rIns="91440" bIns="45720" rtlCol="0" anchor="ctr">
            <a:normAutofit/>
          </a:bodyPr>
          <a:lstStyle/>
          <a:p>
            <a:pPr algn="ctr"/>
            <a:r>
              <a:rPr lang="pl-PL" sz="900" dirty="0">
                <a:solidFill>
                  <a:schemeClr val="bg1"/>
                </a:solidFill>
              </a:rPr>
              <a:t>With </a:t>
            </a:r>
            <a:r>
              <a:rPr lang="pl-PL" sz="900" dirty="0" err="1">
                <a:solidFill>
                  <a:schemeClr val="bg1"/>
                </a:solidFill>
              </a:rPr>
              <a:t>landing</a:t>
            </a:r>
            <a:r>
              <a:rPr lang="pl-PL" sz="900" dirty="0">
                <a:solidFill>
                  <a:schemeClr val="bg1"/>
                </a:solidFill>
              </a:rPr>
              <a:t> </a:t>
            </a:r>
            <a:r>
              <a:rPr lang="pl-PL" sz="900" dirty="0" err="1">
                <a:solidFill>
                  <a:schemeClr val="bg1"/>
                </a:solidFill>
              </a:rPr>
              <a:t>page</a:t>
            </a:r>
            <a:endParaRPr lang="pl-PL" sz="900" dirty="0">
              <a:solidFill>
                <a:schemeClr val="bg1"/>
              </a:solidFill>
            </a:endParaRPr>
          </a:p>
        </p:txBody>
      </p:sp>
      <p:sp>
        <p:nvSpPr>
          <p:cNvPr id="71" name="pole tekstowe 70"/>
          <p:cNvSpPr txBox="1"/>
          <p:nvPr/>
        </p:nvSpPr>
        <p:spPr>
          <a:xfrm>
            <a:off x="4746709" y="2126186"/>
            <a:ext cx="2885396" cy="278628"/>
          </a:xfrm>
          <a:prstGeom prst="rect">
            <a:avLst/>
          </a:prstGeom>
        </p:spPr>
        <p:txBody>
          <a:bodyPr vert="horz" wrap="square" lIns="91440" tIns="45720" rIns="91440" bIns="45720" rtlCol="0" anchor="ctr">
            <a:normAutofit/>
          </a:bodyPr>
          <a:lstStyle/>
          <a:p>
            <a:pPr algn="ctr"/>
            <a:r>
              <a:rPr lang="pl-PL" sz="1000" b="1" dirty="0">
                <a:solidFill>
                  <a:schemeClr val="bg1"/>
                </a:solidFill>
              </a:rPr>
              <a:t>E-MAIL</a:t>
            </a:r>
          </a:p>
        </p:txBody>
      </p:sp>
      <p:sp>
        <p:nvSpPr>
          <p:cNvPr id="73" name="pole tekstowe 72"/>
          <p:cNvSpPr txBox="1"/>
          <p:nvPr/>
        </p:nvSpPr>
        <p:spPr>
          <a:xfrm>
            <a:off x="5758798" y="3370950"/>
            <a:ext cx="1390538" cy="370854"/>
          </a:xfrm>
          <a:prstGeom prst="rect">
            <a:avLst/>
          </a:prstGeom>
        </p:spPr>
        <p:txBody>
          <a:bodyPr vert="horz" wrap="square" lIns="91440" tIns="45720" rIns="91440" bIns="45720" rtlCol="0" anchor="ctr">
            <a:normAutofit/>
          </a:bodyPr>
          <a:lstStyle/>
          <a:p>
            <a:r>
              <a:rPr lang="pl-PL" sz="900" dirty="0">
                <a:solidFill>
                  <a:schemeClr val="bg1"/>
                </a:solidFill>
              </a:rPr>
              <a:t>B</a:t>
            </a:r>
            <a:r>
              <a:rPr lang="en-US" sz="900" dirty="0" err="1">
                <a:solidFill>
                  <a:schemeClr val="bg1"/>
                </a:solidFill>
              </a:rPr>
              <a:t>ased</a:t>
            </a:r>
            <a:r>
              <a:rPr lang="en-US" sz="900" dirty="0">
                <a:solidFill>
                  <a:schemeClr val="bg1"/>
                </a:solidFill>
              </a:rPr>
              <a:t> on geolocation </a:t>
            </a:r>
            <a:br>
              <a:rPr lang="pl-PL" sz="900" dirty="0">
                <a:solidFill>
                  <a:schemeClr val="bg1"/>
                </a:solidFill>
              </a:rPr>
            </a:br>
            <a:r>
              <a:rPr lang="en-US" sz="900" dirty="0">
                <a:solidFill>
                  <a:schemeClr val="bg1"/>
                </a:solidFill>
              </a:rPr>
              <a:t>and beacons</a:t>
            </a:r>
            <a:endParaRPr lang="pl-PL" sz="900" dirty="0">
              <a:solidFill>
                <a:schemeClr val="bg1"/>
              </a:solidFill>
            </a:endParaRPr>
          </a:p>
        </p:txBody>
      </p:sp>
      <p:sp>
        <p:nvSpPr>
          <p:cNvPr id="74" name="pole tekstowe 73"/>
          <p:cNvSpPr txBox="1"/>
          <p:nvPr/>
        </p:nvSpPr>
        <p:spPr>
          <a:xfrm>
            <a:off x="4751173" y="3110601"/>
            <a:ext cx="2880932" cy="278628"/>
          </a:xfrm>
          <a:prstGeom prst="rect">
            <a:avLst/>
          </a:prstGeom>
        </p:spPr>
        <p:txBody>
          <a:bodyPr vert="horz" wrap="square" lIns="91440" tIns="45720" rIns="91440" bIns="45720" rtlCol="0" anchor="ctr">
            <a:normAutofit/>
          </a:bodyPr>
          <a:lstStyle/>
          <a:p>
            <a:pPr algn="ctr"/>
            <a:r>
              <a:rPr lang="pl-PL" sz="1000" b="1" dirty="0">
                <a:solidFill>
                  <a:schemeClr val="bg1"/>
                </a:solidFill>
              </a:rPr>
              <a:t>INTERACTIVE MESSAGES</a:t>
            </a:r>
          </a:p>
        </p:txBody>
      </p:sp>
      <p:pic>
        <p:nvPicPr>
          <p:cNvPr id="75" name="Obraz 74"/>
          <p:cNvPicPr>
            <a:picLocks noChangeAspect="1"/>
          </p:cNvPicPr>
          <p:nvPr/>
        </p:nvPicPr>
        <p:blipFill>
          <a:blip r:embed="rId16"/>
          <a:stretch>
            <a:fillRect/>
          </a:stretch>
        </p:blipFill>
        <p:spPr>
          <a:xfrm>
            <a:off x="5460228" y="3446920"/>
            <a:ext cx="283404" cy="251914"/>
          </a:xfrm>
          <a:prstGeom prst="rect">
            <a:avLst/>
          </a:prstGeom>
        </p:spPr>
      </p:pic>
      <p:cxnSp>
        <p:nvCxnSpPr>
          <p:cNvPr id="78" name="Łącznik prosty 77"/>
          <p:cNvCxnSpPr/>
          <p:nvPr/>
        </p:nvCxnSpPr>
        <p:spPr>
          <a:xfrm>
            <a:off x="4868562" y="2059526"/>
            <a:ext cx="2673506" cy="0"/>
          </a:xfrm>
          <a:prstGeom prst="line">
            <a:avLst/>
          </a:prstGeom>
          <a:ln w="63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9" name="Łącznik prosty 78"/>
          <p:cNvCxnSpPr/>
          <p:nvPr/>
        </p:nvCxnSpPr>
        <p:spPr>
          <a:xfrm>
            <a:off x="4868562" y="3037084"/>
            <a:ext cx="2673506" cy="0"/>
          </a:xfrm>
          <a:prstGeom prst="line">
            <a:avLst/>
          </a:prstGeom>
          <a:ln w="63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0" name="Łącznik prosty 79"/>
          <p:cNvCxnSpPr/>
          <p:nvPr/>
        </p:nvCxnSpPr>
        <p:spPr>
          <a:xfrm>
            <a:off x="4868562" y="3867129"/>
            <a:ext cx="2673506" cy="0"/>
          </a:xfrm>
          <a:prstGeom prst="line">
            <a:avLst/>
          </a:prstGeom>
          <a:ln w="63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84" name="pole tekstowe 83"/>
          <p:cNvSpPr txBox="1"/>
          <p:nvPr/>
        </p:nvSpPr>
        <p:spPr>
          <a:xfrm>
            <a:off x="4751173" y="3933894"/>
            <a:ext cx="2880932" cy="278628"/>
          </a:xfrm>
          <a:prstGeom prst="rect">
            <a:avLst/>
          </a:prstGeom>
        </p:spPr>
        <p:txBody>
          <a:bodyPr vert="horz" wrap="square" lIns="91440" tIns="45720" rIns="91440" bIns="45720" rtlCol="0" anchor="ctr">
            <a:normAutofit/>
          </a:bodyPr>
          <a:lstStyle/>
          <a:p>
            <a:pPr algn="ctr"/>
            <a:r>
              <a:rPr lang="pl-PL" sz="1000" b="1" dirty="0">
                <a:solidFill>
                  <a:schemeClr val="bg1"/>
                </a:solidFill>
              </a:rPr>
              <a:t>POS MESSAGES</a:t>
            </a:r>
          </a:p>
        </p:txBody>
      </p:sp>
      <p:pic>
        <p:nvPicPr>
          <p:cNvPr id="85" name="Obraz 84"/>
          <p:cNvPicPr>
            <a:picLocks noChangeAspect="1"/>
          </p:cNvPicPr>
          <p:nvPr/>
        </p:nvPicPr>
        <p:blipFill>
          <a:blip r:embed="rId17"/>
          <a:stretch>
            <a:fillRect/>
          </a:stretch>
        </p:blipFill>
        <p:spPr>
          <a:xfrm>
            <a:off x="6047051" y="4224805"/>
            <a:ext cx="260242" cy="242892"/>
          </a:xfrm>
          <a:prstGeom prst="rect">
            <a:avLst/>
          </a:prstGeom>
        </p:spPr>
      </p:pic>
    </p:spTree>
    <p:extLst>
      <p:ext uri="{BB962C8B-B14F-4D97-AF65-F5344CB8AC3E}">
        <p14:creationId xmlns:p14="http://schemas.microsoft.com/office/powerpoint/2010/main" val="1250540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COMMUNICATION POSSIBILITIES</a:t>
            </a:r>
          </a:p>
        </p:txBody>
      </p:sp>
      <p:sp>
        <p:nvSpPr>
          <p:cNvPr id="5" name="pole tekstowe 4"/>
          <p:cNvSpPr txBox="1"/>
          <p:nvPr/>
        </p:nvSpPr>
        <p:spPr>
          <a:xfrm>
            <a:off x="1120140" y="723901"/>
            <a:ext cx="6057900" cy="4282440"/>
          </a:xfrm>
          <a:prstGeom prst="rect">
            <a:avLst/>
          </a:prstGeom>
        </p:spPr>
        <p:txBody>
          <a:bodyPr vert="horz" wrap="square" lIns="91440" tIns="45720" rIns="91440" bIns="45720" rtlCol="0" anchor="ctr">
            <a:normAutofit/>
          </a:bodyPr>
          <a:lstStyle/>
          <a:p>
            <a:pPr>
              <a:spcBef>
                <a:spcPts val="1200"/>
              </a:spcBef>
              <a:spcAft>
                <a:spcPts val="1200"/>
              </a:spcAft>
            </a:pPr>
            <a:r>
              <a:rPr lang="pl-PL" sz="1600" dirty="0"/>
              <a:t>various </a:t>
            </a:r>
            <a:r>
              <a:rPr lang="pl-PL" sz="1600" dirty="0" err="1"/>
              <a:t>kinds</a:t>
            </a:r>
            <a:r>
              <a:rPr lang="pl-PL" sz="1600" dirty="0"/>
              <a:t> of </a:t>
            </a:r>
            <a:r>
              <a:rPr lang="pl-PL" sz="1600" dirty="0" err="1"/>
              <a:t>messaging</a:t>
            </a:r>
            <a:r>
              <a:rPr lang="pl-PL" sz="1600" dirty="0"/>
              <a:t> </a:t>
            </a:r>
            <a:r>
              <a:rPr lang="pl-PL" sz="1600" dirty="0" err="1"/>
              <a:t>triggers</a:t>
            </a:r>
            <a:r>
              <a:rPr lang="pl-PL" sz="1600" dirty="0"/>
              <a:t> (marketing </a:t>
            </a:r>
            <a:r>
              <a:rPr lang="pl-PL" sz="1600" dirty="0" err="1"/>
              <a:t>actions</a:t>
            </a:r>
            <a:r>
              <a:rPr lang="pl-PL" sz="1600" dirty="0"/>
              <a:t>, </a:t>
            </a:r>
            <a:r>
              <a:rPr lang="pl-PL" sz="1600" dirty="0" err="1"/>
              <a:t>events</a:t>
            </a:r>
            <a:r>
              <a:rPr lang="pl-PL" sz="1600" dirty="0"/>
              <a:t>, </a:t>
            </a:r>
            <a:r>
              <a:rPr lang="pl-PL" sz="1600" dirty="0" err="1"/>
              <a:t>periodic</a:t>
            </a:r>
            <a:r>
              <a:rPr lang="pl-PL" sz="1600" dirty="0"/>
              <a:t> </a:t>
            </a:r>
            <a:r>
              <a:rPr lang="pl-PL" sz="1600" dirty="0" err="1"/>
              <a:t>communication</a:t>
            </a:r>
            <a:r>
              <a:rPr lang="pl-PL" sz="1600" dirty="0"/>
              <a:t>, etc.)</a:t>
            </a:r>
          </a:p>
          <a:p>
            <a:pPr>
              <a:spcBef>
                <a:spcPts val="1200"/>
              </a:spcBef>
              <a:spcAft>
                <a:spcPts val="1200"/>
              </a:spcAft>
            </a:pPr>
            <a:r>
              <a:rPr lang="pl-PL" sz="1600" dirty="0"/>
              <a:t>automatic system </a:t>
            </a:r>
            <a:r>
              <a:rPr lang="pl-PL" sz="1600" dirty="0" err="1"/>
              <a:t>verification</a:t>
            </a:r>
            <a:r>
              <a:rPr lang="pl-PL" sz="1600" dirty="0"/>
              <a:t> of </a:t>
            </a:r>
            <a:r>
              <a:rPr lang="pl-PL" sz="1600" dirty="0" err="1"/>
              <a:t>appropriate</a:t>
            </a:r>
            <a:r>
              <a:rPr lang="pl-PL" sz="1600" dirty="0"/>
              <a:t> </a:t>
            </a:r>
            <a:r>
              <a:rPr lang="pl-PL" sz="1600" dirty="0" err="1"/>
              <a:t>customer</a:t>
            </a:r>
            <a:r>
              <a:rPr lang="pl-PL" sz="1600" dirty="0"/>
              <a:t> </a:t>
            </a:r>
            <a:r>
              <a:rPr lang="pl-PL" sz="1600" dirty="0" err="1"/>
              <a:t>permissions</a:t>
            </a:r>
            <a:endParaRPr lang="pl-PL" sz="1600" dirty="0"/>
          </a:p>
          <a:p>
            <a:pPr>
              <a:spcBef>
                <a:spcPts val="1200"/>
              </a:spcBef>
              <a:spcAft>
                <a:spcPts val="1200"/>
              </a:spcAft>
            </a:pPr>
            <a:r>
              <a:rPr lang="pl-PL" sz="1600" dirty="0" err="1"/>
              <a:t>content</a:t>
            </a:r>
            <a:r>
              <a:rPr lang="pl-PL" sz="1600" dirty="0"/>
              <a:t> in </a:t>
            </a:r>
            <a:r>
              <a:rPr lang="pl-PL" sz="1600" dirty="0" err="1"/>
              <a:t>different</a:t>
            </a:r>
            <a:r>
              <a:rPr lang="pl-PL" sz="1600" dirty="0"/>
              <a:t> </a:t>
            </a:r>
            <a:r>
              <a:rPr lang="pl-PL" sz="1600" dirty="0" err="1"/>
              <a:t>language</a:t>
            </a:r>
            <a:r>
              <a:rPr lang="pl-PL" sz="1600" dirty="0"/>
              <a:t> </a:t>
            </a:r>
            <a:r>
              <a:rPr lang="pl-PL" sz="1600" dirty="0" err="1"/>
              <a:t>versions</a:t>
            </a:r>
            <a:r>
              <a:rPr lang="pl-PL" sz="1600" dirty="0"/>
              <a:t>, </a:t>
            </a:r>
            <a:br>
              <a:rPr lang="pl-PL" sz="1600" dirty="0"/>
            </a:br>
            <a:r>
              <a:rPr lang="pl-PL" sz="1600" dirty="0" err="1"/>
              <a:t>supports</a:t>
            </a:r>
            <a:r>
              <a:rPr lang="pl-PL" sz="1600" dirty="0"/>
              <a:t> HTML </a:t>
            </a:r>
            <a:r>
              <a:rPr lang="pl-PL" sz="1600" dirty="0" err="1"/>
              <a:t>markup</a:t>
            </a:r>
            <a:endParaRPr lang="pl-PL" sz="1600" dirty="0"/>
          </a:p>
          <a:p>
            <a:pPr>
              <a:spcBef>
                <a:spcPts val="1200"/>
              </a:spcBef>
              <a:spcAft>
                <a:spcPts val="1200"/>
              </a:spcAft>
            </a:pPr>
            <a:r>
              <a:rPr lang="pl-PL" sz="1600" dirty="0" err="1"/>
              <a:t>created</a:t>
            </a:r>
            <a:r>
              <a:rPr lang="pl-PL" sz="1600" dirty="0"/>
              <a:t> </a:t>
            </a:r>
            <a:r>
              <a:rPr lang="pl-PL" sz="1600" dirty="0" err="1"/>
              <a:t>templates</a:t>
            </a:r>
            <a:r>
              <a:rPr lang="pl-PL" sz="1600" dirty="0"/>
              <a:t> </a:t>
            </a:r>
            <a:r>
              <a:rPr lang="pl-PL" sz="1600" dirty="0" err="1"/>
              <a:t>stored</a:t>
            </a:r>
            <a:r>
              <a:rPr lang="pl-PL" sz="1600" dirty="0"/>
              <a:t> for various </a:t>
            </a:r>
            <a:r>
              <a:rPr lang="pl-PL" sz="1600" dirty="0" err="1"/>
              <a:t>domains</a:t>
            </a:r>
            <a:r>
              <a:rPr lang="pl-PL" sz="1600" dirty="0"/>
              <a:t> (system, </a:t>
            </a:r>
            <a:r>
              <a:rPr lang="pl-PL" sz="1600" dirty="0" err="1"/>
              <a:t>customer</a:t>
            </a:r>
            <a:r>
              <a:rPr lang="pl-PL" sz="1600" dirty="0"/>
              <a:t>, </a:t>
            </a:r>
            <a:r>
              <a:rPr lang="pl-PL" sz="1600" dirty="0" err="1"/>
              <a:t>social</a:t>
            </a:r>
            <a:r>
              <a:rPr lang="pl-PL" sz="1600" dirty="0"/>
              <a:t>, </a:t>
            </a:r>
            <a:r>
              <a:rPr lang="pl-PL" sz="1600" dirty="0" err="1"/>
              <a:t>lottery</a:t>
            </a:r>
            <a:r>
              <a:rPr lang="pl-PL" sz="1600" dirty="0"/>
              <a:t> and marketing </a:t>
            </a:r>
            <a:r>
              <a:rPr lang="pl-PL" sz="1600" dirty="0" err="1"/>
              <a:t>notifications</a:t>
            </a:r>
            <a:r>
              <a:rPr lang="pl-PL" sz="1600" dirty="0"/>
              <a:t>) </a:t>
            </a:r>
          </a:p>
          <a:p>
            <a:pPr>
              <a:spcBef>
                <a:spcPts val="1200"/>
              </a:spcBef>
              <a:spcAft>
                <a:spcPts val="1200"/>
              </a:spcAft>
            </a:pPr>
            <a:r>
              <a:rPr lang="pl-PL" sz="1600" dirty="0" err="1"/>
              <a:t>message</a:t>
            </a:r>
            <a:r>
              <a:rPr lang="pl-PL" sz="1600" dirty="0"/>
              <a:t> </a:t>
            </a:r>
            <a:r>
              <a:rPr lang="pl-PL" sz="1600" dirty="0" err="1"/>
              <a:t>tracking</a:t>
            </a:r>
            <a:endParaRPr lang="pl-PL" sz="1600" dirty="0"/>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sp>
        <p:nvSpPr>
          <p:cNvPr id="14" name="Elipsa 13"/>
          <p:cNvSpPr/>
          <p:nvPr/>
        </p:nvSpPr>
        <p:spPr>
          <a:xfrm>
            <a:off x="471878" y="1114968"/>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5" name="Elipsa 14"/>
          <p:cNvSpPr/>
          <p:nvPr/>
        </p:nvSpPr>
        <p:spPr>
          <a:xfrm>
            <a:off x="471878" y="1910720"/>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Elipsa 15"/>
          <p:cNvSpPr/>
          <p:nvPr/>
        </p:nvSpPr>
        <p:spPr>
          <a:xfrm>
            <a:off x="471878" y="2698852"/>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7" name="Elipsa 16"/>
          <p:cNvSpPr/>
          <p:nvPr/>
        </p:nvSpPr>
        <p:spPr>
          <a:xfrm>
            <a:off x="471878" y="3471745"/>
            <a:ext cx="572066" cy="572066"/>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sp>
        <p:nvSpPr>
          <p:cNvPr id="18" name="Elipsa 17"/>
          <p:cNvSpPr/>
          <p:nvPr/>
        </p:nvSpPr>
        <p:spPr>
          <a:xfrm>
            <a:off x="471878" y="4191169"/>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pic>
        <p:nvPicPr>
          <p:cNvPr id="3" name="Obraz 2"/>
          <p:cNvPicPr>
            <a:picLocks noChangeAspect="1"/>
          </p:cNvPicPr>
          <p:nvPr/>
        </p:nvPicPr>
        <p:blipFill>
          <a:blip r:embed="rId2"/>
          <a:stretch>
            <a:fillRect/>
          </a:stretch>
        </p:blipFill>
        <p:spPr>
          <a:xfrm>
            <a:off x="611918" y="1278215"/>
            <a:ext cx="291987" cy="268937"/>
          </a:xfrm>
          <a:prstGeom prst="rect">
            <a:avLst/>
          </a:prstGeom>
        </p:spPr>
      </p:pic>
      <p:pic>
        <p:nvPicPr>
          <p:cNvPr id="19" name="Obraz 18"/>
          <p:cNvPicPr>
            <a:picLocks noChangeAspect="1"/>
          </p:cNvPicPr>
          <p:nvPr/>
        </p:nvPicPr>
        <p:blipFill>
          <a:blip r:embed="rId3"/>
          <a:stretch>
            <a:fillRect/>
          </a:stretch>
        </p:blipFill>
        <p:spPr>
          <a:xfrm>
            <a:off x="604233" y="2043074"/>
            <a:ext cx="307357" cy="307357"/>
          </a:xfrm>
          <a:prstGeom prst="rect">
            <a:avLst/>
          </a:prstGeom>
        </p:spPr>
      </p:pic>
      <p:pic>
        <p:nvPicPr>
          <p:cNvPr id="20" name="Obraz 19"/>
          <p:cNvPicPr>
            <a:picLocks noChangeAspect="1"/>
          </p:cNvPicPr>
          <p:nvPr/>
        </p:nvPicPr>
        <p:blipFill>
          <a:blip r:embed="rId4"/>
          <a:stretch>
            <a:fillRect/>
          </a:stretch>
        </p:blipFill>
        <p:spPr>
          <a:xfrm>
            <a:off x="617164" y="2844138"/>
            <a:ext cx="281495" cy="281495"/>
          </a:xfrm>
          <a:prstGeom prst="rect">
            <a:avLst/>
          </a:prstGeom>
        </p:spPr>
      </p:pic>
      <p:pic>
        <p:nvPicPr>
          <p:cNvPr id="21" name="Obraz 20"/>
          <p:cNvPicPr>
            <a:picLocks noChangeAspect="1"/>
          </p:cNvPicPr>
          <p:nvPr/>
        </p:nvPicPr>
        <p:blipFill>
          <a:blip r:embed="rId5"/>
          <a:stretch>
            <a:fillRect/>
          </a:stretch>
        </p:blipFill>
        <p:spPr>
          <a:xfrm>
            <a:off x="580446" y="3636336"/>
            <a:ext cx="355663" cy="229880"/>
          </a:xfrm>
          <a:prstGeom prst="rect">
            <a:avLst/>
          </a:prstGeom>
        </p:spPr>
      </p:pic>
      <p:pic>
        <p:nvPicPr>
          <p:cNvPr id="22" name="Obraz 21"/>
          <p:cNvPicPr>
            <a:picLocks noChangeAspect="1"/>
          </p:cNvPicPr>
          <p:nvPr/>
        </p:nvPicPr>
        <p:blipFill>
          <a:blip r:embed="rId6"/>
          <a:stretch>
            <a:fillRect/>
          </a:stretch>
        </p:blipFill>
        <p:spPr>
          <a:xfrm>
            <a:off x="644326" y="4346269"/>
            <a:ext cx="236695" cy="277105"/>
          </a:xfrm>
          <a:prstGeom prst="rect">
            <a:avLst/>
          </a:prstGeom>
        </p:spPr>
      </p:pic>
      <p:pic>
        <p:nvPicPr>
          <p:cNvPr id="23" name="Obraz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5017989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Obraz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185" y="2366938"/>
            <a:ext cx="4859155" cy="2662634"/>
          </a:xfrm>
          <a:prstGeom prst="rect">
            <a:avLst/>
          </a:prstGeom>
        </p:spPr>
      </p:pic>
      <p:sp>
        <p:nvSpPr>
          <p:cNvPr id="2" name="Symbol zastępczy tekstu 1"/>
          <p:cNvSpPr>
            <a:spLocks noGrp="1"/>
          </p:cNvSpPr>
          <p:nvPr>
            <p:ph type="body" sz="quarter" idx="25"/>
          </p:nvPr>
        </p:nvSpPr>
        <p:spPr/>
        <p:txBody>
          <a:bodyPr/>
          <a:lstStyle/>
          <a:p>
            <a:r>
              <a:rPr lang="pl-PL" dirty="0"/>
              <a:t>CUSTOMER SEGMENTATION</a:t>
            </a:r>
          </a:p>
        </p:txBody>
      </p:sp>
      <p:sp>
        <p:nvSpPr>
          <p:cNvPr id="5" name="pole tekstowe 4"/>
          <p:cNvSpPr txBox="1"/>
          <p:nvPr/>
        </p:nvSpPr>
        <p:spPr>
          <a:xfrm>
            <a:off x="457200" y="1039738"/>
            <a:ext cx="7254240" cy="1323439"/>
          </a:xfrm>
          <a:prstGeom prst="rect">
            <a:avLst/>
          </a:prstGeom>
          <a:noFill/>
        </p:spPr>
        <p:txBody>
          <a:bodyPr wrap="square" rtlCol="0">
            <a:spAutoFit/>
          </a:bodyPr>
          <a:lstStyle/>
          <a:p>
            <a:pPr marL="285750" indent="-285750">
              <a:buFont typeface="Wingdings" panose="05000000000000000000" pitchFamily="2" charset="2"/>
              <a:buChar char="§"/>
            </a:pPr>
            <a:r>
              <a:rPr lang="pl-PL" sz="1600" dirty="0" err="1">
                <a:latin typeface="+mj-lt"/>
              </a:rPr>
              <a:t>many</a:t>
            </a:r>
            <a:r>
              <a:rPr lang="pl-PL" sz="1600" dirty="0">
                <a:latin typeface="+mj-lt"/>
              </a:rPr>
              <a:t> </a:t>
            </a:r>
            <a:r>
              <a:rPr lang="pl-PL" sz="1600" dirty="0" err="1">
                <a:latin typeface="+mj-lt"/>
              </a:rPr>
              <a:t>possible</a:t>
            </a:r>
            <a:r>
              <a:rPr lang="pl-PL" sz="1600" dirty="0">
                <a:latin typeface="+mj-lt"/>
              </a:rPr>
              <a:t> </a:t>
            </a:r>
            <a:r>
              <a:rPr lang="pl-PL" sz="1600" dirty="0" err="1">
                <a:latin typeface="+mj-lt"/>
              </a:rPr>
              <a:t>customer</a:t>
            </a:r>
            <a:r>
              <a:rPr lang="pl-PL" sz="1600" dirty="0">
                <a:latin typeface="+mj-lt"/>
              </a:rPr>
              <a:t> </a:t>
            </a:r>
            <a:r>
              <a:rPr lang="pl-PL" sz="1600" dirty="0" err="1">
                <a:latin typeface="+mj-lt"/>
              </a:rPr>
              <a:t>segmentations</a:t>
            </a:r>
            <a:r>
              <a:rPr lang="pl-PL" sz="1600" dirty="0">
                <a:latin typeface="+mj-lt"/>
              </a:rPr>
              <a:t> </a:t>
            </a:r>
            <a:r>
              <a:rPr lang="pl-PL" sz="1600" dirty="0" err="1">
                <a:latin typeface="+mj-lt"/>
              </a:rPr>
              <a:t>based</a:t>
            </a:r>
            <a:r>
              <a:rPr lang="pl-PL" sz="1600" dirty="0">
                <a:latin typeface="+mj-lt"/>
              </a:rPr>
              <a:t> on </a:t>
            </a:r>
            <a:r>
              <a:rPr lang="pl-PL" sz="1600" dirty="0" err="1">
                <a:latin typeface="+mj-lt"/>
              </a:rPr>
              <a:t>all</a:t>
            </a:r>
            <a:r>
              <a:rPr lang="pl-PL" sz="1600" dirty="0">
                <a:latin typeface="+mj-lt"/>
              </a:rPr>
              <a:t> </a:t>
            </a:r>
            <a:r>
              <a:rPr lang="pl-PL" sz="1600" dirty="0" err="1">
                <a:latin typeface="+mj-lt"/>
              </a:rPr>
              <a:t>available</a:t>
            </a:r>
            <a:r>
              <a:rPr lang="pl-PL" sz="1600" dirty="0">
                <a:latin typeface="+mj-lt"/>
              </a:rPr>
              <a:t> </a:t>
            </a:r>
            <a:r>
              <a:rPr lang="pl-PL" sz="1600" dirty="0" err="1">
                <a:latin typeface="+mj-lt"/>
              </a:rPr>
              <a:t>attributes</a:t>
            </a:r>
            <a:r>
              <a:rPr lang="pl-PL" sz="1600" dirty="0">
                <a:latin typeface="+mj-lt"/>
              </a:rPr>
              <a:t>, </a:t>
            </a:r>
            <a:r>
              <a:rPr lang="pl-PL" sz="1600" dirty="0" err="1">
                <a:latin typeface="+mj-lt"/>
              </a:rPr>
              <a:t>statistics</a:t>
            </a:r>
            <a:r>
              <a:rPr lang="pl-PL" sz="1600" dirty="0">
                <a:latin typeface="+mj-lt"/>
              </a:rPr>
              <a:t> and </a:t>
            </a:r>
            <a:r>
              <a:rPr lang="pl-PL" sz="1600" dirty="0" err="1">
                <a:latin typeface="+mj-lt"/>
              </a:rPr>
              <a:t>transaction</a:t>
            </a:r>
            <a:r>
              <a:rPr lang="pl-PL" sz="1600" dirty="0">
                <a:latin typeface="+mj-lt"/>
              </a:rPr>
              <a:t> </a:t>
            </a:r>
            <a:r>
              <a:rPr lang="pl-PL" sz="1600" dirty="0" err="1">
                <a:latin typeface="+mj-lt"/>
              </a:rPr>
              <a:t>details</a:t>
            </a:r>
            <a:endParaRPr lang="pl-PL" sz="1600" dirty="0">
              <a:latin typeface="+mj-lt"/>
            </a:endParaRPr>
          </a:p>
          <a:p>
            <a:pPr marL="285750" indent="-285750">
              <a:buFont typeface="Wingdings" panose="05000000000000000000" pitchFamily="2" charset="2"/>
              <a:buChar char="§"/>
            </a:pPr>
            <a:r>
              <a:rPr lang="pl-PL" sz="1600" dirty="0" err="1">
                <a:latin typeface="+mj-lt"/>
              </a:rPr>
              <a:t>association</a:t>
            </a:r>
            <a:r>
              <a:rPr lang="pl-PL" sz="1600" dirty="0">
                <a:latin typeface="+mj-lt"/>
              </a:rPr>
              <a:t> with </a:t>
            </a:r>
            <a:r>
              <a:rPr lang="pl-PL" sz="1600" dirty="0" err="1">
                <a:latin typeface="+mj-lt"/>
              </a:rPr>
              <a:t>previously</a:t>
            </a:r>
            <a:r>
              <a:rPr lang="pl-PL" sz="1600" dirty="0">
                <a:latin typeface="+mj-lt"/>
              </a:rPr>
              <a:t> </a:t>
            </a:r>
            <a:r>
              <a:rPr lang="pl-PL" sz="1600" dirty="0" err="1">
                <a:latin typeface="+mj-lt"/>
              </a:rPr>
              <a:t>created</a:t>
            </a:r>
            <a:r>
              <a:rPr lang="pl-PL" sz="1600" dirty="0">
                <a:latin typeface="+mj-lt"/>
              </a:rPr>
              <a:t> </a:t>
            </a:r>
            <a:r>
              <a:rPr lang="pl-PL" sz="1600" dirty="0" err="1">
                <a:latin typeface="+mj-lt"/>
              </a:rPr>
              <a:t>segments</a:t>
            </a:r>
            <a:r>
              <a:rPr lang="pl-PL" sz="1600" dirty="0">
                <a:latin typeface="+mj-lt"/>
              </a:rPr>
              <a:t> </a:t>
            </a:r>
            <a:r>
              <a:rPr lang="pl-PL" sz="1600" dirty="0" err="1">
                <a:latin typeface="+mj-lt"/>
              </a:rPr>
              <a:t>or</a:t>
            </a:r>
            <a:r>
              <a:rPr lang="pl-PL" sz="1600" dirty="0">
                <a:latin typeface="+mj-lt"/>
              </a:rPr>
              <a:t> </a:t>
            </a:r>
            <a:r>
              <a:rPr lang="pl-PL" sz="1600" dirty="0" err="1">
                <a:latin typeface="+mj-lt"/>
              </a:rPr>
              <a:t>imported</a:t>
            </a:r>
            <a:r>
              <a:rPr lang="pl-PL" sz="1600" dirty="0">
                <a:latin typeface="+mj-lt"/>
              </a:rPr>
              <a:t> from 3rd party </a:t>
            </a:r>
            <a:r>
              <a:rPr lang="pl-PL" sz="1600" dirty="0" err="1">
                <a:latin typeface="+mj-lt"/>
              </a:rPr>
              <a:t>systems</a:t>
            </a:r>
            <a:endParaRPr lang="en-US" sz="1600" dirty="0">
              <a:latin typeface="+mj-lt"/>
            </a:endParaRPr>
          </a:p>
          <a:p>
            <a:pPr marL="285750" indent="-285750">
              <a:buFont typeface="Wingdings" panose="05000000000000000000" pitchFamily="2" charset="2"/>
              <a:buChar char="§"/>
            </a:pPr>
            <a:r>
              <a:rPr lang="pl-PL" sz="1600" dirty="0">
                <a:latin typeface="+mj-lt"/>
              </a:rPr>
              <a:t>segment </a:t>
            </a:r>
            <a:r>
              <a:rPr lang="pl-PL" sz="1600" dirty="0" err="1">
                <a:latin typeface="+mj-lt"/>
              </a:rPr>
              <a:t>control</a:t>
            </a:r>
            <a:r>
              <a:rPr lang="pl-PL" sz="1600" dirty="0">
                <a:latin typeface="+mj-lt"/>
              </a:rPr>
              <a:t> </a:t>
            </a:r>
            <a:r>
              <a:rPr lang="pl-PL" sz="1600" dirty="0" err="1">
                <a:latin typeface="+mj-lt"/>
              </a:rPr>
              <a:t>group</a:t>
            </a:r>
            <a:r>
              <a:rPr lang="pl-PL" sz="1600" dirty="0">
                <a:latin typeface="+mj-lt"/>
              </a:rPr>
              <a:t> for </a:t>
            </a:r>
            <a:r>
              <a:rPr lang="pl-PL" sz="1600" dirty="0" err="1">
                <a:latin typeface="+mj-lt"/>
              </a:rPr>
              <a:t>testing</a:t>
            </a:r>
            <a:r>
              <a:rPr lang="pl-PL" sz="1600" dirty="0">
                <a:latin typeface="+mj-lt"/>
              </a:rPr>
              <a:t> </a:t>
            </a:r>
            <a:r>
              <a:rPr lang="pl-PL" sz="1600" dirty="0" err="1">
                <a:latin typeface="+mj-lt"/>
              </a:rPr>
              <a:t>purposes</a:t>
            </a:r>
            <a:r>
              <a:rPr lang="pl-PL" sz="1600" dirty="0">
                <a:latin typeface="+mj-lt"/>
              </a:rPr>
              <a:t> </a:t>
            </a:r>
            <a:r>
              <a:rPr lang="pl-PL" sz="1600" dirty="0" err="1">
                <a:latin typeface="+mj-lt"/>
              </a:rPr>
              <a:t>before</a:t>
            </a:r>
            <a:r>
              <a:rPr lang="pl-PL" sz="1600" dirty="0">
                <a:latin typeface="+mj-lt"/>
              </a:rPr>
              <a:t> </a:t>
            </a:r>
            <a:r>
              <a:rPr lang="pl-PL" sz="1600" dirty="0" err="1">
                <a:latin typeface="+mj-lt"/>
              </a:rPr>
              <a:t>targeted</a:t>
            </a:r>
            <a:r>
              <a:rPr lang="pl-PL" sz="1600" dirty="0">
                <a:latin typeface="+mj-lt"/>
              </a:rPr>
              <a:t> </a:t>
            </a:r>
            <a:r>
              <a:rPr lang="pl-PL" sz="1600" dirty="0" err="1">
                <a:latin typeface="+mj-lt"/>
              </a:rPr>
              <a:t>actions</a:t>
            </a:r>
            <a:endParaRPr lang="pl-PL" sz="1600" dirty="0">
              <a:latin typeface="+mj-lt"/>
            </a:endParaRP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4" name="Obraz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3025834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a:xfrm>
            <a:off x="1063806" y="826743"/>
            <a:ext cx="3107826" cy="1188039"/>
          </a:xfrm>
        </p:spPr>
        <p:txBody>
          <a:bodyPr/>
          <a:lstStyle/>
          <a:p>
            <a:r>
              <a:rPr lang="pl-PL" dirty="0"/>
              <a:t>CUSTOMER SEGMENTATION</a:t>
            </a:r>
          </a:p>
        </p:txBody>
      </p:sp>
      <p:sp>
        <p:nvSpPr>
          <p:cNvPr id="3" name="Symbol zastępczy tekstu 2"/>
          <p:cNvSpPr>
            <a:spLocks noGrp="1"/>
          </p:cNvSpPr>
          <p:nvPr>
            <p:ph type="body" sz="quarter" idx="18"/>
          </p:nvPr>
        </p:nvSpPr>
        <p:spPr>
          <a:xfrm>
            <a:off x="1205071" y="2217496"/>
            <a:ext cx="2825296" cy="2773762"/>
          </a:xfrm>
        </p:spPr>
        <p:txBody>
          <a:bodyPr/>
          <a:lstStyle/>
          <a:p>
            <a:pPr marL="171450" indent="-171450" algn="l">
              <a:spcBef>
                <a:spcPts val="600"/>
              </a:spcBef>
              <a:spcAft>
                <a:spcPts val="600"/>
              </a:spcAft>
              <a:buFont typeface="Wingdings" panose="05000000000000000000" pitchFamily="2" charset="2"/>
              <a:buChar char="§"/>
            </a:pPr>
            <a:r>
              <a:rPr lang="en-US" sz="1400" dirty="0"/>
              <a:t>many possible customer segmentations based on all available attributes, statistics and transaction details</a:t>
            </a:r>
          </a:p>
          <a:p>
            <a:pPr marL="171450" indent="-171450" algn="l">
              <a:spcBef>
                <a:spcPts val="600"/>
              </a:spcBef>
              <a:spcAft>
                <a:spcPts val="600"/>
              </a:spcAft>
              <a:buFont typeface="Wingdings" panose="05000000000000000000" pitchFamily="2" charset="2"/>
              <a:buChar char="§"/>
            </a:pPr>
            <a:r>
              <a:rPr lang="en-US" sz="1400" dirty="0"/>
              <a:t>association with previously created segments or imported from 3rd party systems</a:t>
            </a:r>
          </a:p>
          <a:p>
            <a:pPr marL="171450" indent="-171450" algn="l">
              <a:spcBef>
                <a:spcPts val="600"/>
              </a:spcBef>
              <a:spcAft>
                <a:spcPts val="600"/>
              </a:spcAft>
              <a:buFont typeface="Wingdings" panose="05000000000000000000" pitchFamily="2" charset="2"/>
              <a:buChar char="§"/>
            </a:pPr>
            <a:r>
              <a:rPr lang="en-US" sz="1400" dirty="0"/>
              <a:t>segment control group for testing purposes before targeted actions</a:t>
            </a:r>
          </a:p>
        </p:txBody>
      </p:sp>
      <p:pic>
        <p:nvPicPr>
          <p:cNvPr id="14" name="Obraz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0408591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a 2"/>
          <p:cNvGrpSpPr/>
          <p:nvPr/>
        </p:nvGrpSpPr>
        <p:grpSpPr>
          <a:xfrm>
            <a:off x="1521083" y="1593638"/>
            <a:ext cx="4994298" cy="2978150"/>
            <a:chOff x="2031607" y="1593638"/>
            <a:chExt cx="4994298" cy="2978150"/>
          </a:xfrm>
        </p:grpSpPr>
        <p:pic>
          <p:nvPicPr>
            <p:cNvPr id="15" name="Obraz 14"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607" y="1593638"/>
              <a:ext cx="4994298" cy="2978150"/>
            </a:xfrm>
            <a:prstGeom prst="rect">
              <a:avLst/>
            </a:prstGeom>
          </p:spPr>
        </p:pic>
        <p:sp>
          <p:nvSpPr>
            <p:cNvPr id="16" name="Prostokąt 15"/>
            <p:cNvSpPr/>
            <p:nvPr/>
          </p:nvSpPr>
          <p:spPr>
            <a:xfrm>
              <a:off x="2646091" y="1800087"/>
              <a:ext cx="3767138" cy="23622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8" name="Obraz 7"/>
            <p:cNvPicPr>
              <a:picLocks noChangeAspect="1"/>
            </p:cNvPicPr>
            <p:nvPr/>
          </p:nvPicPr>
          <p:blipFill>
            <a:blip r:embed="rId3"/>
            <a:stretch>
              <a:fillRect/>
            </a:stretch>
          </p:blipFill>
          <p:spPr>
            <a:xfrm>
              <a:off x="2653453" y="2116275"/>
              <a:ext cx="3737822" cy="1750937"/>
            </a:xfrm>
            <a:prstGeom prst="rect">
              <a:avLst/>
            </a:prstGeom>
          </p:spPr>
        </p:pic>
      </p:grpSp>
      <p:cxnSp>
        <p:nvCxnSpPr>
          <p:cNvPr id="27" name="Łącznik prosty 26"/>
          <p:cNvCxnSpPr/>
          <p:nvPr/>
        </p:nvCxnSpPr>
        <p:spPr>
          <a:xfrm>
            <a:off x="2265642" y="1837238"/>
            <a:ext cx="1746198" cy="540013"/>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28" name="Elipsa 27"/>
          <p:cNvSpPr/>
          <p:nvPr/>
        </p:nvSpPr>
        <p:spPr>
          <a:xfrm>
            <a:off x="4012089" y="2359519"/>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8" name="Symbol zastępczy tekstu 17"/>
          <p:cNvSpPr>
            <a:spLocks noGrp="1"/>
          </p:cNvSpPr>
          <p:nvPr>
            <p:ph type="body" sz="quarter" idx="25"/>
          </p:nvPr>
        </p:nvSpPr>
        <p:spPr/>
        <p:txBody>
          <a:bodyPr/>
          <a:lstStyle/>
          <a:p>
            <a:r>
              <a:rPr lang="pl-PL" dirty="0"/>
              <a:t> EASY-TO-USE SEGMENTATION TOOL</a:t>
            </a:r>
            <a:endParaRPr lang="en-US" dirty="0"/>
          </a:p>
        </p:txBody>
      </p:sp>
      <p:sp>
        <p:nvSpPr>
          <p:cNvPr id="11" name="Dowolny kształt 10"/>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12" name="Dowolny kształt 11"/>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9" name="Dowolny kształt 18"/>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21" name="Dowolny kształt 20"/>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22" name="Dowolny kształt 21"/>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23" name="Dowolny kształt 22"/>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24" name="Dowolny kształt 23"/>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25" name="Dowolny kształt 24"/>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cxnSp>
        <p:nvCxnSpPr>
          <p:cNvPr id="32" name="Łącznik prosty 31"/>
          <p:cNvCxnSpPr/>
          <p:nvPr/>
        </p:nvCxnSpPr>
        <p:spPr>
          <a:xfrm flipV="1">
            <a:off x="1695450" y="3556000"/>
            <a:ext cx="1244600" cy="50801"/>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cxnSp>
        <p:nvCxnSpPr>
          <p:cNvPr id="33" name="Łącznik prosty 32"/>
          <p:cNvCxnSpPr>
            <a:endCxn id="30" idx="2"/>
          </p:cNvCxnSpPr>
          <p:nvPr/>
        </p:nvCxnSpPr>
        <p:spPr>
          <a:xfrm flipV="1">
            <a:off x="4933950" y="2182443"/>
            <a:ext cx="2062598" cy="859208"/>
          </a:xfrm>
          <a:prstGeom prst="line">
            <a:avLst/>
          </a:prstGeom>
          <a:ln w="9525">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38" name="Elipsa 37"/>
          <p:cNvSpPr/>
          <p:nvPr/>
        </p:nvSpPr>
        <p:spPr>
          <a:xfrm>
            <a:off x="4862989" y="3019919"/>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9" name="Elipsa 38"/>
          <p:cNvSpPr/>
          <p:nvPr/>
        </p:nvSpPr>
        <p:spPr>
          <a:xfrm>
            <a:off x="2932589" y="3505694"/>
            <a:ext cx="82947" cy="82947"/>
          </a:xfrm>
          <a:prstGeom prst="ellipse">
            <a:avLst/>
          </a:prstGeom>
          <a:noFill/>
          <a:ln w="9525">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6" name="Symbol zastępczy tekstu 2"/>
          <p:cNvSpPr txBox="1">
            <a:spLocks/>
          </p:cNvSpPr>
          <p:nvPr/>
        </p:nvSpPr>
        <p:spPr>
          <a:xfrm>
            <a:off x="453200" y="1232461"/>
            <a:ext cx="2109469" cy="949982"/>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200" dirty="0"/>
              <a:t>advanced graphical </a:t>
            </a:r>
            <a:r>
              <a:rPr lang="pl-PL" sz="1200" dirty="0"/>
              <a:t>segment</a:t>
            </a:r>
            <a:r>
              <a:rPr lang="en-US" sz="1200" dirty="0"/>
              <a:t> designer tool or SQL query used for segment definition</a:t>
            </a:r>
          </a:p>
        </p:txBody>
      </p:sp>
      <p:sp>
        <p:nvSpPr>
          <p:cNvPr id="30" name="Symbol zastępczy tekstu 2"/>
          <p:cNvSpPr txBox="1">
            <a:spLocks/>
          </p:cNvSpPr>
          <p:nvPr/>
        </p:nvSpPr>
        <p:spPr>
          <a:xfrm>
            <a:off x="6273450" y="1238736"/>
            <a:ext cx="1446196" cy="943707"/>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200" dirty="0"/>
              <a:t>automatic refreshing periods</a:t>
            </a:r>
          </a:p>
        </p:txBody>
      </p:sp>
      <p:sp>
        <p:nvSpPr>
          <p:cNvPr id="31" name="Symbol zastępczy tekstu 2"/>
          <p:cNvSpPr txBox="1">
            <a:spLocks/>
          </p:cNvSpPr>
          <p:nvPr/>
        </p:nvSpPr>
        <p:spPr>
          <a:xfrm>
            <a:off x="489542" y="3180238"/>
            <a:ext cx="1372899" cy="1084978"/>
          </a:xfrm>
          <a:prstGeom prst="rect">
            <a:avLst/>
          </a:prstGeom>
          <a:solidFill>
            <a:srgbClr val="009DE0"/>
          </a:solidFill>
          <a:ln>
            <a:solidFill>
              <a:srgbClr val="009DE0"/>
            </a:solidFill>
          </a:ln>
        </p:spPr>
        <p:txBody>
          <a:bodyPr anchor="ctr">
            <a:normAutofit/>
          </a:bodyPr>
          <a:lstStyle>
            <a:defPPr>
              <a:defRPr lang="pl-PL"/>
            </a:defPPr>
            <a:lvl1pPr indent="0" algn="ctr">
              <a:spcBef>
                <a:spcPct val="20000"/>
              </a:spcBef>
              <a:buFont typeface="Wingdings" charset="2"/>
              <a:buNone/>
              <a:defRPr sz="1100" b="0">
                <a:solidFill>
                  <a:schemeClr val="bg1"/>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en-US" sz="1200" dirty="0"/>
              <a:t>maximum size and ranking formula capabilities</a:t>
            </a:r>
          </a:p>
        </p:txBody>
      </p:sp>
      <p:pic>
        <p:nvPicPr>
          <p:cNvPr id="29" name="Obraz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518270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REWARDS MANAGEMENT</a:t>
            </a:r>
          </a:p>
        </p:txBody>
      </p:sp>
      <p:sp>
        <p:nvSpPr>
          <p:cNvPr id="13" name="Symbol zastępczy tekstu 12"/>
          <p:cNvSpPr>
            <a:spLocks noGrp="1"/>
          </p:cNvSpPr>
          <p:nvPr>
            <p:ph type="body" sz="quarter" idx="27"/>
          </p:nvPr>
        </p:nvSpPr>
        <p:spPr>
          <a:xfrm>
            <a:off x="967740" y="1463040"/>
            <a:ext cx="6278880" cy="3304222"/>
          </a:xfrm>
        </p:spPr>
        <p:txBody>
          <a:bodyPr/>
          <a:lstStyle/>
          <a:p>
            <a:pPr marL="0" indent="0">
              <a:buNone/>
            </a:pPr>
            <a:r>
              <a:rPr lang="en-US" dirty="0"/>
              <a:t>fully configurable price plans of rewards, expressed as:</a:t>
            </a:r>
          </a:p>
          <a:p>
            <a:pPr lvl="1">
              <a:buFont typeface="Wingdings" panose="05000000000000000000" pitchFamily="2" charset="2"/>
              <a:buChar char="§"/>
            </a:pPr>
            <a:r>
              <a:rPr lang="en-US" dirty="0"/>
              <a:t>	value in points</a:t>
            </a:r>
          </a:p>
          <a:p>
            <a:pPr lvl="1">
              <a:buFont typeface="Wingdings" panose="05000000000000000000" pitchFamily="2" charset="2"/>
              <a:buChar char="§"/>
            </a:pPr>
            <a:r>
              <a:rPr lang="en-US" dirty="0"/>
              <a:t>	mixed price (in money and points)</a:t>
            </a:r>
          </a:p>
          <a:p>
            <a:pPr lvl="1">
              <a:buFont typeface="Wingdings" panose="05000000000000000000" pitchFamily="2" charset="2"/>
              <a:buChar char="§"/>
            </a:pPr>
            <a:r>
              <a:rPr lang="en-US" dirty="0"/>
              <a:t>	money</a:t>
            </a:r>
          </a:p>
          <a:p>
            <a:pPr marL="0" indent="0">
              <a:buNone/>
            </a:pPr>
            <a:endParaRPr lang="en-US" dirty="0"/>
          </a:p>
          <a:p>
            <a:pPr marL="0" indent="0">
              <a:buNone/>
            </a:pPr>
            <a:r>
              <a:rPr lang="en-US" dirty="0"/>
              <a:t>different price plans depending on various transactional aspects (member tier or segment)</a:t>
            </a:r>
            <a:endParaRPr lang="pl-PL" dirty="0"/>
          </a:p>
          <a:p>
            <a:pPr marL="0" indent="0">
              <a:buNone/>
            </a:pPr>
            <a:endParaRPr lang="en-US" dirty="0"/>
          </a:p>
          <a:p>
            <a:pPr marL="0" indent="0">
              <a:buNone/>
            </a:pPr>
            <a:r>
              <a:rPr lang="en-US" dirty="0"/>
              <a:t>communications API for vendors</a:t>
            </a:r>
          </a:p>
        </p:txBody>
      </p:sp>
      <p:sp>
        <p:nvSpPr>
          <p:cNvPr id="5" name="Dowolny kształt 4"/>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6" name="Dowolny kształt 5"/>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7" name="Dowolny kształt 6"/>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8" name="Dowolny kształt 7"/>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9" name="Dowolny kształt 8"/>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0" name="Dowolny kształt 9"/>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1" name="Dowolny kształt 10"/>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2" name="Dowolny kształt 11"/>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3" name="Obraz 2"/>
          <p:cNvPicPr>
            <a:picLocks noChangeAspect="1"/>
          </p:cNvPicPr>
          <p:nvPr/>
        </p:nvPicPr>
        <p:blipFill>
          <a:blip r:embed="rId2"/>
          <a:stretch>
            <a:fillRect/>
          </a:stretch>
        </p:blipFill>
        <p:spPr>
          <a:xfrm>
            <a:off x="476032" y="1451243"/>
            <a:ext cx="376511" cy="368827"/>
          </a:xfrm>
          <a:prstGeom prst="rect">
            <a:avLst/>
          </a:prstGeom>
        </p:spPr>
      </p:pic>
      <p:pic>
        <p:nvPicPr>
          <p:cNvPr id="4" name="Obraz 3"/>
          <p:cNvPicPr>
            <a:picLocks noChangeAspect="1"/>
          </p:cNvPicPr>
          <p:nvPr/>
        </p:nvPicPr>
        <p:blipFill>
          <a:blip r:embed="rId3"/>
          <a:stretch>
            <a:fillRect/>
          </a:stretch>
        </p:blipFill>
        <p:spPr>
          <a:xfrm>
            <a:off x="486094" y="3130000"/>
            <a:ext cx="397258" cy="380353"/>
          </a:xfrm>
          <a:prstGeom prst="rect">
            <a:avLst/>
          </a:prstGeom>
        </p:spPr>
      </p:pic>
      <p:pic>
        <p:nvPicPr>
          <p:cNvPr id="14" name="Obraz 13"/>
          <p:cNvPicPr>
            <a:picLocks noChangeAspect="1"/>
          </p:cNvPicPr>
          <p:nvPr/>
        </p:nvPicPr>
        <p:blipFill>
          <a:blip r:embed="rId4"/>
          <a:stretch>
            <a:fillRect/>
          </a:stretch>
        </p:blipFill>
        <p:spPr>
          <a:xfrm>
            <a:off x="521053" y="3907298"/>
            <a:ext cx="304283" cy="380353"/>
          </a:xfrm>
          <a:prstGeom prst="rect">
            <a:avLst/>
          </a:prstGeom>
        </p:spPr>
      </p:pic>
      <p:pic>
        <p:nvPicPr>
          <p:cNvPr id="15" name="Obraz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842842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REDEMPTION CHANNELS</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4" name="Obraz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64" y="1390129"/>
            <a:ext cx="3513079" cy="3513079"/>
          </a:xfrm>
          <a:prstGeom prst="rect">
            <a:avLst/>
          </a:prstGeom>
        </p:spPr>
      </p:pic>
      <p:sp>
        <p:nvSpPr>
          <p:cNvPr id="3" name="pole tekstowe 2"/>
          <p:cNvSpPr txBox="1"/>
          <p:nvPr/>
        </p:nvSpPr>
        <p:spPr>
          <a:xfrm>
            <a:off x="3162484" y="2866506"/>
            <a:ext cx="2041027" cy="501259"/>
          </a:xfrm>
          <a:prstGeom prst="rect">
            <a:avLst/>
          </a:prstGeom>
        </p:spPr>
        <p:txBody>
          <a:bodyPr vert="horz" wrap="square" lIns="91440" tIns="45720" rIns="91440" bIns="45720" rtlCol="0" anchor="ctr">
            <a:normAutofit/>
          </a:bodyPr>
          <a:lstStyle/>
          <a:p>
            <a:pPr algn="ctr"/>
            <a:r>
              <a:rPr lang="pl-PL" b="1" dirty="0"/>
              <a:t>REDEMPTION</a:t>
            </a:r>
            <a:endParaRPr lang="pl-PL" sz="1400" b="1" dirty="0"/>
          </a:p>
        </p:txBody>
      </p:sp>
      <p:sp>
        <p:nvSpPr>
          <p:cNvPr id="4" name="Elipsa 3"/>
          <p:cNvSpPr/>
          <p:nvPr/>
        </p:nvSpPr>
        <p:spPr>
          <a:xfrm>
            <a:off x="5134049" y="2301596"/>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Elipsa 15"/>
          <p:cNvSpPr/>
          <p:nvPr/>
        </p:nvSpPr>
        <p:spPr>
          <a:xfrm>
            <a:off x="4929440" y="3835562"/>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7" name="Elipsa 16"/>
          <p:cNvSpPr/>
          <p:nvPr/>
        </p:nvSpPr>
        <p:spPr>
          <a:xfrm>
            <a:off x="2758919" y="3835562"/>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8" name="Elipsa 17"/>
          <p:cNvSpPr/>
          <p:nvPr/>
        </p:nvSpPr>
        <p:spPr>
          <a:xfrm>
            <a:off x="2444785" y="2301596"/>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9" name="Elipsa 18"/>
          <p:cNvSpPr/>
          <p:nvPr/>
        </p:nvSpPr>
        <p:spPr>
          <a:xfrm>
            <a:off x="3817038" y="1325288"/>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 name="pole tekstowe 4"/>
          <p:cNvSpPr txBox="1"/>
          <p:nvPr/>
        </p:nvSpPr>
        <p:spPr>
          <a:xfrm>
            <a:off x="3233584" y="964782"/>
            <a:ext cx="1874520" cy="350206"/>
          </a:xfrm>
          <a:prstGeom prst="rect">
            <a:avLst/>
          </a:prstGeom>
        </p:spPr>
        <p:txBody>
          <a:bodyPr vert="horz" wrap="square" lIns="91440" tIns="45720" rIns="91440" bIns="45720" rtlCol="0" anchor="ctr">
            <a:normAutofit/>
          </a:bodyPr>
          <a:lstStyle/>
          <a:p>
            <a:pPr algn="ctr"/>
            <a:r>
              <a:rPr lang="pl-PL" sz="1400" b="1" dirty="0"/>
              <a:t>Mobile </a:t>
            </a:r>
            <a:r>
              <a:rPr lang="pl-PL" sz="1400" b="1" dirty="0" err="1"/>
              <a:t>App</a:t>
            </a:r>
            <a:endParaRPr lang="pl-PL" sz="1400" b="1" dirty="0"/>
          </a:p>
        </p:txBody>
      </p:sp>
      <p:sp>
        <p:nvSpPr>
          <p:cNvPr id="20" name="pole tekstowe 19"/>
          <p:cNvSpPr txBox="1"/>
          <p:nvPr/>
        </p:nvSpPr>
        <p:spPr>
          <a:xfrm>
            <a:off x="5899988" y="2332076"/>
            <a:ext cx="1874520" cy="682454"/>
          </a:xfrm>
          <a:prstGeom prst="rect">
            <a:avLst/>
          </a:prstGeom>
        </p:spPr>
        <p:txBody>
          <a:bodyPr vert="horz" wrap="square" lIns="91440" tIns="45720" rIns="91440" bIns="45720" rtlCol="0" anchor="ctr">
            <a:normAutofit/>
          </a:bodyPr>
          <a:lstStyle/>
          <a:p>
            <a:r>
              <a:rPr lang="pl-PL" sz="1400" b="1" dirty="0"/>
              <a:t>Call Center</a:t>
            </a:r>
          </a:p>
        </p:txBody>
      </p:sp>
      <p:sp>
        <p:nvSpPr>
          <p:cNvPr id="21" name="pole tekstowe 20"/>
          <p:cNvSpPr txBox="1"/>
          <p:nvPr/>
        </p:nvSpPr>
        <p:spPr>
          <a:xfrm>
            <a:off x="5695379" y="3972392"/>
            <a:ext cx="1874520" cy="466125"/>
          </a:xfrm>
          <a:prstGeom prst="rect">
            <a:avLst/>
          </a:prstGeom>
        </p:spPr>
        <p:txBody>
          <a:bodyPr vert="horz" wrap="square" lIns="91440" tIns="45720" rIns="91440" bIns="45720" rtlCol="0" anchor="ctr">
            <a:normAutofit/>
          </a:bodyPr>
          <a:lstStyle/>
          <a:p>
            <a:r>
              <a:rPr lang="pl-PL" sz="1400" b="1" dirty="0"/>
              <a:t>Online </a:t>
            </a:r>
            <a:r>
              <a:rPr lang="pl-PL" sz="1400" b="1" dirty="0" err="1"/>
              <a:t>Website</a:t>
            </a:r>
            <a:endParaRPr lang="pl-PL" sz="1400" b="1" dirty="0"/>
          </a:p>
        </p:txBody>
      </p:sp>
      <p:sp>
        <p:nvSpPr>
          <p:cNvPr id="22" name="pole tekstowe 21"/>
          <p:cNvSpPr txBox="1"/>
          <p:nvPr/>
        </p:nvSpPr>
        <p:spPr>
          <a:xfrm>
            <a:off x="876334" y="3972392"/>
            <a:ext cx="1874520" cy="466125"/>
          </a:xfrm>
          <a:prstGeom prst="rect">
            <a:avLst/>
          </a:prstGeom>
        </p:spPr>
        <p:txBody>
          <a:bodyPr vert="horz" wrap="square" lIns="91440" tIns="45720" rIns="91440" bIns="45720" rtlCol="0" anchor="ctr">
            <a:normAutofit/>
          </a:bodyPr>
          <a:lstStyle/>
          <a:p>
            <a:pPr algn="r"/>
            <a:r>
              <a:rPr lang="pl-PL" sz="1400" b="1" dirty="0"/>
              <a:t>POS</a:t>
            </a:r>
          </a:p>
        </p:txBody>
      </p:sp>
      <p:sp>
        <p:nvSpPr>
          <p:cNvPr id="23" name="pole tekstowe 22"/>
          <p:cNvSpPr txBox="1"/>
          <p:nvPr/>
        </p:nvSpPr>
        <p:spPr>
          <a:xfrm>
            <a:off x="375193" y="2297954"/>
            <a:ext cx="2061972" cy="750699"/>
          </a:xfrm>
          <a:prstGeom prst="rect">
            <a:avLst/>
          </a:prstGeom>
        </p:spPr>
        <p:txBody>
          <a:bodyPr vert="horz" wrap="square" lIns="91440" tIns="45720" rIns="91440" bIns="45720" rtlCol="0" anchor="ctr">
            <a:normAutofit/>
          </a:bodyPr>
          <a:lstStyle/>
          <a:p>
            <a:pPr algn="r"/>
            <a:r>
              <a:rPr lang="en-US" sz="1400" b="1" dirty="0"/>
              <a:t>3rd party </a:t>
            </a:r>
            <a:r>
              <a:rPr lang="pl-PL" sz="1400" b="1" dirty="0"/>
              <a:t>I</a:t>
            </a:r>
            <a:r>
              <a:rPr lang="en-US" sz="1400" b="1" dirty="0" err="1"/>
              <a:t>ntegration</a:t>
            </a:r>
            <a:r>
              <a:rPr lang="en-US" sz="1400" b="1" dirty="0"/>
              <a:t> by </a:t>
            </a:r>
            <a:r>
              <a:rPr lang="pl-PL" sz="1400" b="1" dirty="0"/>
              <a:t>W</a:t>
            </a:r>
            <a:r>
              <a:rPr lang="en-US" sz="1400" b="1" dirty="0" err="1"/>
              <a:t>ebservice</a:t>
            </a:r>
            <a:endParaRPr lang="pl-PL" sz="1400" b="1" dirty="0"/>
          </a:p>
        </p:txBody>
      </p:sp>
      <p:pic>
        <p:nvPicPr>
          <p:cNvPr id="15" name="Obraz 14"/>
          <p:cNvPicPr>
            <a:picLocks noChangeAspect="1"/>
          </p:cNvPicPr>
          <p:nvPr/>
        </p:nvPicPr>
        <p:blipFill>
          <a:blip r:embed="rId3"/>
          <a:stretch>
            <a:fillRect/>
          </a:stretch>
        </p:blipFill>
        <p:spPr>
          <a:xfrm>
            <a:off x="4080266" y="1505651"/>
            <a:ext cx="224242" cy="376917"/>
          </a:xfrm>
          <a:prstGeom prst="rect">
            <a:avLst/>
          </a:prstGeom>
        </p:spPr>
      </p:pic>
      <p:pic>
        <p:nvPicPr>
          <p:cNvPr id="24" name="Obraz 23"/>
          <p:cNvPicPr>
            <a:picLocks noChangeAspect="1"/>
          </p:cNvPicPr>
          <p:nvPr/>
        </p:nvPicPr>
        <p:blipFill>
          <a:blip r:embed="rId4"/>
          <a:stretch>
            <a:fillRect/>
          </a:stretch>
        </p:blipFill>
        <p:spPr>
          <a:xfrm>
            <a:off x="5394141" y="2503015"/>
            <a:ext cx="230516" cy="328313"/>
          </a:xfrm>
          <a:prstGeom prst="rect">
            <a:avLst/>
          </a:prstGeom>
        </p:spPr>
      </p:pic>
      <p:pic>
        <p:nvPicPr>
          <p:cNvPr id="25" name="Obraz 24"/>
          <p:cNvPicPr>
            <a:picLocks noChangeAspect="1"/>
          </p:cNvPicPr>
          <p:nvPr/>
        </p:nvPicPr>
        <p:blipFill>
          <a:blip r:embed="rId5"/>
          <a:stretch>
            <a:fillRect/>
          </a:stretch>
        </p:blipFill>
        <p:spPr>
          <a:xfrm>
            <a:off x="2635971" y="2473805"/>
            <a:ext cx="384195" cy="356254"/>
          </a:xfrm>
          <a:prstGeom prst="rect">
            <a:avLst/>
          </a:prstGeom>
        </p:spPr>
      </p:pic>
      <p:pic>
        <p:nvPicPr>
          <p:cNvPr id="26" name="Obraz 25"/>
          <p:cNvPicPr>
            <a:picLocks noChangeAspect="1"/>
          </p:cNvPicPr>
          <p:nvPr/>
        </p:nvPicPr>
        <p:blipFill>
          <a:blip r:embed="rId6"/>
          <a:stretch>
            <a:fillRect/>
          </a:stretch>
        </p:blipFill>
        <p:spPr>
          <a:xfrm>
            <a:off x="2974197" y="4094736"/>
            <a:ext cx="320141" cy="251914"/>
          </a:xfrm>
          <a:prstGeom prst="rect">
            <a:avLst/>
          </a:prstGeom>
        </p:spPr>
      </p:pic>
      <p:pic>
        <p:nvPicPr>
          <p:cNvPr id="27" name="Obraz 26"/>
          <p:cNvPicPr>
            <a:picLocks noChangeAspect="1"/>
          </p:cNvPicPr>
          <p:nvPr/>
        </p:nvPicPr>
        <p:blipFill>
          <a:blip r:embed="rId7"/>
          <a:stretch>
            <a:fillRect/>
          </a:stretch>
        </p:blipFill>
        <p:spPr>
          <a:xfrm>
            <a:off x="5078625" y="4031040"/>
            <a:ext cx="467568" cy="386459"/>
          </a:xfrm>
          <a:prstGeom prst="rect">
            <a:avLst/>
          </a:prstGeom>
        </p:spPr>
      </p:pic>
      <p:pic>
        <p:nvPicPr>
          <p:cNvPr id="28" name="Obraz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384545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REWARD TYPES</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4" name="Obraz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2064" y="1390129"/>
            <a:ext cx="3513079" cy="3513079"/>
          </a:xfrm>
          <a:prstGeom prst="rect">
            <a:avLst/>
          </a:prstGeom>
        </p:spPr>
      </p:pic>
      <p:sp>
        <p:nvSpPr>
          <p:cNvPr id="15" name="pole tekstowe 14"/>
          <p:cNvSpPr txBox="1"/>
          <p:nvPr/>
        </p:nvSpPr>
        <p:spPr>
          <a:xfrm>
            <a:off x="3162484" y="2866506"/>
            <a:ext cx="2041027" cy="501259"/>
          </a:xfrm>
          <a:prstGeom prst="rect">
            <a:avLst/>
          </a:prstGeom>
        </p:spPr>
        <p:txBody>
          <a:bodyPr vert="horz" wrap="square" lIns="91440" tIns="45720" rIns="91440" bIns="45720" rtlCol="0" anchor="ctr">
            <a:normAutofit/>
          </a:bodyPr>
          <a:lstStyle/>
          <a:p>
            <a:pPr algn="ctr"/>
            <a:r>
              <a:rPr lang="pl-PL" b="1" dirty="0"/>
              <a:t>REWARDS</a:t>
            </a:r>
            <a:endParaRPr lang="pl-PL" sz="1400" b="1" dirty="0"/>
          </a:p>
        </p:txBody>
      </p:sp>
      <p:sp>
        <p:nvSpPr>
          <p:cNvPr id="21" name="pole tekstowe 20"/>
          <p:cNvSpPr txBox="1"/>
          <p:nvPr/>
        </p:nvSpPr>
        <p:spPr>
          <a:xfrm>
            <a:off x="3233584" y="957162"/>
            <a:ext cx="1874520" cy="350206"/>
          </a:xfrm>
          <a:prstGeom prst="rect">
            <a:avLst/>
          </a:prstGeom>
        </p:spPr>
        <p:txBody>
          <a:bodyPr vert="horz" wrap="square" lIns="91440" tIns="45720" rIns="91440" bIns="45720" rtlCol="0" anchor="ctr">
            <a:normAutofit/>
          </a:bodyPr>
          <a:lstStyle/>
          <a:p>
            <a:pPr algn="ctr"/>
            <a:r>
              <a:rPr lang="pl-PL" sz="1400" b="1" dirty="0" err="1"/>
              <a:t>Physical</a:t>
            </a:r>
            <a:r>
              <a:rPr lang="pl-PL" sz="1400" b="1" dirty="0"/>
              <a:t> </a:t>
            </a:r>
            <a:r>
              <a:rPr lang="pl-PL" sz="1400" b="1" dirty="0" err="1"/>
              <a:t>Rewards</a:t>
            </a:r>
            <a:endParaRPr lang="pl-PL" sz="1400" b="1" dirty="0"/>
          </a:p>
        </p:txBody>
      </p:sp>
      <p:sp>
        <p:nvSpPr>
          <p:cNvPr id="22" name="pole tekstowe 21"/>
          <p:cNvSpPr txBox="1"/>
          <p:nvPr/>
        </p:nvSpPr>
        <p:spPr>
          <a:xfrm>
            <a:off x="6050838" y="3201154"/>
            <a:ext cx="1874520" cy="350206"/>
          </a:xfrm>
          <a:prstGeom prst="rect">
            <a:avLst/>
          </a:prstGeom>
        </p:spPr>
        <p:txBody>
          <a:bodyPr vert="horz" wrap="square" lIns="91440" tIns="45720" rIns="91440" bIns="45720" rtlCol="0" anchor="ctr">
            <a:normAutofit/>
          </a:bodyPr>
          <a:lstStyle/>
          <a:p>
            <a:r>
              <a:rPr lang="pl-PL" sz="1400" b="1" dirty="0" err="1"/>
              <a:t>Discounts</a:t>
            </a:r>
            <a:endParaRPr lang="pl-PL" sz="1400" b="1" dirty="0"/>
          </a:p>
        </p:txBody>
      </p:sp>
      <p:sp>
        <p:nvSpPr>
          <p:cNvPr id="23" name="pole tekstowe 22"/>
          <p:cNvSpPr txBox="1"/>
          <p:nvPr/>
        </p:nvSpPr>
        <p:spPr>
          <a:xfrm>
            <a:off x="5369412" y="4218369"/>
            <a:ext cx="1874520" cy="423750"/>
          </a:xfrm>
          <a:prstGeom prst="rect">
            <a:avLst/>
          </a:prstGeom>
        </p:spPr>
        <p:txBody>
          <a:bodyPr vert="horz" wrap="square" lIns="91440" tIns="45720" rIns="91440" bIns="45720" rtlCol="0" anchor="ctr">
            <a:normAutofit/>
          </a:bodyPr>
          <a:lstStyle/>
          <a:p>
            <a:r>
              <a:rPr lang="pl-PL" sz="1400" b="1" dirty="0"/>
              <a:t>Coupons</a:t>
            </a:r>
          </a:p>
        </p:txBody>
      </p:sp>
      <p:sp>
        <p:nvSpPr>
          <p:cNvPr id="24" name="pole tekstowe 23"/>
          <p:cNvSpPr txBox="1"/>
          <p:nvPr/>
        </p:nvSpPr>
        <p:spPr>
          <a:xfrm>
            <a:off x="442022" y="3183644"/>
            <a:ext cx="1874520" cy="385227"/>
          </a:xfrm>
          <a:prstGeom prst="rect">
            <a:avLst/>
          </a:prstGeom>
        </p:spPr>
        <p:txBody>
          <a:bodyPr vert="horz" wrap="square" lIns="91440" tIns="45720" rIns="91440" bIns="45720" rtlCol="0" anchor="ctr">
            <a:normAutofit/>
          </a:bodyPr>
          <a:lstStyle/>
          <a:p>
            <a:pPr algn="r"/>
            <a:r>
              <a:rPr lang="pl-PL" sz="1400" b="1" dirty="0" err="1"/>
              <a:t>Lottery</a:t>
            </a:r>
            <a:r>
              <a:rPr lang="pl-PL" sz="1400" b="1" dirty="0"/>
              <a:t> </a:t>
            </a:r>
            <a:r>
              <a:rPr lang="pl-PL" sz="1400" b="1" dirty="0" err="1"/>
              <a:t>Rewards</a:t>
            </a:r>
            <a:endParaRPr lang="pl-PL" sz="1400" b="1" dirty="0"/>
          </a:p>
        </p:txBody>
      </p:sp>
      <p:sp>
        <p:nvSpPr>
          <p:cNvPr id="25" name="pole tekstowe 24"/>
          <p:cNvSpPr txBox="1"/>
          <p:nvPr/>
        </p:nvSpPr>
        <p:spPr>
          <a:xfrm>
            <a:off x="620762" y="2071480"/>
            <a:ext cx="2061972" cy="350206"/>
          </a:xfrm>
          <a:prstGeom prst="rect">
            <a:avLst/>
          </a:prstGeom>
        </p:spPr>
        <p:txBody>
          <a:bodyPr vert="horz" wrap="square" lIns="91440" tIns="45720" rIns="91440" bIns="45720" rtlCol="0" anchor="ctr">
            <a:normAutofit/>
          </a:bodyPr>
          <a:lstStyle/>
          <a:p>
            <a:pPr algn="r"/>
            <a:r>
              <a:rPr lang="en-US" sz="1400" b="1" dirty="0"/>
              <a:t>Gifts </a:t>
            </a:r>
            <a:r>
              <a:rPr lang="pl-PL" sz="1400" b="1" dirty="0"/>
              <a:t>A</a:t>
            </a:r>
            <a:r>
              <a:rPr lang="en-US" sz="1400" b="1" dirty="0" err="1"/>
              <a:t>uctions</a:t>
            </a:r>
            <a:endParaRPr lang="en-US" sz="1400" b="1" dirty="0"/>
          </a:p>
        </p:txBody>
      </p:sp>
      <p:sp>
        <p:nvSpPr>
          <p:cNvPr id="20" name="Elipsa 19"/>
          <p:cNvSpPr/>
          <p:nvPr/>
        </p:nvSpPr>
        <p:spPr>
          <a:xfrm>
            <a:off x="3817038" y="1325288"/>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Elipsa 15"/>
          <p:cNvSpPr/>
          <p:nvPr/>
        </p:nvSpPr>
        <p:spPr>
          <a:xfrm>
            <a:off x="4951169" y="1874876"/>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9" name="Elipsa 18"/>
          <p:cNvSpPr/>
          <p:nvPr/>
        </p:nvSpPr>
        <p:spPr>
          <a:xfrm>
            <a:off x="2690919" y="1874876"/>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8" name="Elipsa 17"/>
          <p:cNvSpPr/>
          <p:nvPr/>
        </p:nvSpPr>
        <p:spPr>
          <a:xfrm>
            <a:off x="3017999" y="4041302"/>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7" name="Elipsa 16"/>
          <p:cNvSpPr/>
          <p:nvPr/>
        </p:nvSpPr>
        <p:spPr>
          <a:xfrm>
            <a:off x="4601780" y="4041302"/>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1" name="Elipsa 30"/>
          <p:cNvSpPr/>
          <p:nvPr/>
        </p:nvSpPr>
        <p:spPr>
          <a:xfrm>
            <a:off x="2331138" y="3024548"/>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2" name="Elipsa 31"/>
          <p:cNvSpPr/>
          <p:nvPr/>
        </p:nvSpPr>
        <p:spPr>
          <a:xfrm>
            <a:off x="5295318" y="3024548"/>
            <a:ext cx="750699" cy="750699"/>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7" name="pole tekstowe 36"/>
          <p:cNvSpPr txBox="1"/>
          <p:nvPr/>
        </p:nvSpPr>
        <p:spPr>
          <a:xfrm>
            <a:off x="5718239" y="2071480"/>
            <a:ext cx="1874520" cy="350206"/>
          </a:xfrm>
          <a:prstGeom prst="rect">
            <a:avLst/>
          </a:prstGeom>
        </p:spPr>
        <p:txBody>
          <a:bodyPr vert="horz" wrap="square" lIns="91440" tIns="45720" rIns="91440" bIns="45720" rtlCol="0" anchor="ctr">
            <a:normAutofit/>
          </a:bodyPr>
          <a:lstStyle/>
          <a:p>
            <a:r>
              <a:rPr lang="pl-PL" sz="1400" b="1" dirty="0"/>
              <a:t>Services</a:t>
            </a:r>
          </a:p>
        </p:txBody>
      </p:sp>
      <p:sp>
        <p:nvSpPr>
          <p:cNvPr id="38" name="pole tekstowe 37"/>
          <p:cNvSpPr txBox="1"/>
          <p:nvPr/>
        </p:nvSpPr>
        <p:spPr>
          <a:xfrm>
            <a:off x="1146357" y="4197182"/>
            <a:ext cx="1874520" cy="466125"/>
          </a:xfrm>
          <a:prstGeom prst="rect">
            <a:avLst/>
          </a:prstGeom>
        </p:spPr>
        <p:txBody>
          <a:bodyPr vert="horz" wrap="square" lIns="91440" tIns="45720" rIns="91440" bIns="45720" rtlCol="0" anchor="ctr">
            <a:normAutofit fontScale="92500"/>
          </a:bodyPr>
          <a:lstStyle/>
          <a:p>
            <a:r>
              <a:rPr lang="pl-PL" sz="1400" b="1" dirty="0"/>
              <a:t>Benefits &amp; </a:t>
            </a:r>
            <a:r>
              <a:rPr lang="pl-PL" sz="1400" b="1" dirty="0" err="1"/>
              <a:t>Privileges</a:t>
            </a:r>
            <a:endParaRPr lang="pl-PL" sz="1400" b="1" dirty="0"/>
          </a:p>
        </p:txBody>
      </p:sp>
      <p:pic>
        <p:nvPicPr>
          <p:cNvPr id="39" name="Obraz 38"/>
          <p:cNvPicPr>
            <a:picLocks noChangeAspect="1"/>
          </p:cNvPicPr>
          <p:nvPr/>
        </p:nvPicPr>
        <p:blipFill>
          <a:blip r:embed="rId3"/>
          <a:stretch>
            <a:fillRect/>
          </a:stretch>
        </p:blipFill>
        <p:spPr>
          <a:xfrm>
            <a:off x="5532114" y="3244738"/>
            <a:ext cx="277105" cy="282878"/>
          </a:xfrm>
          <a:prstGeom prst="rect">
            <a:avLst/>
          </a:prstGeom>
        </p:spPr>
      </p:pic>
      <p:pic>
        <p:nvPicPr>
          <p:cNvPr id="40" name="Obraz 39"/>
          <p:cNvPicPr>
            <a:picLocks noChangeAspect="1"/>
          </p:cNvPicPr>
          <p:nvPr/>
        </p:nvPicPr>
        <p:blipFill>
          <a:blip r:embed="rId4"/>
          <a:stretch>
            <a:fillRect/>
          </a:stretch>
        </p:blipFill>
        <p:spPr>
          <a:xfrm>
            <a:off x="4817055" y="4259102"/>
            <a:ext cx="377210" cy="342283"/>
          </a:xfrm>
          <a:prstGeom prst="rect">
            <a:avLst/>
          </a:prstGeom>
        </p:spPr>
      </p:pic>
      <p:pic>
        <p:nvPicPr>
          <p:cNvPr id="41" name="Obraz 40"/>
          <p:cNvPicPr>
            <a:picLocks noChangeAspect="1"/>
          </p:cNvPicPr>
          <p:nvPr/>
        </p:nvPicPr>
        <p:blipFill>
          <a:blip r:embed="rId5"/>
          <a:stretch>
            <a:fillRect/>
          </a:stretch>
        </p:blipFill>
        <p:spPr>
          <a:xfrm>
            <a:off x="4052679" y="1506317"/>
            <a:ext cx="279415" cy="335297"/>
          </a:xfrm>
          <a:prstGeom prst="rect">
            <a:avLst/>
          </a:prstGeom>
        </p:spPr>
      </p:pic>
      <p:pic>
        <p:nvPicPr>
          <p:cNvPr id="42" name="Obraz 41"/>
          <p:cNvPicPr>
            <a:picLocks noChangeAspect="1"/>
          </p:cNvPicPr>
          <p:nvPr/>
        </p:nvPicPr>
        <p:blipFill>
          <a:blip r:embed="rId6"/>
          <a:stretch>
            <a:fillRect/>
          </a:stretch>
        </p:blipFill>
        <p:spPr>
          <a:xfrm>
            <a:off x="2875678" y="2058218"/>
            <a:ext cx="369474" cy="340608"/>
          </a:xfrm>
          <a:prstGeom prst="rect">
            <a:avLst/>
          </a:prstGeom>
        </p:spPr>
      </p:pic>
      <p:pic>
        <p:nvPicPr>
          <p:cNvPr id="43" name="Obraz 42"/>
          <p:cNvPicPr>
            <a:picLocks noChangeAspect="1"/>
          </p:cNvPicPr>
          <p:nvPr/>
        </p:nvPicPr>
        <p:blipFill>
          <a:blip r:embed="rId7"/>
          <a:stretch>
            <a:fillRect/>
          </a:stretch>
        </p:blipFill>
        <p:spPr>
          <a:xfrm>
            <a:off x="5174110" y="2098326"/>
            <a:ext cx="304815" cy="311166"/>
          </a:xfrm>
          <a:prstGeom prst="rect">
            <a:avLst/>
          </a:prstGeom>
        </p:spPr>
      </p:pic>
      <p:pic>
        <p:nvPicPr>
          <p:cNvPr id="44" name="Obraz 43"/>
          <p:cNvPicPr>
            <a:picLocks noChangeAspect="1"/>
          </p:cNvPicPr>
          <p:nvPr/>
        </p:nvPicPr>
        <p:blipFill>
          <a:blip r:embed="rId8"/>
          <a:stretch>
            <a:fillRect/>
          </a:stretch>
        </p:blipFill>
        <p:spPr>
          <a:xfrm>
            <a:off x="2539534" y="3235741"/>
            <a:ext cx="286400" cy="328313"/>
          </a:xfrm>
          <a:prstGeom prst="rect">
            <a:avLst/>
          </a:prstGeom>
        </p:spPr>
      </p:pic>
      <p:pic>
        <p:nvPicPr>
          <p:cNvPr id="46" name="Obraz 45"/>
          <p:cNvPicPr>
            <a:picLocks noChangeAspect="1"/>
          </p:cNvPicPr>
          <p:nvPr/>
        </p:nvPicPr>
        <p:blipFill>
          <a:blip r:embed="rId9"/>
          <a:stretch>
            <a:fillRect/>
          </a:stretch>
        </p:blipFill>
        <p:spPr>
          <a:xfrm>
            <a:off x="3217270" y="4251334"/>
            <a:ext cx="352155" cy="311744"/>
          </a:xfrm>
          <a:prstGeom prst="rect">
            <a:avLst/>
          </a:prstGeom>
        </p:spPr>
      </p:pic>
      <p:pic>
        <p:nvPicPr>
          <p:cNvPr id="34" name="Obraz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4464385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a 14"/>
          <p:cNvSpPr/>
          <p:nvPr/>
        </p:nvSpPr>
        <p:spPr>
          <a:xfrm>
            <a:off x="402166" y="1681740"/>
            <a:ext cx="1114799" cy="1114799"/>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lstStyle/>
          <a:p>
            <a:r>
              <a:rPr lang="pl-PL" dirty="0"/>
              <a:t>PARTNER MANAGEMENT</a:t>
            </a:r>
          </a:p>
        </p:txBody>
      </p:sp>
      <p:sp>
        <p:nvSpPr>
          <p:cNvPr id="3" name="Symbol zastępczy tekstu 2"/>
          <p:cNvSpPr>
            <a:spLocks noGrp="1"/>
          </p:cNvSpPr>
          <p:nvPr>
            <p:ph type="body" sz="quarter" idx="27"/>
          </p:nvPr>
        </p:nvSpPr>
        <p:spPr>
          <a:xfrm>
            <a:off x="1516963" y="1564686"/>
            <a:ext cx="2514017" cy="1348907"/>
          </a:xfrm>
        </p:spPr>
        <p:txBody>
          <a:bodyPr anchor="ctr">
            <a:normAutofit/>
          </a:bodyPr>
          <a:lstStyle/>
          <a:p>
            <a:pPr marL="0" indent="0">
              <a:buNone/>
            </a:pPr>
            <a:r>
              <a:rPr lang="en-US" sz="1500" dirty="0"/>
              <a:t>partners details, </a:t>
            </a:r>
            <a:br>
              <a:rPr lang="pl-PL" sz="1500" dirty="0"/>
            </a:br>
            <a:r>
              <a:rPr lang="en-US" sz="1500" dirty="0"/>
              <a:t>contact persons definition, agreement details</a:t>
            </a:r>
            <a:endParaRPr lang="pl-PL" sz="1500" dirty="0"/>
          </a:p>
        </p:txBody>
      </p:sp>
      <p:sp>
        <p:nvSpPr>
          <p:cNvPr id="5" name="Dowolny kształt 4"/>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6" name="Obraz 15"/>
          <p:cNvPicPr>
            <a:picLocks noChangeAspect="1"/>
          </p:cNvPicPr>
          <p:nvPr/>
        </p:nvPicPr>
        <p:blipFill>
          <a:blip r:embed="rId2"/>
          <a:stretch>
            <a:fillRect/>
          </a:stretch>
        </p:blipFill>
        <p:spPr>
          <a:xfrm>
            <a:off x="685287" y="2074262"/>
            <a:ext cx="548554" cy="371901"/>
          </a:xfrm>
          <a:prstGeom prst="rect">
            <a:avLst/>
          </a:prstGeom>
        </p:spPr>
      </p:pic>
      <p:sp>
        <p:nvSpPr>
          <p:cNvPr id="20" name="Elipsa 19"/>
          <p:cNvSpPr/>
          <p:nvPr/>
        </p:nvSpPr>
        <p:spPr>
          <a:xfrm>
            <a:off x="4075006" y="1681740"/>
            <a:ext cx="1114799" cy="1114799"/>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1" name="Elipsa 20"/>
          <p:cNvSpPr/>
          <p:nvPr/>
        </p:nvSpPr>
        <p:spPr>
          <a:xfrm>
            <a:off x="402166" y="3220980"/>
            <a:ext cx="1114799" cy="1114799"/>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2" name="Elipsa 21"/>
          <p:cNvSpPr/>
          <p:nvPr/>
        </p:nvSpPr>
        <p:spPr>
          <a:xfrm>
            <a:off x="4075006" y="3220980"/>
            <a:ext cx="1114799" cy="1114799"/>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Symbol zastępczy tekstu 2"/>
          <p:cNvSpPr txBox="1">
            <a:spLocks/>
          </p:cNvSpPr>
          <p:nvPr/>
        </p:nvSpPr>
        <p:spPr>
          <a:xfrm>
            <a:off x="5192080" y="1626000"/>
            <a:ext cx="2443160" cy="122627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t>differentation of partnership, statuses </a:t>
            </a:r>
            <a:r>
              <a:rPr lang="pl-PL" sz="1500" dirty="0"/>
              <a:t>and</a:t>
            </a:r>
            <a:r>
              <a:rPr lang="en-US" sz="1500" dirty="0"/>
              <a:t> method of points issuance</a:t>
            </a:r>
          </a:p>
        </p:txBody>
      </p:sp>
      <p:sp>
        <p:nvSpPr>
          <p:cNvPr id="24" name="Symbol zastępczy tekstu 2"/>
          <p:cNvSpPr txBox="1">
            <a:spLocks/>
          </p:cNvSpPr>
          <p:nvPr/>
        </p:nvSpPr>
        <p:spPr>
          <a:xfrm>
            <a:off x="1516963" y="3101245"/>
            <a:ext cx="2514017" cy="134890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t>partner specific promotions, campaign creation </a:t>
            </a:r>
          </a:p>
        </p:txBody>
      </p:sp>
      <p:sp>
        <p:nvSpPr>
          <p:cNvPr id="25" name="Symbol zastępczy tekstu 2"/>
          <p:cNvSpPr txBox="1">
            <a:spLocks/>
          </p:cNvSpPr>
          <p:nvPr/>
        </p:nvSpPr>
        <p:spPr>
          <a:xfrm>
            <a:off x="5192080" y="2959609"/>
            <a:ext cx="2443160" cy="1632178"/>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Wingdings" charset="2"/>
              <a:buChar char="§"/>
              <a:defRPr lang="pl-PL" sz="1800" b="0" kern="120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500" dirty="0"/>
              <a:t>issuing, redeeming or mix categories allowed to operate in certain channels</a:t>
            </a:r>
          </a:p>
        </p:txBody>
      </p:sp>
      <p:pic>
        <p:nvPicPr>
          <p:cNvPr id="27" name="Obraz 26"/>
          <p:cNvPicPr>
            <a:picLocks noChangeAspect="1"/>
          </p:cNvPicPr>
          <p:nvPr/>
        </p:nvPicPr>
        <p:blipFill>
          <a:blip r:embed="rId3"/>
          <a:stretch>
            <a:fillRect/>
          </a:stretch>
        </p:blipFill>
        <p:spPr>
          <a:xfrm>
            <a:off x="731810" y="3582205"/>
            <a:ext cx="446281" cy="409091"/>
          </a:xfrm>
          <a:prstGeom prst="rect">
            <a:avLst/>
          </a:prstGeom>
        </p:spPr>
      </p:pic>
      <p:pic>
        <p:nvPicPr>
          <p:cNvPr id="28" name="Obraz 27"/>
          <p:cNvPicPr>
            <a:picLocks noChangeAspect="1"/>
          </p:cNvPicPr>
          <p:nvPr/>
        </p:nvPicPr>
        <p:blipFill>
          <a:blip r:embed="rId4"/>
          <a:stretch>
            <a:fillRect/>
          </a:stretch>
        </p:blipFill>
        <p:spPr>
          <a:xfrm>
            <a:off x="4386021" y="2045370"/>
            <a:ext cx="492768" cy="455578"/>
          </a:xfrm>
          <a:prstGeom prst="rect">
            <a:avLst/>
          </a:prstGeom>
        </p:spPr>
      </p:pic>
      <p:pic>
        <p:nvPicPr>
          <p:cNvPr id="29" name="Obraz 28"/>
          <p:cNvPicPr>
            <a:picLocks noChangeAspect="1"/>
          </p:cNvPicPr>
          <p:nvPr/>
        </p:nvPicPr>
        <p:blipFill>
          <a:blip r:embed="rId5"/>
          <a:stretch>
            <a:fillRect/>
          </a:stretch>
        </p:blipFill>
        <p:spPr>
          <a:xfrm>
            <a:off x="4413913" y="3574392"/>
            <a:ext cx="436984" cy="418388"/>
          </a:xfrm>
          <a:prstGeom prst="rect">
            <a:avLst/>
          </a:prstGeom>
        </p:spPr>
      </p:pic>
      <p:pic>
        <p:nvPicPr>
          <p:cNvPr id="26" name="Obraz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809894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42" name="Symbol zastępczy tekstu 41"/>
          <p:cNvSpPr>
            <a:spLocks noGrp="1"/>
          </p:cNvSpPr>
          <p:nvPr>
            <p:ph type="body" sz="quarter" idx="10"/>
          </p:nvPr>
        </p:nvSpPr>
        <p:spPr>
          <a:xfrm>
            <a:off x="508857" y="342900"/>
            <a:ext cx="3535356" cy="1476375"/>
          </a:xfrm>
          <a:solidFill>
            <a:schemeClr val="bg1">
              <a:alpha val="80000"/>
            </a:schemeClr>
          </a:solidFill>
        </p:spPr>
        <p:txBody>
          <a:bodyPr>
            <a:noAutofit/>
          </a:bodyPr>
          <a:lstStyle/>
          <a:p>
            <a:pPr>
              <a:lnSpc>
                <a:spcPts val="3400"/>
              </a:lnSpc>
            </a:pPr>
            <a:r>
              <a:rPr lang="pl-PL" sz="2800" b="1" dirty="0">
                <a:solidFill>
                  <a:srgbClr val="34B4A1"/>
                </a:solidFill>
              </a:rPr>
              <a:t>COMARCH</a:t>
            </a:r>
            <a:br>
              <a:rPr lang="pl-PL" sz="2800" b="1" dirty="0">
                <a:solidFill>
                  <a:srgbClr val="34B4A1"/>
                </a:solidFill>
              </a:rPr>
            </a:br>
            <a:r>
              <a:rPr lang="pl-PL" sz="2800" b="1" dirty="0">
                <a:solidFill>
                  <a:srgbClr val="34B4A1"/>
                </a:solidFill>
              </a:rPr>
              <a:t>CRM&amp;MARKETING</a:t>
            </a:r>
          </a:p>
        </p:txBody>
      </p:sp>
      <p:sp>
        <p:nvSpPr>
          <p:cNvPr id="22" name="Symbol zastępczy tekstu 42"/>
          <p:cNvSpPr txBox="1">
            <a:spLocks/>
          </p:cNvSpPr>
          <p:nvPr/>
        </p:nvSpPr>
        <p:spPr>
          <a:xfrm>
            <a:off x="504945" y="1853766"/>
            <a:ext cx="3525831" cy="2975410"/>
          </a:xfrm>
          <a:prstGeom prst="rect">
            <a:avLst/>
          </a:prstGeom>
          <a:solidFill>
            <a:schemeClr val="bg1">
              <a:alpha val="80000"/>
            </a:schemeClr>
          </a:solidFill>
        </p:spPr>
        <p:txBody>
          <a:bodyPr anchor="ctr">
            <a:normAutofit/>
          </a:bodyP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400"/>
              </a:spcBef>
              <a:spcAft>
                <a:spcPts val="400"/>
              </a:spcAft>
              <a:buNone/>
            </a:pPr>
            <a:r>
              <a:rPr lang="pl-PL" sz="1500" b="0" kern="0" dirty="0">
                <a:solidFill>
                  <a:srgbClr val="26437E"/>
                </a:solidFill>
                <a:ea typeface="SimSun" pitchFamily="2" charset="-122"/>
              </a:rPr>
              <a:t>A</a:t>
            </a:r>
            <a:r>
              <a:rPr lang="en-US" sz="1500" b="0" kern="0" dirty="0">
                <a:solidFill>
                  <a:srgbClr val="26437E"/>
                </a:solidFill>
                <a:ea typeface="SimSun" pitchFamily="2" charset="-122"/>
              </a:rPr>
              <a:t> comprehensive suite of business applications and professional services that help</a:t>
            </a:r>
            <a:r>
              <a:rPr lang="pl-PL" sz="1500" b="0" kern="0" dirty="0">
                <a:solidFill>
                  <a:srgbClr val="26437E"/>
                </a:solidFill>
                <a:ea typeface="SimSun" pitchFamily="2" charset="-122"/>
              </a:rPr>
              <a:t>s</a:t>
            </a:r>
            <a:r>
              <a:rPr lang="en-US" sz="1500" b="0" kern="0" dirty="0">
                <a:solidFill>
                  <a:srgbClr val="26437E"/>
                </a:solidFill>
                <a:ea typeface="SimSun" pitchFamily="2" charset="-122"/>
              </a:rPr>
              <a:t> enterprises:</a:t>
            </a:r>
          </a:p>
          <a:p>
            <a:pPr marL="285750" indent="-285750">
              <a:spcBef>
                <a:spcPts val="400"/>
              </a:spcBef>
              <a:spcAft>
                <a:spcPts val="400"/>
              </a:spcAft>
              <a:buFont typeface="Wingdings" panose="05000000000000000000" pitchFamily="2" charset="2"/>
              <a:buChar char="§"/>
            </a:pPr>
            <a:r>
              <a:rPr lang="en-US" sz="1500" b="0" kern="0" dirty="0">
                <a:solidFill>
                  <a:srgbClr val="26437E"/>
                </a:solidFill>
                <a:ea typeface="SimSun" pitchFamily="2" charset="-122"/>
              </a:rPr>
              <a:t>build and manage gamified loyalty programs</a:t>
            </a:r>
          </a:p>
          <a:p>
            <a:pPr marL="285750" indent="-285750">
              <a:spcBef>
                <a:spcPts val="400"/>
              </a:spcBef>
              <a:spcAft>
                <a:spcPts val="400"/>
              </a:spcAft>
              <a:buFont typeface="Wingdings" panose="05000000000000000000" pitchFamily="2" charset="2"/>
              <a:buChar char="§"/>
            </a:pPr>
            <a:r>
              <a:rPr lang="en-US" sz="1500" b="0" kern="0" dirty="0">
                <a:solidFill>
                  <a:srgbClr val="26437E"/>
                </a:solidFill>
                <a:ea typeface="SimSun" pitchFamily="2" charset="-122"/>
              </a:rPr>
              <a:t>create rich consumer experiences and personalized interactions across multiple touch points</a:t>
            </a:r>
          </a:p>
          <a:p>
            <a:pPr marL="285750" indent="-285750">
              <a:spcBef>
                <a:spcPts val="400"/>
              </a:spcBef>
              <a:spcAft>
                <a:spcPts val="400"/>
              </a:spcAft>
              <a:buFont typeface="Wingdings" panose="05000000000000000000" pitchFamily="2" charset="2"/>
              <a:buChar char="§"/>
            </a:pPr>
            <a:r>
              <a:rPr lang="en-US" sz="1500" b="0" kern="0" dirty="0">
                <a:solidFill>
                  <a:srgbClr val="26437E"/>
                </a:solidFill>
                <a:ea typeface="SimSun" pitchFamily="2" charset="-122"/>
              </a:rPr>
              <a:t>automate marketing processes and </a:t>
            </a:r>
            <a:r>
              <a:rPr lang="pl-PL" sz="1500" b="0" kern="0" dirty="0" err="1">
                <a:solidFill>
                  <a:srgbClr val="26437E"/>
                </a:solidFill>
                <a:ea typeface="SimSun" pitchFamily="2" charset="-122"/>
              </a:rPr>
              <a:t>ultimately</a:t>
            </a:r>
            <a:r>
              <a:rPr lang="en-US" sz="1500" b="0" kern="0" dirty="0">
                <a:solidFill>
                  <a:srgbClr val="26437E"/>
                </a:solidFill>
                <a:ea typeface="SimSun" pitchFamily="2" charset="-122"/>
              </a:rPr>
              <a:t> boost profits</a:t>
            </a:r>
          </a:p>
        </p:txBody>
      </p:sp>
      <p:pic>
        <p:nvPicPr>
          <p:cNvPr id="5" name="Obraz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145024956"/>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rostokąt 35"/>
          <p:cNvSpPr/>
          <p:nvPr/>
        </p:nvSpPr>
        <p:spPr>
          <a:xfrm>
            <a:off x="475696" y="1116330"/>
            <a:ext cx="3473092" cy="3276600"/>
          </a:xfrm>
          <a:prstGeom prst="rect">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7" name="Prostokąt 36"/>
          <p:cNvSpPr/>
          <p:nvPr/>
        </p:nvSpPr>
        <p:spPr>
          <a:xfrm>
            <a:off x="3948788" y="1116330"/>
            <a:ext cx="3473092" cy="3276600"/>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lstStyle/>
          <a:p>
            <a:r>
              <a:rPr lang="pl-PL" dirty="0"/>
              <a:t>FRAUD DETECTION &amp; PREVENTION</a:t>
            </a:r>
          </a:p>
        </p:txBody>
      </p:sp>
      <p:sp>
        <p:nvSpPr>
          <p:cNvPr id="8" name="Prostokąt 7"/>
          <p:cNvSpPr/>
          <p:nvPr/>
        </p:nvSpPr>
        <p:spPr>
          <a:xfrm>
            <a:off x="635717" y="2030161"/>
            <a:ext cx="2506130" cy="1130765"/>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45" tIns="11430" rIns="17145" bIns="11430" numCol="1" spcCol="1270" anchor="ctr" anchorCtr="0">
            <a:noAutofit/>
          </a:bodyPr>
          <a:lstStyle/>
          <a:p>
            <a:pPr marL="285750" indent="-285750" defTabSz="400050">
              <a:lnSpc>
                <a:spcPct val="90000"/>
              </a:lnSpc>
              <a:spcBef>
                <a:spcPct val="0"/>
              </a:spcBef>
              <a:spcAft>
                <a:spcPct val="35000"/>
              </a:spcAft>
              <a:buFont typeface="Wingdings" panose="05000000000000000000" pitchFamily="2" charset="2"/>
              <a:buChar char="§"/>
            </a:pPr>
            <a:r>
              <a:rPr lang="pl-PL" sz="1400" dirty="0">
                <a:solidFill>
                  <a:schemeClr val="bg1"/>
                </a:solidFill>
                <a:ea typeface="Times New Roman" pitchFamily="18" charset="0"/>
              </a:rPr>
              <a:t>s</a:t>
            </a:r>
            <a:r>
              <a:rPr lang="en-US" sz="1400" dirty="0" err="1">
                <a:solidFill>
                  <a:schemeClr val="bg1"/>
                </a:solidFill>
                <a:ea typeface="Times New Roman" pitchFamily="18" charset="0"/>
              </a:rPr>
              <a:t>ecurity</a:t>
            </a:r>
            <a:r>
              <a:rPr lang="en-US" sz="1400" dirty="0">
                <a:solidFill>
                  <a:schemeClr val="bg1"/>
                </a:solidFill>
                <a:ea typeface="Times New Roman" pitchFamily="18" charset="0"/>
              </a:rPr>
              <a:t> at all</a:t>
            </a:r>
            <a:r>
              <a:rPr lang="pl-PL" sz="1400" dirty="0">
                <a:solidFill>
                  <a:schemeClr val="bg1"/>
                </a:solidFill>
                <a:ea typeface="Times New Roman" pitchFamily="18" charset="0"/>
              </a:rPr>
              <a:t> </a:t>
            </a:r>
            <a:r>
              <a:rPr lang="en-US" sz="1400" dirty="0">
                <a:solidFill>
                  <a:schemeClr val="bg1"/>
                </a:solidFill>
                <a:ea typeface="Times New Roman" pitchFamily="18" charset="0"/>
              </a:rPr>
              <a:t>usage levels</a:t>
            </a:r>
            <a:endParaRPr lang="pl-PL" sz="1400" dirty="0">
              <a:solidFill>
                <a:schemeClr val="bg1"/>
              </a:solidFill>
              <a:ea typeface="Times New Roman" pitchFamily="18" charset="0"/>
            </a:endParaRPr>
          </a:p>
          <a:p>
            <a:pPr marL="285750" indent="-285750" defTabSz="400050">
              <a:lnSpc>
                <a:spcPct val="90000"/>
              </a:lnSpc>
              <a:spcBef>
                <a:spcPct val="0"/>
              </a:spcBef>
              <a:spcAft>
                <a:spcPct val="35000"/>
              </a:spcAft>
              <a:buFont typeface="Wingdings" panose="05000000000000000000" pitchFamily="2" charset="2"/>
              <a:buChar char="§"/>
            </a:pPr>
            <a:r>
              <a:rPr lang="pl-PL" sz="1400" dirty="0">
                <a:solidFill>
                  <a:schemeClr val="bg1"/>
                </a:solidFill>
                <a:ea typeface="Times New Roman" pitchFamily="18" charset="0"/>
              </a:rPr>
              <a:t>m</a:t>
            </a:r>
            <a:r>
              <a:rPr lang="en-US" sz="1400" dirty="0" err="1">
                <a:solidFill>
                  <a:schemeClr val="bg1"/>
                </a:solidFill>
                <a:ea typeface="Times New Roman" pitchFamily="18" charset="0"/>
              </a:rPr>
              <a:t>onitor</a:t>
            </a:r>
            <a:r>
              <a:rPr lang="pl-PL" sz="1400" dirty="0" err="1">
                <a:solidFill>
                  <a:schemeClr val="bg1"/>
                </a:solidFill>
                <a:ea typeface="Times New Roman" pitchFamily="18" charset="0"/>
              </a:rPr>
              <a:t>ing</a:t>
            </a:r>
            <a:r>
              <a:rPr lang="pl-PL" sz="1400" dirty="0">
                <a:solidFill>
                  <a:schemeClr val="bg1"/>
                </a:solidFill>
                <a:ea typeface="Times New Roman" pitchFamily="18" charset="0"/>
              </a:rPr>
              <a:t> of </a:t>
            </a:r>
            <a:r>
              <a:rPr lang="en-US" sz="1400" dirty="0">
                <a:solidFill>
                  <a:schemeClr val="bg1"/>
                </a:solidFill>
                <a:ea typeface="Times New Roman" pitchFamily="18" charset="0"/>
              </a:rPr>
              <a:t>transactions</a:t>
            </a:r>
            <a:r>
              <a:rPr lang="pl-PL" sz="1400" dirty="0">
                <a:solidFill>
                  <a:schemeClr val="bg1"/>
                </a:solidFill>
                <a:ea typeface="Times New Roman" pitchFamily="18" charset="0"/>
              </a:rPr>
              <a:t> and </a:t>
            </a:r>
            <a:r>
              <a:rPr lang="en-US" sz="1400" dirty="0">
                <a:solidFill>
                  <a:schemeClr val="bg1"/>
                </a:solidFill>
                <a:ea typeface="Times New Roman" pitchFamily="18" charset="0"/>
              </a:rPr>
              <a:t>suspicious activities</a:t>
            </a:r>
            <a:endParaRPr lang="pl-PL" sz="1400" dirty="0">
              <a:solidFill>
                <a:schemeClr val="bg1"/>
              </a:solidFill>
              <a:ea typeface="Times New Roman" pitchFamily="18" charset="0"/>
            </a:endParaRPr>
          </a:p>
        </p:txBody>
      </p:sp>
      <p:sp>
        <p:nvSpPr>
          <p:cNvPr id="21" name="Rechteck 5"/>
          <p:cNvSpPr>
            <a:spLocks noChangeArrowheads="1"/>
          </p:cNvSpPr>
          <p:nvPr/>
        </p:nvSpPr>
        <p:spPr bwMode="auto">
          <a:xfrm>
            <a:off x="475697" y="1335199"/>
            <a:ext cx="3473091" cy="646041"/>
          </a:xfrm>
          <a:prstGeom prst="rect">
            <a:avLst/>
          </a:prstGeom>
          <a:noFill/>
          <a:ln w="12700">
            <a:noFill/>
            <a:round/>
            <a:headEnd type="none" w="sm" len="sm"/>
            <a:tailEnd type="none" w="sm" len="sm"/>
          </a:ln>
        </p:spPr>
        <p:txBody>
          <a:bodyPr wrap="none" lIns="0" tIns="0" rIns="0" bIns="0" anchor="ctr"/>
          <a:lstStyle/>
          <a:p>
            <a:pPr algn="ctr"/>
            <a:r>
              <a:rPr lang="pl-PL" sz="2000" b="1" dirty="0">
                <a:solidFill>
                  <a:prstClr val="white"/>
                </a:solidFill>
                <a:cs typeface="Arial" pitchFamily="34" charset="0"/>
              </a:rPr>
              <a:t>FRAUD </a:t>
            </a:r>
            <a:br>
              <a:rPr lang="pl-PL" sz="2000" b="1" dirty="0">
                <a:solidFill>
                  <a:prstClr val="white"/>
                </a:solidFill>
                <a:cs typeface="Arial" pitchFamily="34" charset="0"/>
              </a:rPr>
            </a:br>
            <a:r>
              <a:rPr lang="pl-PL" sz="2000" dirty="0">
                <a:solidFill>
                  <a:prstClr val="white"/>
                </a:solidFill>
                <a:cs typeface="Arial" pitchFamily="34" charset="0"/>
              </a:rPr>
              <a:t>PREVENTION</a:t>
            </a:r>
            <a:endParaRPr lang="de-DE" sz="2000" dirty="0">
              <a:solidFill>
                <a:prstClr val="white"/>
              </a:solidFill>
              <a:cs typeface="Arial" pitchFamily="34" charset="0"/>
            </a:endParaRPr>
          </a:p>
        </p:txBody>
      </p:sp>
      <p:sp>
        <p:nvSpPr>
          <p:cNvPr id="22" name="Rechteck 6"/>
          <p:cNvSpPr>
            <a:spLocks noChangeArrowheads="1"/>
          </p:cNvSpPr>
          <p:nvPr/>
        </p:nvSpPr>
        <p:spPr bwMode="auto">
          <a:xfrm>
            <a:off x="3948788" y="1335199"/>
            <a:ext cx="3473092" cy="646041"/>
          </a:xfrm>
          <a:prstGeom prst="rect">
            <a:avLst/>
          </a:prstGeom>
          <a:noFill/>
          <a:ln w="12700">
            <a:noFill/>
            <a:round/>
            <a:headEnd type="none" w="sm" len="sm"/>
            <a:tailEnd type="none" w="sm" len="sm"/>
          </a:ln>
        </p:spPr>
        <p:txBody>
          <a:bodyPr wrap="none" lIns="0" tIns="0" rIns="0" bIns="0" anchor="ctr"/>
          <a:lstStyle/>
          <a:p>
            <a:pPr algn="ctr"/>
            <a:r>
              <a:rPr lang="pl-PL" sz="2000" b="1" dirty="0">
                <a:solidFill>
                  <a:prstClr val="white"/>
                </a:solidFill>
                <a:cs typeface="Arial" pitchFamily="34" charset="0"/>
              </a:rPr>
              <a:t>FRAUD </a:t>
            </a:r>
            <a:br>
              <a:rPr lang="pl-PL" sz="2000" b="1" dirty="0">
                <a:solidFill>
                  <a:prstClr val="white"/>
                </a:solidFill>
                <a:cs typeface="Arial" pitchFamily="34" charset="0"/>
              </a:rPr>
            </a:br>
            <a:r>
              <a:rPr lang="pl-PL" sz="2000" dirty="0">
                <a:solidFill>
                  <a:prstClr val="white"/>
                </a:solidFill>
                <a:cs typeface="Arial" pitchFamily="34" charset="0"/>
              </a:rPr>
              <a:t>DETECTION</a:t>
            </a:r>
            <a:endParaRPr lang="de-DE" sz="2000" dirty="0">
              <a:solidFill>
                <a:prstClr val="white"/>
              </a:solidFill>
              <a:cs typeface="Arial" pitchFamily="34" charset="0"/>
            </a:endParaRPr>
          </a:p>
        </p:txBody>
      </p:sp>
      <p:sp>
        <p:nvSpPr>
          <p:cNvPr id="25" name="Prostokąt 24"/>
          <p:cNvSpPr/>
          <p:nvPr/>
        </p:nvSpPr>
        <p:spPr>
          <a:xfrm>
            <a:off x="4108808" y="2030161"/>
            <a:ext cx="3003318" cy="1419747"/>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145" tIns="11430" rIns="17145" bIns="11430" numCol="1" spcCol="1270" anchor="ctr" anchorCtr="0">
            <a:noAutofit/>
          </a:bodyPr>
          <a:lstStyle/>
          <a:p>
            <a:pPr marL="285750" indent="-285750" defTabSz="400050">
              <a:lnSpc>
                <a:spcPct val="90000"/>
              </a:lnSpc>
              <a:spcBef>
                <a:spcPct val="0"/>
              </a:spcBef>
              <a:spcAft>
                <a:spcPct val="35000"/>
              </a:spcAft>
              <a:buFont typeface="Wingdings" panose="05000000000000000000" pitchFamily="2" charset="2"/>
              <a:buChar char="§"/>
            </a:pPr>
            <a:r>
              <a:rPr lang="pl-PL" sz="1400" dirty="0">
                <a:solidFill>
                  <a:schemeClr val="bg1"/>
                </a:solidFill>
                <a:ea typeface="Times New Roman" pitchFamily="18" charset="0"/>
              </a:rPr>
              <a:t>c</a:t>
            </a:r>
            <a:r>
              <a:rPr lang="en-US" sz="1400" dirty="0" err="1">
                <a:solidFill>
                  <a:schemeClr val="bg1"/>
                </a:solidFill>
                <a:ea typeface="Times New Roman" pitchFamily="18" charset="0"/>
              </a:rPr>
              <a:t>ase</a:t>
            </a:r>
            <a:r>
              <a:rPr lang="pl-PL" sz="1400" dirty="0">
                <a:solidFill>
                  <a:schemeClr val="bg1"/>
                </a:solidFill>
                <a:ea typeface="Times New Roman" pitchFamily="18" charset="0"/>
              </a:rPr>
              <a:t> </a:t>
            </a:r>
            <a:r>
              <a:rPr lang="pl-PL" sz="1400" dirty="0" err="1">
                <a:solidFill>
                  <a:schemeClr val="bg1"/>
                </a:solidFill>
                <a:ea typeface="Times New Roman" pitchFamily="18" charset="0"/>
              </a:rPr>
              <a:t>creation</a:t>
            </a:r>
            <a:r>
              <a:rPr lang="en-US" sz="1400" dirty="0">
                <a:solidFill>
                  <a:schemeClr val="bg1"/>
                </a:solidFill>
                <a:ea typeface="Times New Roman" pitchFamily="18" charset="0"/>
              </a:rPr>
              <a:t> in Contact Center</a:t>
            </a:r>
          </a:p>
          <a:p>
            <a:pPr marL="285750" indent="-285750" defTabSz="400050">
              <a:lnSpc>
                <a:spcPct val="90000"/>
              </a:lnSpc>
              <a:spcBef>
                <a:spcPct val="0"/>
              </a:spcBef>
              <a:spcAft>
                <a:spcPct val="35000"/>
              </a:spcAft>
              <a:buFont typeface="Wingdings" panose="05000000000000000000" pitchFamily="2" charset="2"/>
              <a:buChar char="§"/>
            </a:pPr>
            <a:r>
              <a:rPr lang="pl-PL" sz="1400" dirty="0">
                <a:solidFill>
                  <a:schemeClr val="bg1"/>
                </a:solidFill>
                <a:ea typeface="Times New Roman" pitchFamily="18" charset="0"/>
              </a:rPr>
              <a:t>p</a:t>
            </a:r>
            <a:r>
              <a:rPr lang="en-US" sz="1400" dirty="0" err="1">
                <a:solidFill>
                  <a:schemeClr val="bg1"/>
                </a:solidFill>
                <a:ea typeface="Times New Roman" pitchFamily="18" charset="0"/>
              </a:rPr>
              <a:t>oints</a:t>
            </a:r>
            <a:r>
              <a:rPr lang="en-US" sz="1400" dirty="0">
                <a:solidFill>
                  <a:schemeClr val="bg1"/>
                </a:solidFill>
                <a:ea typeface="Times New Roman" pitchFamily="18" charset="0"/>
              </a:rPr>
              <a:t> accrual cancel</a:t>
            </a:r>
            <a:r>
              <a:rPr lang="pl-PL" sz="1400" dirty="0" err="1">
                <a:solidFill>
                  <a:schemeClr val="bg1"/>
                </a:solidFill>
                <a:ea typeface="Times New Roman" pitchFamily="18" charset="0"/>
              </a:rPr>
              <a:t>lation</a:t>
            </a:r>
            <a:endParaRPr lang="en-US" sz="1400" dirty="0">
              <a:solidFill>
                <a:schemeClr val="bg1"/>
              </a:solidFill>
              <a:ea typeface="Times New Roman" pitchFamily="18" charset="0"/>
            </a:endParaRPr>
          </a:p>
          <a:p>
            <a:pPr marL="285750" indent="-285750" defTabSz="400050">
              <a:lnSpc>
                <a:spcPct val="90000"/>
              </a:lnSpc>
              <a:spcBef>
                <a:spcPct val="0"/>
              </a:spcBef>
              <a:spcAft>
                <a:spcPct val="35000"/>
              </a:spcAft>
              <a:buFont typeface="Wingdings" panose="05000000000000000000" pitchFamily="2" charset="2"/>
              <a:buChar char="§"/>
            </a:pPr>
            <a:r>
              <a:rPr lang="pl-PL" sz="1400" dirty="0">
                <a:solidFill>
                  <a:schemeClr val="bg1"/>
                </a:solidFill>
                <a:ea typeface="Times New Roman" pitchFamily="18" charset="0"/>
              </a:rPr>
              <a:t>a</a:t>
            </a:r>
            <a:r>
              <a:rPr lang="en-US" sz="1400" dirty="0" err="1">
                <a:solidFill>
                  <a:schemeClr val="bg1"/>
                </a:solidFill>
                <a:ea typeface="Times New Roman" pitchFamily="18" charset="0"/>
              </a:rPr>
              <a:t>ccount</a:t>
            </a:r>
            <a:r>
              <a:rPr lang="en-US" sz="1400" dirty="0">
                <a:solidFill>
                  <a:schemeClr val="bg1"/>
                </a:solidFill>
                <a:ea typeface="Times New Roman" pitchFamily="18" charset="0"/>
              </a:rPr>
              <a:t>, cardholder or system user </a:t>
            </a:r>
            <a:r>
              <a:rPr lang="pl-PL" sz="1400" dirty="0" err="1">
                <a:solidFill>
                  <a:schemeClr val="bg1"/>
                </a:solidFill>
                <a:ea typeface="Times New Roman" pitchFamily="18" charset="0"/>
              </a:rPr>
              <a:t>blocking</a:t>
            </a:r>
            <a:endParaRPr lang="en-US" sz="1400" dirty="0">
              <a:solidFill>
                <a:schemeClr val="bg1"/>
              </a:solidFill>
              <a:ea typeface="Times New Roman" pitchFamily="18" charset="0"/>
            </a:endParaRPr>
          </a:p>
        </p:txBody>
      </p:sp>
      <p:sp>
        <p:nvSpPr>
          <p:cNvPr id="26" name="Dowolny kształt 2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28" name="Dowolny kształt 2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29" name="Dowolny kształt 28"/>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30" name="Dowolny kształt 29"/>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31" name="Dowolny kształt 30"/>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32" name="Dowolny kształt 31"/>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33" name="Dowolny kształt 32"/>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34" name="Dowolny kształt 33"/>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686" y="3318040"/>
            <a:ext cx="1656207" cy="1854145"/>
          </a:xfrm>
          <a:prstGeom prst="rect">
            <a:avLst/>
          </a:prstGeom>
        </p:spPr>
      </p:pic>
      <p:pic>
        <p:nvPicPr>
          <p:cNvPr id="18" name="Obraz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52858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USERS MANAGEMENT</a:t>
            </a:r>
          </a:p>
        </p:txBody>
      </p:sp>
      <p:graphicFrame>
        <p:nvGraphicFramePr>
          <p:cNvPr id="7" name="Diagram 6"/>
          <p:cNvGraphicFramePr/>
          <p:nvPr>
            <p:extLst>
              <p:ext uri="{D42A27DB-BD31-4B8C-83A1-F6EECF244321}">
                <p14:modId xmlns:p14="http://schemas.microsoft.com/office/powerpoint/2010/main" val="1534401006"/>
              </p:ext>
            </p:extLst>
          </p:nvPr>
        </p:nvGraphicFramePr>
        <p:xfrm>
          <a:off x="702442" y="1077580"/>
          <a:ext cx="6403208" cy="368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Dowolny kształt 7"/>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ADMINISTRATION</a:t>
            </a:r>
            <a:endParaRPr lang="en-US" sz="900" b="1" kern="1200" dirty="0">
              <a:effectLst/>
            </a:endParaRPr>
          </a:p>
        </p:txBody>
      </p:sp>
      <p:sp>
        <p:nvSpPr>
          <p:cNvPr id="10" name="Dowolny kształt 9"/>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1" name="Dowolny kształt 10"/>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2" name="Dowolny kształt 11"/>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3" name="Dowolny kształt 12"/>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4" name="Dowolny kształt 13"/>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5" name="Dowolny kształt 14"/>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6" name="Dowolny kształt 15"/>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7" name="Obraz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132605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normAutofit/>
          </a:bodyPr>
          <a:lstStyle/>
          <a:p>
            <a:r>
              <a:rPr lang="en-US" dirty="0"/>
              <a:t>BUSINESS MODULES TAILORED TO DIFFERENT USERS</a:t>
            </a:r>
          </a:p>
        </p:txBody>
      </p:sp>
      <p:graphicFrame>
        <p:nvGraphicFramePr>
          <p:cNvPr id="4" name="Diagram 3"/>
          <p:cNvGraphicFramePr/>
          <p:nvPr>
            <p:extLst/>
          </p:nvPr>
        </p:nvGraphicFramePr>
        <p:xfrm>
          <a:off x="457200" y="839966"/>
          <a:ext cx="8235950" cy="3876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Obraz 5"/>
          <p:cNvPicPr>
            <a:picLocks noChangeAspect="1"/>
          </p:cNvPicPr>
          <p:nvPr/>
        </p:nvPicPr>
        <p:blipFill>
          <a:blip r:embed="rId7"/>
          <a:stretch>
            <a:fillRect/>
          </a:stretch>
        </p:blipFill>
        <p:spPr>
          <a:xfrm>
            <a:off x="1233064" y="1502266"/>
            <a:ext cx="398339" cy="513799"/>
          </a:xfrm>
          <a:prstGeom prst="rect">
            <a:avLst/>
          </a:prstGeom>
        </p:spPr>
      </p:pic>
      <p:pic>
        <p:nvPicPr>
          <p:cNvPr id="7" name="Obraz 6"/>
          <p:cNvPicPr>
            <a:picLocks noChangeAspect="1"/>
          </p:cNvPicPr>
          <p:nvPr/>
        </p:nvPicPr>
        <p:blipFill>
          <a:blip r:embed="rId8"/>
          <a:stretch>
            <a:fillRect/>
          </a:stretch>
        </p:blipFill>
        <p:spPr>
          <a:xfrm>
            <a:off x="3350347" y="1505153"/>
            <a:ext cx="357928" cy="508027"/>
          </a:xfrm>
          <a:prstGeom prst="rect">
            <a:avLst/>
          </a:prstGeom>
        </p:spPr>
      </p:pic>
      <p:pic>
        <p:nvPicPr>
          <p:cNvPr id="8" name="Obraz 7"/>
          <p:cNvPicPr>
            <a:picLocks noChangeAspect="1"/>
          </p:cNvPicPr>
          <p:nvPr/>
        </p:nvPicPr>
        <p:blipFill>
          <a:blip r:embed="rId9"/>
          <a:stretch>
            <a:fillRect/>
          </a:stretch>
        </p:blipFill>
        <p:spPr>
          <a:xfrm>
            <a:off x="5336735" y="1585966"/>
            <a:ext cx="531119" cy="450295"/>
          </a:xfrm>
          <a:prstGeom prst="rect">
            <a:avLst/>
          </a:prstGeom>
        </p:spPr>
      </p:pic>
      <p:pic>
        <p:nvPicPr>
          <p:cNvPr id="9" name="Obraz 8"/>
          <p:cNvPicPr>
            <a:picLocks noChangeAspect="1"/>
          </p:cNvPicPr>
          <p:nvPr/>
        </p:nvPicPr>
        <p:blipFill>
          <a:blip r:embed="rId10"/>
          <a:stretch>
            <a:fillRect/>
          </a:stretch>
        </p:blipFill>
        <p:spPr>
          <a:xfrm>
            <a:off x="7604635" y="1518091"/>
            <a:ext cx="314342" cy="537873"/>
          </a:xfrm>
          <a:prstGeom prst="rect">
            <a:avLst/>
          </a:prstGeom>
        </p:spPr>
      </p:pic>
      <p:pic>
        <p:nvPicPr>
          <p:cNvPr id="10" name="Obraz 9"/>
          <p:cNvPicPr>
            <a:picLocks noChangeAspect="1"/>
          </p:cNvPicPr>
          <p:nvPr/>
        </p:nvPicPr>
        <p:blipFill>
          <a:blip r:embed="rId11"/>
          <a:stretch>
            <a:fillRect/>
          </a:stretch>
        </p:blipFill>
        <p:spPr>
          <a:xfrm>
            <a:off x="1086457" y="3217254"/>
            <a:ext cx="586771" cy="398166"/>
          </a:xfrm>
          <a:prstGeom prst="rect">
            <a:avLst/>
          </a:prstGeom>
        </p:spPr>
      </p:pic>
      <p:pic>
        <p:nvPicPr>
          <p:cNvPr id="11" name="Obraz 10"/>
          <p:cNvPicPr>
            <a:picLocks noChangeAspect="1"/>
          </p:cNvPicPr>
          <p:nvPr/>
        </p:nvPicPr>
        <p:blipFill>
          <a:blip r:embed="rId12"/>
          <a:stretch>
            <a:fillRect/>
          </a:stretch>
        </p:blipFill>
        <p:spPr>
          <a:xfrm>
            <a:off x="3373729" y="3173110"/>
            <a:ext cx="311166" cy="457224"/>
          </a:xfrm>
          <a:prstGeom prst="rect">
            <a:avLst/>
          </a:prstGeom>
        </p:spPr>
      </p:pic>
      <p:pic>
        <p:nvPicPr>
          <p:cNvPr id="12" name="Obraz 11"/>
          <p:cNvPicPr>
            <a:picLocks noChangeAspect="1"/>
          </p:cNvPicPr>
          <p:nvPr/>
        </p:nvPicPr>
        <p:blipFill>
          <a:blip r:embed="rId13"/>
          <a:stretch>
            <a:fillRect/>
          </a:stretch>
        </p:blipFill>
        <p:spPr>
          <a:xfrm>
            <a:off x="5343317" y="3195048"/>
            <a:ext cx="484935" cy="438750"/>
          </a:xfrm>
          <a:prstGeom prst="rect">
            <a:avLst/>
          </a:prstGeom>
        </p:spPr>
      </p:pic>
      <p:pic>
        <p:nvPicPr>
          <p:cNvPr id="14" name="Obraz 13"/>
          <p:cNvPicPr>
            <a:picLocks noChangeAspect="1"/>
          </p:cNvPicPr>
          <p:nvPr/>
        </p:nvPicPr>
        <p:blipFill>
          <a:blip r:embed="rId14"/>
          <a:stretch>
            <a:fillRect/>
          </a:stretch>
        </p:blipFill>
        <p:spPr>
          <a:xfrm>
            <a:off x="7464928" y="3150249"/>
            <a:ext cx="593756" cy="544858"/>
          </a:xfrm>
          <a:prstGeom prst="rect">
            <a:avLst/>
          </a:prstGeom>
        </p:spPr>
      </p:pic>
      <p:pic>
        <p:nvPicPr>
          <p:cNvPr id="13" name="Obraz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3714468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braz 30"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649" y="1587833"/>
            <a:ext cx="4965205" cy="2960802"/>
          </a:xfrm>
          <a:prstGeom prst="rect">
            <a:avLst/>
          </a:prstGeom>
        </p:spPr>
      </p:pic>
      <p:sp>
        <p:nvSpPr>
          <p:cNvPr id="2" name="Symbol zastępczy tekstu 1"/>
          <p:cNvSpPr>
            <a:spLocks noGrp="1"/>
          </p:cNvSpPr>
          <p:nvPr>
            <p:ph type="body" sz="quarter" idx="25"/>
          </p:nvPr>
        </p:nvSpPr>
        <p:spPr/>
        <p:txBody>
          <a:bodyPr/>
          <a:lstStyle/>
          <a:p>
            <a:r>
              <a:rPr lang="pl-PL" dirty="0"/>
              <a:t>CONTACT CENTER MODULE</a:t>
            </a:r>
          </a:p>
        </p:txBody>
      </p:sp>
      <p:sp>
        <p:nvSpPr>
          <p:cNvPr id="26" name="Owal 1"/>
          <p:cNvSpPr/>
          <p:nvPr/>
        </p:nvSpPr>
        <p:spPr>
          <a:xfrm>
            <a:off x="498528" y="104343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7" name="Symbol zastępczy tekstu 1"/>
          <p:cNvSpPr txBox="1">
            <a:spLocks/>
          </p:cNvSpPr>
          <p:nvPr/>
        </p:nvSpPr>
        <p:spPr>
          <a:xfrm>
            <a:off x="909319" y="1124662"/>
            <a:ext cx="3609340" cy="21590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00A295"/>
                </a:solidFill>
              </a:rPr>
              <a:t>Contact</a:t>
            </a:r>
            <a:r>
              <a:rPr lang="pl-PL" sz="1200" dirty="0">
                <a:solidFill>
                  <a:srgbClr val="00A295"/>
                </a:solidFill>
              </a:rPr>
              <a:t> Management</a:t>
            </a:r>
          </a:p>
        </p:txBody>
      </p:sp>
      <p:sp>
        <p:nvSpPr>
          <p:cNvPr id="28" name="Symbol zastępczy tekstu 4"/>
          <p:cNvSpPr txBox="1">
            <a:spLocks/>
          </p:cNvSpPr>
          <p:nvPr/>
        </p:nvSpPr>
        <p:spPr>
          <a:xfrm>
            <a:off x="909319" y="1627635"/>
            <a:ext cx="2237741" cy="387222"/>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00A295"/>
                </a:solidFill>
              </a:rPr>
              <a:t>Customer</a:t>
            </a:r>
            <a:r>
              <a:rPr lang="pl-PL" sz="1200" dirty="0">
                <a:solidFill>
                  <a:srgbClr val="00A295"/>
                </a:solidFill>
              </a:rPr>
              <a:t> Profile Data Management</a:t>
            </a:r>
          </a:p>
        </p:txBody>
      </p:sp>
      <p:sp>
        <p:nvSpPr>
          <p:cNvPr id="29" name="Symbol zastępczy tekstu 15"/>
          <p:cNvSpPr txBox="1">
            <a:spLocks/>
          </p:cNvSpPr>
          <p:nvPr/>
        </p:nvSpPr>
        <p:spPr>
          <a:xfrm>
            <a:off x="909319" y="2291470"/>
            <a:ext cx="2660651" cy="21590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00A295"/>
                </a:solidFill>
              </a:rPr>
              <a:t>Customer</a:t>
            </a:r>
            <a:r>
              <a:rPr lang="pl-PL" sz="1200" dirty="0">
                <a:solidFill>
                  <a:srgbClr val="00A295"/>
                </a:solidFill>
              </a:rPr>
              <a:t> </a:t>
            </a:r>
            <a:r>
              <a:rPr lang="pl-PL" sz="1200" dirty="0" err="1">
                <a:solidFill>
                  <a:srgbClr val="00A295"/>
                </a:solidFill>
              </a:rPr>
              <a:t>Registration</a:t>
            </a:r>
            <a:endParaRPr lang="pl-PL" sz="1200" dirty="0">
              <a:solidFill>
                <a:srgbClr val="00A295"/>
              </a:solidFill>
            </a:endParaRPr>
          </a:p>
        </p:txBody>
      </p:sp>
      <p:sp>
        <p:nvSpPr>
          <p:cNvPr id="30" name="Symbol zastępczy tekstu 17"/>
          <p:cNvSpPr txBox="1">
            <a:spLocks/>
          </p:cNvSpPr>
          <p:nvPr/>
        </p:nvSpPr>
        <p:spPr>
          <a:xfrm>
            <a:off x="909319" y="2862131"/>
            <a:ext cx="2704851" cy="215900"/>
          </a:xfrm>
          <a:prstGeom prst="rect">
            <a:avLst/>
          </a:prstGeom>
        </p:spPr>
        <p:txBody>
          <a:bodyPr anchor="ctr"/>
          <a:lstStyle>
            <a:defPPr>
              <a:defRPr lang="pl-PL"/>
            </a:defPPr>
            <a:lvl1pPr indent="0">
              <a:spcBef>
                <a:spcPct val="20000"/>
              </a:spcBef>
              <a:buFont typeface="Wingdings" charset="2"/>
              <a:buNone/>
              <a:defRPr sz="1200" b="1">
                <a:solidFill>
                  <a:srgbClr val="00A295"/>
                </a:solidFill>
              </a:defRPr>
            </a:lvl1pPr>
            <a:lvl2pPr marL="742950" indent="-285750">
              <a:spcBef>
                <a:spcPct val="20000"/>
              </a:spcBef>
              <a:buFont typeface="Wingdings" charset="2"/>
              <a:buChar char="§"/>
              <a:defRPr sz="1600" baseline="0"/>
            </a:lvl2pPr>
            <a:lvl3pPr marL="1143000" indent="-228600">
              <a:spcBef>
                <a:spcPct val="20000"/>
              </a:spcBef>
              <a:buFont typeface="Wingdings" charset="2"/>
              <a:buChar char="§"/>
              <a:defRPr sz="1400" baseline="0"/>
            </a:lvl3pPr>
            <a:lvl4pPr marL="1600200" indent="-228600">
              <a:spcBef>
                <a:spcPct val="20000"/>
              </a:spcBef>
              <a:buFont typeface="Wingdings" charset="2"/>
              <a:buChar char="§"/>
              <a:defRPr sz="1200"/>
            </a:lvl4pPr>
            <a:lvl5pPr marL="2057400" indent="-228600">
              <a:spcBef>
                <a:spcPct val="20000"/>
              </a:spcBef>
              <a:buFont typeface="Wingdings" charset="2"/>
              <a:buChar char="§"/>
              <a:defRPr sz="1200" baseline="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r>
              <a:rPr lang="pl-PL" dirty="0"/>
              <a:t>Case </a:t>
            </a:r>
            <a:r>
              <a:rPr lang="pl-PL" dirty="0" err="1"/>
              <a:t>Creation</a:t>
            </a:r>
            <a:r>
              <a:rPr lang="pl-PL" dirty="0"/>
              <a:t> &amp; </a:t>
            </a:r>
            <a:r>
              <a:rPr lang="pl-PL" dirty="0" err="1"/>
              <a:t>Tracking</a:t>
            </a:r>
            <a:endParaRPr lang="pl-PL" dirty="0"/>
          </a:p>
        </p:txBody>
      </p:sp>
      <p:sp>
        <p:nvSpPr>
          <p:cNvPr id="32" name="Symbol zastępczy tekstu 17"/>
          <p:cNvSpPr txBox="1">
            <a:spLocks/>
          </p:cNvSpPr>
          <p:nvPr/>
        </p:nvSpPr>
        <p:spPr>
          <a:xfrm>
            <a:off x="909320" y="3409932"/>
            <a:ext cx="1617980" cy="281889"/>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00A295"/>
                </a:solidFill>
              </a:rPr>
              <a:t>Sending a</a:t>
            </a:r>
            <a:r>
              <a:rPr lang="pl-PL" sz="1200" dirty="0">
                <a:solidFill>
                  <a:srgbClr val="00A295"/>
                </a:solidFill>
              </a:rPr>
              <a:t>n</a:t>
            </a:r>
            <a:r>
              <a:rPr lang="en-US" sz="1200" dirty="0">
                <a:solidFill>
                  <a:srgbClr val="00A295"/>
                </a:solidFill>
              </a:rPr>
              <a:t> </a:t>
            </a:r>
            <a:r>
              <a:rPr lang="pl-PL" sz="1200" dirty="0">
                <a:solidFill>
                  <a:srgbClr val="00A295"/>
                </a:solidFill>
              </a:rPr>
              <a:t>E</a:t>
            </a:r>
            <a:r>
              <a:rPr lang="en-US" sz="1200" dirty="0">
                <a:solidFill>
                  <a:srgbClr val="00A295"/>
                </a:solidFill>
              </a:rPr>
              <a:t>-mail based on </a:t>
            </a:r>
            <a:r>
              <a:rPr lang="pl-PL" sz="1200" dirty="0">
                <a:solidFill>
                  <a:srgbClr val="00A295"/>
                </a:solidFill>
              </a:rPr>
              <a:t>C</a:t>
            </a:r>
            <a:r>
              <a:rPr lang="en-US" sz="1200" dirty="0" err="1">
                <a:solidFill>
                  <a:srgbClr val="00A295"/>
                </a:solidFill>
              </a:rPr>
              <a:t>ase</a:t>
            </a:r>
            <a:r>
              <a:rPr lang="en-US" sz="1200" dirty="0">
                <a:solidFill>
                  <a:srgbClr val="00A295"/>
                </a:solidFill>
              </a:rPr>
              <a:t> </a:t>
            </a:r>
            <a:r>
              <a:rPr lang="pl-PL" sz="1200" dirty="0">
                <a:solidFill>
                  <a:srgbClr val="00A295"/>
                </a:solidFill>
              </a:rPr>
              <a:t>T</a:t>
            </a:r>
            <a:r>
              <a:rPr lang="en-US" sz="1200" dirty="0" err="1">
                <a:solidFill>
                  <a:srgbClr val="00A295"/>
                </a:solidFill>
              </a:rPr>
              <a:t>ype</a:t>
            </a:r>
            <a:endParaRPr lang="pl-PL" sz="1200" dirty="0">
              <a:solidFill>
                <a:srgbClr val="00A295"/>
              </a:solidFill>
            </a:endParaRPr>
          </a:p>
        </p:txBody>
      </p:sp>
      <p:sp>
        <p:nvSpPr>
          <p:cNvPr id="33" name="Symbol zastępczy tekstu 17"/>
          <p:cNvSpPr txBox="1">
            <a:spLocks/>
          </p:cNvSpPr>
          <p:nvPr/>
        </p:nvSpPr>
        <p:spPr>
          <a:xfrm>
            <a:off x="909319" y="3994882"/>
            <a:ext cx="1978661" cy="294568"/>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00A295"/>
                </a:solidFill>
              </a:rPr>
              <a:t>Inbound </a:t>
            </a:r>
            <a:r>
              <a:rPr lang="pl-PL" sz="1200" dirty="0">
                <a:solidFill>
                  <a:srgbClr val="00A295"/>
                </a:solidFill>
              </a:rPr>
              <a:t>&amp;</a:t>
            </a:r>
            <a:r>
              <a:rPr lang="en-US" sz="1200" dirty="0">
                <a:solidFill>
                  <a:srgbClr val="00A295"/>
                </a:solidFill>
              </a:rPr>
              <a:t> </a:t>
            </a:r>
            <a:r>
              <a:rPr lang="pl-PL" sz="1200" dirty="0">
                <a:solidFill>
                  <a:srgbClr val="00A295"/>
                </a:solidFill>
              </a:rPr>
              <a:t>O</a:t>
            </a:r>
            <a:r>
              <a:rPr lang="en-US" sz="1200" dirty="0" err="1">
                <a:solidFill>
                  <a:srgbClr val="00A295"/>
                </a:solidFill>
              </a:rPr>
              <a:t>utbound</a:t>
            </a:r>
            <a:r>
              <a:rPr lang="en-US" sz="1200" dirty="0">
                <a:solidFill>
                  <a:srgbClr val="00A295"/>
                </a:solidFill>
              </a:rPr>
              <a:t> </a:t>
            </a:r>
            <a:r>
              <a:rPr lang="pl-PL" sz="1200" dirty="0">
                <a:solidFill>
                  <a:srgbClr val="00A295"/>
                </a:solidFill>
              </a:rPr>
              <a:t>C</a:t>
            </a:r>
            <a:r>
              <a:rPr lang="en-US" sz="1200" dirty="0" err="1">
                <a:solidFill>
                  <a:srgbClr val="00A295"/>
                </a:solidFill>
              </a:rPr>
              <a:t>ommunication</a:t>
            </a:r>
            <a:r>
              <a:rPr lang="en-US" sz="1200" dirty="0">
                <a:solidFill>
                  <a:srgbClr val="00A295"/>
                </a:solidFill>
              </a:rPr>
              <a:t> </a:t>
            </a:r>
            <a:br>
              <a:rPr lang="pl-PL" sz="1200" dirty="0">
                <a:solidFill>
                  <a:srgbClr val="00A295"/>
                </a:solidFill>
              </a:rPr>
            </a:br>
            <a:r>
              <a:rPr lang="en-US" sz="1200" dirty="0">
                <a:solidFill>
                  <a:srgbClr val="00A295"/>
                </a:solidFill>
              </a:rPr>
              <a:t>with </a:t>
            </a:r>
            <a:r>
              <a:rPr lang="pl-PL" sz="1200" dirty="0">
                <a:solidFill>
                  <a:srgbClr val="00A295"/>
                </a:solidFill>
              </a:rPr>
              <a:t>C</a:t>
            </a:r>
            <a:r>
              <a:rPr lang="en-US" sz="1200" dirty="0" err="1">
                <a:solidFill>
                  <a:srgbClr val="00A295"/>
                </a:solidFill>
              </a:rPr>
              <a:t>ustomers</a:t>
            </a:r>
            <a:endParaRPr lang="pl-PL" sz="1200" dirty="0">
              <a:solidFill>
                <a:srgbClr val="00A295"/>
              </a:solidFill>
            </a:endParaRPr>
          </a:p>
        </p:txBody>
      </p:sp>
      <p:sp>
        <p:nvSpPr>
          <p:cNvPr id="34" name="Symbol zastępczy tekstu 17"/>
          <p:cNvSpPr txBox="1">
            <a:spLocks/>
          </p:cNvSpPr>
          <p:nvPr/>
        </p:nvSpPr>
        <p:spPr>
          <a:xfrm>
            <a:off x="909320" y="4590382"/>
            <a:ext cx="1600784" cy="21590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00A295"/>
                </a:solidFill>
              </a:rPr>
              <a:t>Order </a:t>
            </a:r>
            <a:r>
              <a:rPr lang="pl-PL" sz="1200" dirty="0">
                <a:solidFill>
                  <a:srgbClr val="00A295"/>
                </a:solidFill>
              </a:rPr>
              <a:t>M</a:t>
            </a:r>
            <a:r>
              <a:rPr lang="en-US" sz="1200" dirty="0" err="1">
                <a:solidFill>
                  <a:srgbClr val="00A295"/>
                </a:solidFill>
              </a:rPr>
              <a:t>anagement</a:t>
            </a:r>
            <a:endParaRPr lang="pl-PL" sz="1200" dirty="0">
              <a:solidFill>
                <a:srgbClr val="00A295"/>
              </a:solidFill>
            </a:endParaRPr>
          </a:p>
        </p:txBody>
      </p:sp>
      <p:sp>
        <p:nvSpPr>
          <p:cNvPr id="36" name="Owal 1"/>
          <p:cNvSpPr/>
          <p:nvPr/>
        </p:nvSpPr>
        <p:spPr>
          <a:xfrm>
            <a:off x="498528" y="162001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37" name="Owal 1"/>
          <p:cNvSpPr/>
          <p:nvPr/>
        </p:nvSpPr>
        <p:spPr>
          <a:xfrm>
            <a:off x="498528" y="219659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38" name="Owal 1"/>
          <p:cNvSpPr/>
          <p:nvPr/>
        </p:nvSpPr>
        <p:spPr>
          <a:xfrm>
            <a:off x="498528" y="277317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39" name="Owal 1"/>
          <p:cNvSpPr/>
          <p:nvPr/>
        </p:nvSpPr>
        <p:spPr>
          <a:xfrm>
            <a:off x="498528" y="334975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40" name="Owal 1"/>
          <p:cNvSpPr/>
          <p:nvPr/>
        </p:nvSpPr>
        <p:spPr>
          <a:xfrm>
            <a:off x="498528" y="392633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41" name="Owal 1"/>
          <p:cNvSpPr/>
          <p:nvPr/>
        </p:nvSpPr>
        <p:spPr>
          <a:xfrm>
            <a:off x="498528" y="4502915"/>
            <a:ext cx="393595" cy="393595"/>
          </a:xfrm>
          <a:prstGeom prst="ellipse">
            <a:avLst/>
          </a:prstGeom>
          <a:solidFill>
            <a:srgbClr val="26437E"/>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43" name="Dowolny kształt 42"/>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44" name="Dowolny kształt 43"/>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CONTACT CENTER</a:t>
            </a:r>
            <a:endParaRPr lang="en-US" sz="900" b="1" dirty="0"/>
          </a:p>
        </p:txBody>
      </p:sp>
      <p:sp>
        <p:nvSpPr>
          <p:cNvPr id="45" name="Dowolny kształt 44"/>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46" name="Dowolny kształt 45"/>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47" name="Dowolny kształt 46"/>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48" name="Dowolny kształt 47"/>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49" name="Dowolny kształt 48"/>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50" name="Dowolny kształt 49"/>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7" name="Obraz 6"/>
          <p:cNvPicPr>
            <a:picLocks noChangeAspect="1"/>
          </p:cNvPicPr>
          <p:nvPr/>
        </p:nvPicPr>
        <p:blipFill>
          <a:blip r:embed="rId3"/>
          <a:stretch>
            <a:fillRect/>
          </a:stretch>
        </p:blipFill>
        <p:spPr>
          <a:xfrm>
            <a:off x="594305" y="1155506"/>
            <a:ext cx="202041" cy="169453"/>
          </a:xfrm>
          <a:prstGeom prst="rect">
            <a:avLst/>
          </a:prstGeom>
        </p:spPr>
      </p:pic>
      <p:pic>
        <p:nvPicPr>
          <p:cNvPr id="8" name="Obraz 7"/>
          <p:cNvPicPr>
            <a:picLocks noChangeAspect="1"/>
          </p:cNvPicPr>
          <p:nvPr/>
        </p:nvPicPr>
        <p:blipFill>
          <a:blip r:embed="rId4"/>
          <a:stretch>
            <a:fillRect/>
          </a:stretch>
        </p:blipFill>
        <p:spPr>
          <a:xfrm>
            <a:off x="592805" y="1714292"/>
            <a:ext cx="205038" cy="205038"/>
          </a:xfrm>
          <a:prstGeom prst="rect">
            <a:avLst/>
          </a:prstGeom>
        </p:spPr>
      </p:pic>
      <p:pic>
        <p:nvPicPr>
          <p:cNvPr id="10" name="Obraz 9"/>
          <p:cNvPicPr>
            <a:picLocks noChangeAspect="1"/>
          </p:cNvPicPr>
          <p:nvPr/>
        </p:nvPicPr>
        <p:blipFill>
          <a:blip r:embed="rId5"/>
          <a:stretch>
            <a:fillRect/>
          </a:stretch>
        </p:blipFill>
        <p:spPr>
          <a:xfrm>
            <a:off x="603925" y="2295525"/>
            <a:ext cx="232999" cy="207905"/>
          </a:xfrm>
          <a:prstGeom prst="rect">
            <a:avLst/>
          </a:prstGeom>
        </p:spPr>
      </p:pic>
      <p:pic>
        <p:nvPicPr>
          <p:cNvPr id="11" name="Obraz 10"/>
          <p:cNvPicPr>
            <a:picLocks noChangeAspect="1"/>
          </p:cNvPicPr>
          <p:nvPr/>
        </p:nvPicPr>
        <p:blipFill>
          <a:blip r:embed="rId6"/>
          <a:stretch>
            <a:fillRect/>
          </a:stretch>
        </p:blipFill>
        <p:spPr>
          <a:xfrm>
            <a:off x="577432" y="2849335"/>
            <a:ext cx="232641" cy="228696"/>
          </a:xfrm>
          <a:prstGeom prst="rect">
            <a:avLst/>
          </a:prstGeom>
        </p:spPr>
      </p:pic>
      <p:pic>
        <p:nvPicPr>
          <p:cNvPr id="13" name="Obraz 12"/>
          <p:cNvPicPr>
            <a:picLocks noChangeAspect="1"/>
          </p:cNvPicPr>
          <p:nvPr/>
        </p:nvPicPr>
        <p:blipFill>
          <a:blip r:embed="rId7"/>
          <a:stretch>
            <a:fillRect/>
          </a:stretch>
        </p:blipFill>
        <p:spPr>
          <a:xfrm>
            <a:off x="580241" y="4591126"/>
            <a:ext cx="208194" cy="221205"/>
          </a:xfrm>
          <a:prstGeom prst="rect">
            <a:avLst/>
          </a:prstGeom>
        </p:spPr>
      </p:pic>
      <p:pic>
        <p:nvPicPr>
          <p:cNvPr id="14" name="Obraz 13"/>
          <p:cNvPicPr>
            <a:picLocks noChangeAspect="1"/>
          </p:cNvPicPr>
          <p:nvPr/>
        </p:nvPicPr>
        <p:blipFill>
          <a:blip r:embed="rId8"/>
          <a:stretch>
            <a:fillRect/>
          </a:stretch>
        </p:blipFill>
        <p:spPr>
          <a:xfrm>
            <a:off x="579337" y="4029804"/>
            <a:ext cx="244469" cy="189267"/>
          </a:xfrm>
          <a:prstGeom prst="rect">
            <a:avLst/>
          </a:prstGeom>
        </p:spPr>
      </p:pic>
      <p:pic>
        <p:nvPicPr>
          <p:cNvPr id="15" name="Obraz 14"/>
          <p:cNvPicPr>
            <a:picLocks noChangeAspect="1"/>
          </p:cNvPicPr>
          <p:nvPr/>
        </p:nvPicPr>
        <p:blipFill>
          <a:blip r:embed="rId9"/>
          <a:stretch>
            <a:fillRect/>
          </a:stretch>
        </p:blipFill>
        <p:spPr>
          <a:xfrm>
            <a:off x="917" y="2381"/>
            <a:ext cx="540000" cy="416250"/>
          </a:xfrm>
          <a:prstGeom prst="rect">
            <a:avLst/>
          </a:prstGeom>
        </p:spPr>
      </p:pic>
      <p:pic>
        <p:nvPicPr>
          <p:cNvPr id="51" name="Obraz 50"/>
          <p:cNvPicPr>
            <a:picLocks noChangeAspect="1"/>
          </p:cNvPicPr>
          <p:nvPr/>
        </p:nvPicPr>
        <p:blipFill>
          <a:blip r:embed="rId9"/>
          <a:stretch>
            <a:fillRect/>
          </a:stretch>
        </p:blipFill>
        <p:spPr>
          <a:xfrm>
            <a:off x="609130" y="3480520"/>
            <a:ext cx="172061" cy="132632"/>
          </a:xfrm>
          <a:prstGeom prst="rect">
            <a:avLst/>
          </a:prstGeom>
        </p:spPr>
      </p:pic>
      <p:pic>
        <p:nvPicPr>
          <p:cNvPr id="35" name="Obraz 3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3" name="Obraz 2"/>
          <p:cNvPicPr>
            <a:picLocks noChangeAspect="1"/>
          </p:cNvPicPr>
          <p:nvPr/>
        </p:nvPicPr>
        <p:blipFill>
          <a:blip r:embed="rId11"/>
          <a:stretch>
            <a:fillRect/>
          </a:stretch>
        </p:blipFill>
        <p:spPr>
          <a:xfrm>
            <a:off x="3262410" y="1813610"/>
            <a:ext cx="3739524" cy="2309658"/>
          </a:xfrm>
          <a:prstGeom prst="rect">
            <a:avLst/>
          </a:prstGeom>
        </p:spPr>
      </p:pic>
    </p:spTree>
    <p:extLst>
      <p:ext uri="{BB962C8B-B14F-4D97-AF65-F5344CB8AC3E}">
        <p14:creationId xmlns:p14="http://schemas.microsoft.com/office/powerpoint/2010/main" val="6668562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ACCOUNT/CUSTOMER PROFILE DATA MANAGEMENT</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CONTACT CENTER</a:t>
            </a:r>
            <a:endParaRPr lang="en-US" sz="900" b="1" dirty="0"/>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45" name="Obraz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89" y="1409179"/>
            <a:ext cx="3513079" cy="3513079"/>
          </a:xfrm>
          <a:prstGeom prst="rect">
            <a:avLst/>
          </a:prstGeom>
        </p:spPr>
      </p:pic>
      <p:sp>
        <p:nvSpPr>
          <p:cNvPr id="46" name="pole tekstowe 45"/>
          <p:cNvSpPr txBox="1"/>
          <p:nvPr/>
        </p:nvSpPr>
        <p:spPr>
          <a:xfrm>
            <a:off x="3045009" y="3057502"/>
            <a:ext cx="2041027" cy="733894"/>
          </a:xfrm>
          <a:prstGeom prst="rect">
            <a:avLst/>
          </a:prstGeom>
        </p:spPr>
        <p:txBody>
          <a:bodyPr vert="horz" wrap="square" lIns="91440" tIns="45720" rIns="91440" bIns="45720" rtlCol="0" anchor="ctr">
            <a:normAutofit/>
          </a:bodyPr>
          <a:lstStyle/>
          <a:p>
            <a:pPr algn="ctr">
              <a:lnSpc>
                <a:spcPts val="1900"/>
              </a:lnSpc>
            </a:pPr>
            <a:r>
              <a:rPr lang="pl-PL" b="1" dirty="0"/>
              <a:t>CUSTOMER </a:t>
            </a:r>
            <a:r>
              <a:rPr lang="pl-PL" b="1" dirty="0">
                <a:solidFill>
                  <a:srgbClr val="00A295"/>
                </a:solidFill>
              </a:rPr>
              <a:t>PROFILE</a:t>
            </a:r>
            <a:endParaRPr lang="pl-PL" sz="1400" b="1" dirty="0">
              <a:solidFill>
                <a:srgbClr val="00A295"/>
              </a:solidFill>
            </a:endParaRPr>
          </a:p>
        </p:txBody>
      </p:sp>
      <p:sp>
        <p:nvSpPr>
          <p:cNvPr id="47" name="pole tekstowe 46"/>
          <p:cNvSpPr txBox="1"/>
          <p:nvPr/>
        </p:nvSpPr>
        <p:spPr>
          <a:xfrm>
            <a:off x="2681127" y="976212"/>
            <a:ext cx="2744485" cy="350206"/>
          </a:xfrm>
          <a:prstGeom prst="rect">
            <a:avLst/>
          </a:prstGeom>
        </p:spPr>
        <p:txBody>
          <a:bodyPr vert="horz" wrap="square" lIns="91440" tIns="45720" rIns="91440" bIns="45720" rtlCol="0" anchor="ctr">
            <a:normAutofit/>
          </a:bodyPr>
          <a:lstStyle/>
          <a:p>
            <a:pPr algn="ctr"/>
            <a:r>
              <a:rPr lang="pl-PL" sz="1400" b="1" dirty="0" err="1"/>
              <a:t>Account</a:t>
            </a:r>
            <a:r>
              <a:rPr lang="pl-PL" sz="1400" b="1" dirty="0"/>
              <a:t> </a:t>
            </a:r>
            <a:r>
              <a:rPr lang="pl-PL" sz="1400" b="1" dirty="0" err="1"/>
              <a:t>Balance</a:t>
            </a:r>
            <a:endParaRPr lang="pl-PL" sz="1400" b="1" dirty="0"/>
          </a:p>
        </p:txBody>
      </p:sp>
      <p:sp>
        <p:nvSpPr>
          <p:cNvPr id="48" name="pole tekstowe 47"/>
          <p:cNvSpPr txBox="1"/>
          <p:nvPr/>
        </p:nvSpPr>
        <p:spPr>
          <a:xfrm>
            <a:off x="5267177" y="4139088"/>
            <a:ext cx="1874520" cy="620413"/>
          </a:xfrm>
          <a:prstGeom prst="rect">
            <a:avLst/>
          </a:prstGeom>
        </p:spPr>
        <p:txBody>
          <a:bodyPr vert="horz" wrap="square" lIns="91440" tIns="45720" rIns="91440" bIns="45720" rtlCol="0" anchor="ctr">
            <a:normAutofit/>
          </a:bodyPr>
          <a:lstStyle/>
          <a:p>
            <a:r>
              <a:rPr lang="pl-PL" sz="1400" b="1" dirty="0" err="1"/>
              <a:t>Communication</a:t>
            </a:r>
            <a:r>
              <a:rPr lang="pl-PL" sz="1400" b="1" dirty="0"/>
              <a:t> </a:t>
            </a:r>
            <a:r>
              <a:rPr lang="pl-PL" sz="1400" b="1" dirty="0" err="1"/>
              <a:t>History</a:t>
            </a:r>
            <a:endParaRPr lang="pl-PL" sz="1400" b="1" dirty="0"/>
          </a:p>
        </p:txBody>
      </p:sp>
      <p:sp>
        <p:nvSpPr>
          <p:cNvPr id="49" name="pole tekstowe 48"/>
          <p:cNvSpPr txBox="1"/>
          <p:nvPr/>
        </p:nvSpPr>
        <p:spPr>
          <a:xfrm>
            <a:off x="309307" y="3019958"/>
            <a:ext cx="1874520" cy="750699"/>
          </a:xfrm>
          <a:prstGeom prst="rect">
            <a:avLst/>
          </a:prstGeom>
        </p:spPr>
        <p:txBody>
          <a:bodyPr vert="horz" wrap="square" lIns="91440" tIns="45720" rIns="91440" bIns="45720" rtlCol="0" anchor="ctr">
            <a:normAutofit/>
          </a:bodyPr>
          <a:lstStyle/>
          <a:p>
            <a:pPr algn="r"/>
            <a:r>
              <a:rPr lang="pl-PL" sz="1400" b="1" dirty="0" err="1"/>
              <a:t>Currently</a:t>
            </a:r>
            <a:r>
              <a:rPr lang="pl-PL" sz="1400" b="1" dirty="0"/>
              <a:t> </a:t>
            </a:r>
            <a:r>
              <a:rPr lang="pl-PL" sz="1400" b="1" dirty="0" err="1"/>
              <a:t>Available</a:t>
            </a:r>
            <a:r>
              <a:rPr lang="pl-PL" sz="1400" b="1" dirty="0"/>
              <a:t> </a:t>
            </a:r>
            <a:r>
              <a:rPr lang="pl-PL" sz="1400" b="1" dirty="0" err="1"/>
              <a:t>Promotions</a:t>
            </a:r>
            <a:endParaRPr lang="pl-PL" sz="1400" b="1" dirty="0"/>
          </a:p>
        </p:txBody>
      </p:sp>
      <p:sp>
        <p:nvSpPr>
          <p:cNvPr id="50" name="pole tekstowe 49"/>
          <p:cNvSpPr txBox="1"/>
          <p:nvPr/>
        </p:nvSpPr>
        <p:spPr>
          <a:xfrm>
            <a:off x="488047" y="2090530"/>
            <a:ext cx="2061972" cy="350206"/>
          </a:xfrm>
          <a:prstGeom prst="rect">
            <a:avLst/>
          </a:prstGeom>
        </p:spPr>
        <p:txBody>
          <a:bodyPr vert="horz" wrap="square" lIns="91440" tIns="45720" rIns="91440" bIns="45720" rtlCol="0" anchor="ctr">
            <a:normAutofit/>
          </a:bodyPr>
          <a:lstStyle/>
          <a:p>
            <a:pPr algn="r"/>
            <a:r>
              <a:rPr lang="en-US" sz="1400" b="1" dirty="0"/>
              <a:t>Orders History</a:t>
            </a:r>
          </a:p>
        </p:txBody>
      </p:sp>
      <p:sp>
        <p:nvSpPr>
          <p:cNvPr id="51" name="Elipsa 50"/>
          <p:cNvSpPr/>
          <p:nvPr/>
        </p:nvSpPr>
        <p:spPr>
          <a:xfrm>
            <a:off x="3733685" y="1378460"/>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2" name="Elipsa 51"/>
          <p:cNvSpPr/>
          <p:nvPr/>
        </p:nvSpPr>
        <p:spPr>
          <a:xfrm>
            <a:off x="4867816" y="1928048"/>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3" name="Elipsa 52"/>
          <p:cNvSpPr/>
          <p:nvPr/>
        </p:nvSpPr>
        <p:spPr>
          <a:xfrm>
            <a:off x="2607566" y="1928048"/>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4" name="Elipsa 53"/>
          <p:cNvSpPr/>
          <p:nvPr/>
        </p:nvSpPr>
        <p:spPr>
          <a:xfrm>
            <a:off x="2934646" y="4094474"/>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5" name="Elipsa 54"/>
          <p:cNvSpPr/>
          <p:nvPr/>
        </p:nvSpPr>
        <p:spPr>
          <a:xfrm>
            <a:off x="4518427" y="4094474"/>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6" name="Elipsa 55"/>
          <p:cNvSpPr/>
          <p:nvPr/>
        </p:nvSpPr>
        <p:spPr>
          <a:xfrm>
            <a:off x="2247785" y="3077720"/>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7" name="Elipsa 56"/>
          <p:cNvSpPr/>
          <p:nvPr/>
        </p:nvSpPr>
        <p:spPr>
          <a:xfrm>
            <a:off x="5211965" y="3077720"/>
            <a:ext cx="682454" cy="682454"/>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8" name="pole tekstowe 57"/>
          <p:cNvSpPr txBox="1"/>
          <p:nvPr/>
        </p:nvSpPr>
        <p:spPr>
          <a:xfrm>
            <a:off x="5608384" y="2090530"/>
            <a:ext cx="1874520" cy="350206"/>
          </a:xfrm>
          <a:prstGeom prst="rect">
            <a:avLst/>
          </a:prstGeom>
        </p:spPr>
        <p:txBody>
          <a:bodyPr vert="horz" wrap="square" lIns="91440" tIns="45720" rIns="91440" bIns="45720" rtlCol="0" anchor="ctr">
            <a:normAutofit/>
          </a:bodyPr>
          <a:lstStyle>
            <a:defPPr>
              <a:defRPr lang="pl-PL"/>
            </a:defPPr>
            <a:lvl1pPr algn="ctr">
              <a:defRPr sz="1400" b="1"/>
            </a:lvl1pPr>
          </a:lstStyle>
          <a:p>
            <a:r>
              <a:rPr lang="pl-PL" dirty="0" err="1"/>
              <a:t>Demographic</a:t>
            </a:r>
            <a:r>
              <a:rPr lang="pl-PL" dirty="0"/>
              <a:t> Data</a:t>
            </a:r>
          </a:p>
        </p:txBody>
      </p:sp>
      <p:sp>
        <p:nvSpPr>
          <p:cNvPr id="59" name="pole tekstowe 58"/>
          <p:cNvSpPr txBox="1"/>
          <p:nvPr/>
        </p:nvSpPr>
        <p:spPr>
          <a:xfrm>
            <a:off x="990782" y="4139088"/>
            <a:ext cx="1874520" cy="620413"/>
          </a:xfrm>
          <a:prstGeom prst="rect">
            <a:avLst/>
          </a:prstGeom>
        </p:spPr>
        <p:txBody>
          <a:bodyPr vert="horz" wrap="square" lIns="91440" tIns="45720" rIns="91440" bIns="45720" rtlCol="0" anchor="ctr">
            <a:normAutofit/>
          </a:bodyPr>
          <a:lstStyle/>
          <a:p>
            <a:pPr algn="r"/>
            <a:r>
              <a:rPr lang="pl-PL" sz="1400" b="1" dirty="0" err="1"/>
              <a:t>Answers</a:t>
            </a:r>
            <a:r>
              <a:rPr lang="pl-PL" sz="1400" b="1" dirty="0"/>
              <a:t> from </a:t>
            </a:r>
            <a:r>
              <a:rPr lang="pl-PL" sz="1400" b="1" dirty="0" err="1"/>
              <a:t>Surveys</a:t>
            </a:r>
            <a:endParaRPr lang="pl-PL" sz="1400" b="1" dirty="0"/>
          </a:p>
        </p:txBody>
      </p:sp>
      <p:pic>
        <p:nvPicPr>
          <p:cNvPr id="3" name="Obraz 2"/>
          <p:cNvPicPr>
            <a:picLocks noChangeAspect="1"/>
          </p:cNvPicPr>
          <p:nvPr/>
        </p:nvPicPr>
        <p:blipFill>
          <a:blip r:embed="rId3"/>
          <a:stretch>
            <a:fillRect/>
          </a:stretch>
        </p:blipFill>
        <p:spPr>
          <a:xfrm>
            <a:off x="3836910" y="2617923"/>
            <a:ext cx="457224" cy="463575"/>
          </a:xfrm>
          <a:prstGeom prst="rect">
            <a:avLst/>
          </a:prstGeom>
        </p:spPr>
      </p:pic>
      <p:sp>
        <p:nvSpPr>
          <p:cNvPr id="67" name="pole tekstowe 66"/>
          <p:cNvSpPr txBox="1"/>
          <p:nvPr/>
        </p:nvSpPr>
        <p:spPr>
          <a:xfrm>
            <a:off x="5952653" y="3054080"/>
            <a:ext cx="2061972" cy="682454"/>
          </a:xfrm>
          <a:prstGeom prst="rect">
            <a:avLst/>
          </a:prstGeom>
        </p:spPr>
        <p:txBody>
          <a:bodyPr vert="horz" wrap="square" lIns="91440" tIns="45720" rIns="91440" bIns="45720" rtlCol="0" anchor="ctr">
            <a:normAutofit/>
          </a:bodyPr>
          <a:lstStyle/>
          <a:p>
            <a:r>
              <a:rPr lang="pl-PL" sz="1400" b="1" dirty="0" err="1"/>
              <a:t>Transaction</a:t>
            </a:r>
            <a:r>
              <a:rPr lang="pl-PL" sz="1400" b="1" dirty="0"/>
              <a:t> </a:t>
            </a:r>
            <a:br>
              <a:rPr lang="pl-PL" sz="1400" b="1" dirty="0"/>
            </a:br>
            <a:r>
              <a:rPr lang="pl-PL" sz="1400" b="1" dirty="0" err="1"/>
              <a:t>History</a:t>
            </a:r>
            <a:endParaRPr lang="pl-PL" sz="1400" b="1" dirty="0"/>
          </a:p>
        </p:txBody>
      </p:sp>
      <p:pic>
        <p:nvPicPr>
          <p:cNvPr id="69" name="Obraz 68"/>
          <p:cNvPicPr>
            <a:picLocks noChangeAspect="1"/>
          </p:cNvPicPr>
          <p:nvPr/>
        </p:nvPicPr>
        <p:blipFill>
          <a:blip r:embed="rId4"/>
          <a:stretch>
            <a:fillRect/>
          </a:stretch>
        </p:blipFill>
        <p:spPr>
          <a:xfrm>
            <a:off x="3934789" y="1550723"/>
            <a:ext cx="282878" cy="277105"/>
          </a:xfrm>
          <a:prstGeom prst="rect">
            <a:avLst/>
          </a:prstGeom>
        </p:spPr>
      </p:pic>
      <p:pic>
        <p:nvPicPr>
          <p:cNvPr id="70" name="Obraz 69"/>
          <p:cNvPicPr>
            <a:picLocks noChangeAspect="1"/>
          </p:cNvPicPr>
          <p:nvPr/>
        </p:nvPicPr>
        <p:blipFill>
          <a:blip r:embed="rId5"/>
          <a:stretch>
            <a:fillRect/>
          </a:stretch>
        </p:blipFill>
        <p:spPr>
          <a:xfrm>
            <a:off x="5055908" y="2092508"/>
            <a:ext cx="314342" cy="307357"/>
          </a:xfrm>
          <a:prstGeom prst="rect">
            <a:avLst/>
          </a:prstGeom>
        </p:spPr>
      </p:pic>
      <p:pic>
        <p:nvPicPr>
          <p:cNvPr id="73" name="Obraz 72"/>
          <p:cNvPicPr>
            <a:picLocks noChangeAspect="1"/>
          </p:cNvPicPr>
          <p:nvPr/>
        </p:nvPicPr>
        <p:blipFill>
          <a:blip r:embed="rId6"/>
          <a:stretch>
            <a:fillRect/>
          </a:stretch>
        </p:blipFill>
        <p:spPr>
          <a:xfrm>
            <a:off x="5393695" y="3253657"/>
            <a:ext cx="351291" cy="333368"/>
          </a:xfrm>
          <a:prstGeom prst="rect">
            <a:avLst/>
          </a:prstGeom>
        </p:spPr>
      </p:pic>
      <p:pic>
        <p:nvPicPr>
          <p:cNvPr id="74" name="Obraz 73"/>
          <p:cNvPicPr>
            <a:picLocks noChangeAspect="1"/>
          </p:cNvPicPr>
          <p:nvPr/>
        </p:nvPicPr>
        <p:blipFill>
          <a:blip r:embed="rId7"/>
          <a:stretch>
            <a:fillRect/>
          </a:stretch>
        </p:blipFill>
        <p:spPr>
          <a:xfrm>
            <a:off x="4683232" y="4305284"/>
            <a:ext cx="372798" cy="301106"/>
          </a:xfrm>
          <a:prstGeom prst="rect">
            <a:avLst/>
          </a:prstGeom>
        </p:spPr>
      </p:pic>
      <p:pic>
        <p:nvPicPr>
          <p:cNvPr id="75" name="Obraz 74"/>
          <p:cNvPicPr>
            <a:picLocks noChangeAspect="1"/>
          </p:cNvPicPr>
          <p:nvPr/>
        </p:nvPicPr>
        <p:blipFill>
          <a:blip r:embed="rId8"/>
          <a:stretch>
            <a:fillRect/>
          </a:stretch>
        </p:blipFill>
        <p:spPr>
          <a:xfrm>
            <a:off x="2740886" y="2104325"/>
            <a:ext cx="426567" cy="322614"/>
          </a:xfrm>
          <a:prstGeom prst="rect">
            <a:avLst/>
          </a:prstGeom>
        </p:spPr>
      </p:pic>
      <p:pic>
        <p:nvPicPr>
          <p:cNvPr id="76" name="Obraz 75"/>
          <p:cNvPicPr>
            <a:picLocks noChangeAspect="1"/>
          </p:cNvPicPr>
          <p:nvPr/>
        </p:nvPicPr>
        <p:blipFill>
          <a:blip r:embed="rId9"/>
          <a:stretch>
            <a:fillRect/>
          </a:stretch>
        </p:blipFill>
        <p:spPr>
          <a:xfrm>
            <a:off x="2460349" y="3283380"/>
            <a:ext cx="251914" cy="251914"/>
          </a:xfrm>
          <a:prstGeom prst="rect">
            <a:avLst/>
          </a:prstGeom>
        </p:spPr>
      </p:pic>
      <p:pic>
        <p:nvPicPr>
          <p:cNvPr id="77" name="Obraz 76"/>
          <p:cNvPicPr>
            <a:picLocks noChangeAspect="1"/>
          </p:cNvPicPr>
          <p:nvPr/>
        </p:nvPicPr>
        <p:blipFill>
          <a:blip r:embed="rId10"/>
          <a:stretch>
            <a:fillRect/>
          </a:stretch>
        </p:blipFill>
        <p:spPr>
          <a:xfrm>
            <a:off x="3153759" y="4312483"/>
            <a:ext cx="293936" cy="261676"/>
          </a:xfrm>
          <a:prstGeom prst="rect">
            <a:avLst/>
          </a:prstGeom>
        </p:spPr>
      </p:pic>
      <p:pic>
        <p:nvPicPr>
          <p:cNvPr id="35" name="Obraz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0263363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Obraz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589" y="1361554"/>
            <a:ext cx="3513079" cy="3513079"/>
          </a:xfrm>
          <a:prstGeom prst="rect">
            <a:avLst/>
          </a:prstGeom>
        </p:spPr>
      </p:pic>
      <p:sp>
        <p:nvSpPr>
          <p:cNvPr id="2" name="Symbol zastępczy tekstu 1"/>
          <p:cNvSpPr>
            <a:spLocks noGrp="1"/>
          </p:cNvSpPr>
          <p:nvPr>
            <p:ph type="body" sz="quarter" idx="25"/>
          </p:nvPr>
        </p:nvSpPr>
        <p:spPr/>
        <p:txBody>
          <a:bodyPr/>
          <a:lstStyle/>
          <a:p>
            <a:r>
              <a:rPr lang="pl-PL" dirty="0"/>
              <a:t>ACCOUNT/CUSTOMER PROFILE DATA MANAGEMENT</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CONTACT CENTER</a:t>
            </a:r>
            <a:endParaRPr lang="en-US" sz="900" b="1" dirty="0"/>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sp>
        <p:nvSpPr>
          <p:cNvPr id="16" name="pole tekstowe 15"/>
          <p:cNvSpPr txBox="1"/>
          <p:nvPr/>
        </p:nvSpPr>
        <p:spPr>
          <a:xfrm>
            <a:off x="2681127" y="980064"/>
            <a:ext cx="2744485" cy="385227"/>
          </a:xfrm>
          <a:prstGeom prst="rect">
            <a:avLst/>
          </a:prstGeom>
        </p:spPr>
        <p:txBody>
          <a:bodyPr vert="horz" wrap="square" lIns="91440" tIns="45720" rIns="91440" bIns="45720" rtlCol="0" anchor="ctr">
            <a:normAutofit/>
          </a:bodyPr>
          <a:lstStyle/>
          <a:p>
            <a:pPr algn="ctr"/>
            <a:r>
              <a:rPr lang="pl-PL" sz="1400" b="1" dirty="0"/>
              <a:t>New </a:t>
            </a:r>
            <a:r>
              <a:rPr lang="pl-PL" sz="1400" b="1" dirty="0" err="1"/>
              <a:t>Member</a:t>
            </a:r>
            <a:r>
              <a:rPr lang="pl-PL" sz="1400" b="1" dirty="0"/>
              <a:t> </a:t>
            </a:r>
            <a:r>
              <a:rPr lang="pl-PL" sz="1400" b="1" dirty="0" err="1"/>
              <a:t>Enrolling</a:t>
            </a:r>
            <a:endParaRPr lang="pl-PL" sz="1400" b="1" dirty="0"/>
          </a:p>
        </p:txBody>
      </p:sp>
      <p:sp>
        <p:nvSpPr>
          <p:cNvPr id="17" name="pole tekstowe 16"/>
          <p:cNvSpPr txBox="1"/>
          <p:nvPr/>
        </p:nvSpPr>
        <p:spPr>
          <a:xfrm>
            <a:off x="5671628" y="3516226"/>
            <a:ext cx="1874520" cy="620413"/>
          </a:xfrm>
          <a:prstGeom prst="rect">
            <a:avLst/>
          </a:prstGeom>
        </p:spPr>
        <p:txBody>
          <a:bodyPr vert="horz" wrap="square" lIns="91440" tIns="45720" rIns="91440" bIns="45720" rtlCol="0" anchor="ctr">
            <a:normAutofit/>
          </a:bodyPr>
          <a:lstStyle/>
          <a:p>
            <a:r>
              <a:rPr lang="pl-PL" sz="1400" b="1" dirty="0" err="1"/>
              <a:t>Merging</a:t>
            </a:r>
            <a:r>
              <a:rPr lang="pl-PL" sz="1400" b="1" dirty="0"/>
              <a:t> </a:t>
            </a:r>
            <a:r>
              <a:rPr lang="pl-PL" sz="1400" b="1" dirty="0" err="1"/>
              <a:t>Accounts</a:t>
            </a:r>
            <a:endParaRPr lang="pl-PL" sz="1400" b="1" dirty="0"/>
          </a:p>
        </p:txBody>
      </p:sp>
      <p:sp>
        <p:nvSpPr>
          <p:cNvPr id="18" name="pole tekstowe 17"/>
          <p:cNvSpPr txBox="1"/>
          <p:nvPr/>
        </p:nvSpPr>
        <p:spPr>
          <a:xfrm>
            <a:off x="486919" y="2611964"/>
            <a:ext cx="1874520" cy="466125"/>
          </a:xfrm>
          <a:prstGeom prst="rect">
            <a:avLst/>
          </a:prstGeom>
        </p:spPr>
        <p:txBody>
          <a:bodyPr vert="horz" wrap="square" lIns="91440" tIns="45720" rIns="91440" bIns="45720" rtlCol="0" anchor="ctr">
            <a:normAutofit/>
          </a:bodyPr>
          <a:lstStyle/>
          <a:p>
            <a:pPr algn="r"/>
            <a:r>
              <a:rPr lang="pl-PL" sz="1400" b="1" dirty="0" err="1"/>
              <a:t>Redemption</a:t>
            </a:r>
            <a:endParaRPr lang="pl-PL" sz="1400" b="1" dirty="0"/>
          </a:p>
        </p:txBody>
      </p:sp>
      <p:sp>
        <p:nvSpPr>
          <p:cNvPr id="19" name="pole tekstowe 18"/>
          <p:cNvSpPr txBox="1"/>
          <p:nvPr/>
        </p:nvSpPr>
        <p:spPr>
          <a:xfrm>
            <a:off x="760425" y="1694421"/>
            <a:ext cx="2061972" cy="564012"/>
          </a:xfrm>
          <a:prstGeom prst="rect">
            <a:avLst/>
          </a:prstGeom>
        </p:spPr>
        <p:txBody>
          <a:bodyPr vert="horz" wrap="square" lIns="91440" tIns="45720" rIns="91440" bIns="45720" rtlCol="0" anchor="ctr">
            <a:normAutofit/>
          </a:bodyPr>
          <a:lstStyle/>
          <a:p>
            <a:pPr algn="r"/>
            <a:r>
              <a:rPr lang="en-US" sz="1400" b="1" dirty="0"/>
              <a:t>Managing Inbound</a:t>
            </a:r>
            <a:r>
              <a:rPr lang="pl-PL" sz="1400" b="1" dirty="0"/>
              <a:t>/</a:t>
            </a:r>
            <a:br>
              <a:rPr lang="pl-PL" sz="1400" b="1" dirty="0"/>
            </a:br>
            <a:r>
              <a:rPr lang="en-US" sz="1400" b="1" dirty="0"/>
              <a:t>Outbound Contacts</a:t>
            </a:r>
          </a:p>
        </p:txBody>
      </p:sp>
      <p:sp>
        <p:nvSpPr>
          <p:cNvPr id="20" name="Elipsa 19"/>
          <p:cNvSpPr/>
          <p:nvPr/>
        </p:nvSpPr>
        <p:spPr>
          <a:xfrm>
            <a:off x="3792906" y="1377356"/>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1" name="Elipsa 20"/>
          <p:cNvSpPr/>
          <p:nvPr/>
        </p:nvSpPr>
        <p:spPr>
          <a:xfrm>
            <a:off x="4754268" y="1704694"/>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2" name="Elipsa 21"/>
          <p:cNvSpPr/>
          <p:nvPr/>
        </p:nvSpPr>
        <p:spPr>
          <a:xfrm>
            <a:off x="2831887" y="1704694"/>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Elipsa 22"/>
          <p:cNvSpPr/>
          <p:nvPr/>
        </p:nvSpPr>
        <p:spPr>
          <a:xfrm>
            <a:off x="4299245" y="4203818"/>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4" name="Elipsa 23"/>
          <p:cNvSpPr/>
          <p:nvPr/>
        </p:nvSpPr>
        <p:spPr>
          <a:xfrm>
            <a:off x="5097967" y="3552866"/>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5" name="Elipsa 24"/>
          <p:cNvSpPr/>
          <p:nvPr/>
        </p:nvSpPr>
        <p:spPr>
          <a:xfrm>
            <a:off x="2535606" y="3552866"/>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6" name="Elipsa 25"/>
          <p:cNvSpPr/>
          <p:nvPr/>
        </p:nvSpPr>
        <p:spPr>
          <a:xfrm>
            <a:off x="5266871" y="2554081"/>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7" name="pole tekstowe 26"/>
          <p:cNvSpPr txBox="1"/>
          <p:nvPr/>
        </p:nvSpPr>
        <p:spPr>
          <a:xfrm>
            <a:off x="5324217" y="1660289"/>
            <a:ext cx="1874520" cy="620413"/>
          </a:xfrm>
          <a:prstGeom prst="rect">
            <a:avLst/>
          </a:prstGeom>
        </p:spPr>
        <p:txBody>
          <a:bodyPr vert="horz" wrap="square" lIns="91440" tIns="45720" rIns="91440" bIns="45720" rtlCol="0" anchor="ctr">
            <a:normAutofit/>
          </a:bodyPr>
          <a:lstStyle/>
          <a:p>
            <a:r>
              <a:rPr lang="pl-PL" sz="1400" b="1" dirty="0"/>
              <a:t>Editing/</a:t>
            </a:r>
            <a:r>
              <a:rPr lang="pl-PL" sz="1400" b="1" dirty="0" err="1"/>
              <a:t>Updating</a:t>
            </a:r>
            <a:r>
              <a:rPr lang="pl-PL" sz="1400" b="1" dirty="0"/>
              <a:t> </a:t>
            </a:r>
            <a:r>
              <a:rPr lang="pl-PL" sz="1400" b="1" dirty="0" err="1"/>
              <a:t>Member</a:t>
            </a:r>
            <a:r>
              <a:rPr lang="pl-PL" sz="1400" b="1" dirty="0"/>
              <a:t> Data</a:t>
            </a:r>
          </a:p>
        </p:txBody>
      </p:sp>
      <p:sp>
        <p:nvSpPr>
          <p:cNvPr id="28" name="pole tekstowe 27"/>
          <p:cNvSpPr txBox="1"/>
          <p:nvPr/>
        </p:nvSpPr>
        <p:spPr>
          <a:xfrm>
            <a:off x="1555502" y="4234450"/>
            <a:ext cx="1704109" cy="512738"/>
          </a:xfrm>
          <a:prstGeom prst="rect">
            <a:avLst/>
          </a:prstGeom>
        </p:spPr>
        <p:txBody>
          <a:bodyPr vert="horz" wrap="square" lIns="91440" tIns="45720" rIns="91440" bIns="45720" rtlCol="0" anchor="ctr">
            <a:normAutofit lnSpcReduction="10000"/>
          </a:bodyPr>
          <a:lstStyle/>
          <a:p>
            <a:pPr algn="r"/>
            <a:r>
              <a:rPr lang="pl-PL" sz="1400" b="1" dirty="0"/>
              <a:t>Manual Point </a:t>
            </a:r>
            <a:r>
              <a:rPr lang="pl-PL" sz="1400" b="1" dirty="0" err="1"/>
              <a:t>Correction</a:t>
            </a:r>
            <a:r>
              <a:rPr lang="pl-PL" sz="1400" b="1" dirty="0"/>
              <a:t> </a:t>
            </a:r>
          </a:p>
        </p:txBody>
      </p:sp>
      <p:sp>
        <p:nvSpPr>
          <p:cNvPr id="37" name="pole tekstowe 36"/>
          <p:cNvSpPr txBox="1"/>
          <p:nvPr/>
        </p:nvSpPr>
        <p:spPr>
          <a:xfrm>
            <a:off x="5838202" y="2498455"/>
            <a:ext cx="1995158" cy="682454"/>
          </a:xfrm>
          <a:prstGeom prst="rect">
            <a:avLst/>
          </a:prstGeom>
        </p:spPr>
        <p:txBody>
          <a:bodyPr vert="horz" wrap="square" lIns="91440" tIns="45720" rIns="91440" bIns="45720" rtlCol="0" anchor="ctr">
            <a:normAutofit/>
          </a:bodyPr>
          <a:lstStyle/>
          <a:p>
            <a:r>
              <a:rPr lang="pl-PL" sz="1400" b="1" dirty="0" err="1"/>
              <a:t>Blocking</a:t>
            </a:r>
            <a:r>
              <a:rPr lang="pl-PL" sz="1400" b="1" dirty="0"/>
              <a:t>/</a:t>
            </a:r>
            <a:r>
              <a:rPr lang="pl-PL" sz="1400" b="1" dirty="0" err="1"/>
              <a:t>Unblocking</a:t>
            </a:r>
            <a:r>
              <a:rPr lang="pl-PL" sz="1400" b="1" dirty="0"/>
              <a:t> </a:t>
            </a:r>
            <a:r>
              <a:rPr lang="pl-PL" sz="1400" b="1" dirty="0" err="1"/>
              <a:t>Accounts</a:t>
            </a:r>
            <a:r>
              <a:rPr lang="pl-PL" sz="1400" b="1" dirty="0"/>
              <a:t> and Cards</a:t>
            </a:r>
          </a:p>
        </p:txBody>
      </p:sp>
      <p:sp>
        <p:nvSpPr>
          <p:cNvPr id="39" name="Elipsa 38"/>
          <p:cNvSpPr/>
          <p:nvPr/>
        </p:nvSpPr>
        <p:spPr>
          <a:xfrm>
            <a:off x="3283245" y="4203818"/>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40" name="Elipsa 39"/>
          <p:cNvSpPr/>
          <p:nvPr/>
        </p:nvSpPr>
        <p:spPr>
          <a:xfrm>
            <a:off x="2370506" y="2554081"/>
            <a:ext cx="564012" cy="564012"/>
          </a:xfrm>
          <a:prstGeom prst="ellipse">
            <a:avLst/>
          </a:prstGeom>
          <a:gradFill>
            <a:gsLst>
              <a:gs pos="0">
                <a:srgbClr val="00A295"/>
              </a:gs>
              <a:gs pos="100000">
                <a:srgbClr val="26437D"/>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41" name="Obraz 40"/>
          <p:cNvPicPr>
            <a:picLocks noChangeAspect="1"/>
          </p:cNvPicPr>
          <p:nvPr/>
        </p:nvPicPr>
        <p:blipFill>
          <a:blip r:embed="rId3"/>
          <a:stretch>
            <a:fillRect/>
          </a:stretch>
        </p:blipFill>
        <p:spPr>
          <a:xfrm>
            <a:off x="3846746" y="2508064"/>
            <a:ext cx="371250" cy="528750"/>
          </a:xfrm>
          <a:prstGeom prst="rect">
            <a:avLst/>
          </a:prstGeom>
        </p:spPr>
      </p:pic>
      <p:sp>
        <p:nvSpPr>
          <p:cNvPr id="42" name="pole tekstowe 41"/>
          <p:cNvSpPr txBox="1"/>
          <p:nvPr/>
        </p:nvSpPr>
        <p:spPr>
          <a:xfrm>
            <a:off x="3015513" y="3282726"/>
            <a:ext cx="2105203" cy="733894"/>
          </a:xfrm>
          <a:prstGeom prst="rect">
            <a:avLst/>
          </a:prstGeom>
        </p:spPr>
        <p:txBody>
          <a:bodyPr vert="horz" wrap="square" lIns="91440" tIns="45720" rIns="91440" bIns="45720" rtlCol="0" anchor="ctr">
            <a:noAutofit/>
          </a:bodyPr>
          <a:lstStyle/>
          <a:p>
            <a:pPr algn="ctr">
              <a:lnSpc>
                <a:spcPts val="1900"/>
              </a:lnSpc>
            </a:pPr>
            <a:r>
              <a:rPr lang="pl-PL" b="1" dirty="0"/>
              <a:t>CONTACT CENTER </a:t>
            </a:r>
          </a:p>
          <a:p>
            <a:pPr algn="ctr">
              <a:lnSpc>
                <a:spcPts val="1900"/>
              </a:lnSpc>
            </a:pPr>
            <a:r>
              <a:rPr lang="pl-PL" b="1" dirty="0"/>
              <a:t>AGENT</a:t>
            </a:r>
            <a:br>
              <a:rPr lang="pl-PL" b="1" dirty="0"/>
            </a:br>
            <a:endParaRPr lang="pl-PL" b="1" dirty="0">
              <a:solidFill>
                <a:srgbClr val="00A295"/>
              </a:solidFill>
            </a:endParaRPr>
          </a:p>
        </p:txBody>
      </p:sp>
      <p:sp>
        <p:nvSpPr>
          <p:cNvPr id="43" name="pole tekstowe 42"/>
          <p:cNvSpPr txBox="1"/>
          <p:nvPr/>
        </p:nvSpPr>
        <p:spPr>
          <a:xfrm>
            <a:off x="4858237" y="4186713"/>
            <a:ext cx="1874520" cy="620413"/>
          </a:xfrm>
          <a:prstGeom prst="rect">
            <a:avLst/>
          </a:prstGeom>
        </p:spPr>
        <p:txBody>
          <a:bodyPr vert="horz" wrap="square" lIns="91440" tIns="45720" rIns="91440" bIns="45720" rtlCol="0" anchor="ctr">
            <a:normAutofit/>
          </a:bodyPr>
          <a:lstStyle/>
          <a:p>
            <a:r>
              <a:rPr lang="pl-PL" sz="1400" b="1" dirty="0" err="1"/>
              <a:t>Termination</a:t>
            </a:r>
            <a:r>
              <a:rPr lang="pl-PL" sz="1400" b="1" dirty="0"/>
              <a:t> </a:t>
            </a:r>
            <a:br>
              <a:rPr lang="pl-PL" sz="1400" b="1" dirty="0"/>
            </a:br>
            <a:r>
              <a:rPr lang="pl-PL" sz="1400" b="1" dirty="0"/>
              <a:t>of </a:t>
            </a:r>
            <a:r>
              <a:rPr lang="pl-PL" sz="1400" b="1" dirty="0" err="1"/>
              <a:t>Accounts</a:t>
            </a:r>
            <a:endParaRPr lang="pl-PL" sz="1400" b="1" dirty="0"/>
          </a:p>
        </p:txBody>
      </p:sp>
      <p:sp>
        <p:nvSpPr>
          <p:cNvPr id="45" name="pole tekstowe 44"/>
          <p:cNvSpPr txBox="1"/>
          <p:nvPr/>
        </p:nvSpPr>
        <p:spPr>
          <a:xfrm>
            <a:off x="642036" y="3544426"/>
            <a:ext cx="1874520" cy="564012"/>
          </a:xfrm>
          <a:prstGeom prst="rect">
            <a:avLst/>
          </a:prstGeom>
        </p:spPr>
        <p:txBody>
          <a:bodyPr vert="horz" wrap="square" lIns="91440" tIns="45720" rIns="91440" bIns="45720" rtlCol="0" anchor="ctr">
            <a:normAutofit/>
          </a:bodyPr>
          <a:lstStyle/>
          <a:p>
            <a:pPr algn="r"/>
            <a:r>
              <a:rPr lang="pl-PL" sz="1400" b="1" dirty="0" err="1"/>
              <a:t>Household</a:t>
            </a:r>
            <a:r>
              <a:rPr lang="pl-PL" sz="1400" b="1" dirty="0"/>
              <a:t> </a:t>
            </a:r>
            <a:r>
              <a:rPr lang="pl-PL" sz="1400" b="1" dirty="0" err="1"/>
              <a:t>Creation</a:t>
            </a:r>
            <a:endParaRPr lang="pl-PL" sz="1400" b="1" dirty="0"/>
          </a:p>
        </p:txBody>
      </p:sp>
      <p:pic>
        <p:nvPicPr>
          <p:cNvPr id="48" name="Obraz 47"/>
          <p:cNvPicPr>
            <a:picLocks noChangeAspect="1"/>
          </p:cNvPicPr>
          <p:nvPr/>
        </p:nvPicPr>
        <p:blipFill>
          <a:blip r:embed="rId4"/>
          <a:stretch>
            <a:fillRect/>
          </a:stretch>
        </p:blipFill>
        <p:spPr>
          <a:xfrm>
            <a:off x="3933397" y="1490917"/>
            <a:ext cx="304690" cy="315445"/>
          </a:xfrm>
          <a:prstGeom prst="rect">
            <a:avLst/>
          </a:prstGeom>
        </p:spPr>
      </p:pic>
      <p:pic>
        <p:nvPicPr>
          <p:cNvPr id="49" name="Obraz 48"/>
          <p:cNvPicPr>
            <a:picLocks noChangeAspect="1"/>
          </p:cNvPicPr>
          <p:nvPr/>
        </p:nvPicPr>
        <p:blipFill>
          <a:blip r:embed="rId5"/>
          <a:stretch>
            <a:fillRect/>
          </a:stretch>
        </p:blipFill>
        <p:spPr>
          <a:xfrm>
            <a:off x="4970163" y="1850035"/>
            <a:ext cx="150553" cy="258091"/>
          </a:xfrm>
          <a:prstGeom prst="rect">
            <a:avLst/>
          </a:prstGeom>
        </p:spPr>
      </p:pic>
      <p:pic>
        <p:nvPicPr>
          <p:cNvPr id="50" name="Obraz 49"/>
          <p:cNvPicPr>
            <a:picLocks noChangeAspect="1"/>
          </p:cNvPicPr>
          <p:nvPr/>
        </p:nvPicPr>
        <p:blipFill>
          <a:blip r:embed="rId6"/>
          <a:stretch>
            <a:fillRect/>
          </a:stretch>
        </p:blipFill>
        <p:spPr>
          <a:xfrm>
            <a:off x="5431956" y="2741584"/>
            <a:ext cx="244405" cy="189005"/>
          </a:xfrm>
          <a:prstGeom prst="rect">
            <a:avLst/>
          </a:prstGeom>
        </p:spPr>
      </p:pic>
      <p:pic>
        <p:nvPicPr>
          <p:cNvPr id="51" name="Obraz 50"/>
          <p:cNvPicPr>
            <a:picLocks noChangeAspect="1"/>
          </p:cNvPicPr>
          <p:nvPr/>
        </p:nvPicPr>
        <p:blipFill>
          <a:blip r:embed="rId7"/>
          <a:stretch>
            <a:fillRect/>
          </a:stretch>
        </p:blipFill>
        <p:spPr>
          <a:xfrm>
            <a:off x="5269276" y="3712996"/>
            <a:ext cx="243753" cy="243753"/>
          </a:xfrm>
          <a:prstGeom prst="rect">
            <a:avLst/>
          </a:prstGeom>
        </p:spPr>
      </p:pic>
      <p:pic>
        <p:nvPicPr>
          <p:cNvPr id="52" name="Obraz 51"/>
          <p:cNvPicPr>
            <a:picLocks noChangeAspect="1"/>
          </p:cNvPicPr>
          <p:nvPr/>
        </p:nvPicPr>
        <p:blipFill>
          <a:blip r:embed="rId8"/>
          <a:stretch>
            <a:fillRect/>
          </a:stretch>
        </p:blipFill>
        <p:spPr>
          <a:xfrm>
            <a:off x="4455597" y="4368770"/>
            <a:ext cx="256299" cy="256299"/>
          </a:xfrm>
          <a:prstGeom prst="rect">
            <a:avLst/>
          </a:prstGeom>
        </p:spPr>
      </p:pic>
      <p:pic>
        <p:nvPicPr>
          <p:cNvPr id="53" name="Obraz 52"/>
          <p:cNvPicPr>
            <a:picLocks noChangeAspect="1"/>
          </p:cNvPicPr>
          <p:nvPr/>
        </p:nvPicPr>
        <p:blipFill>
          <a:blip r:embed="rId9"/>
          <a:stretch>
            <a:fillRect/>
          </a:stretch>
        </p:blipFill>
        <p:spPr>
          <a:xfrm>
            <a:off x="3466675" y="4324835"/>
            <a:ext cx="197153" cy="299673"/>
          </a:xfrm>
          <a:prstGeom prst="rect">
            <a:avLst/>
          </a:prstGeom>
        </p:spPr>
      </p:pic>
      <p:pic>
        <p:nvPicPr>
          <p:cNvPr id="54" name="Obraz 53"/>
          <p:cNvPicPr>
            <a:picLocks noChangeAspect="1"/>
          </p:cNvPicPr>
          <p:nvPr/>
        </p:nvPicPr>
        <p:blipFill>
          <a:blip r:embed="rId10"/>
          <a:stretch>
            <a:fillRect/>
          </a:stretch>
        </p:blipFill>
        <p:spPr>
          <a:xfrm>
            <a:off x="2634796" y="3710595"/>
            <a:ext cx="373013" cy="208194"/>
          </a:xfrm>
          <a:prstGeom prst="rect">
            <a:avLst/>
          </a:prstGeom>
        </p:spPr>
      </p:pic>
      <p:pic>
        <p:nvPicPr>
          <p:cNvPr id="55" name="Obraz 54"/>
          <p:cNvPicPr>
            <a:picLocks noChangeAspect="1"/>
          </p:cNvPicPr>
          <p:nvPr/>
        </p:nvPicPr>
        <p:blipFill>
          <a:blip r:embed="rId11"/>
          <a:stretch>
            <a:fillRect/>
          </a:stretch>
        </p:blipFill>
        <p:spPr>
          <a:xfrm>
            <a:off x="2509964" y="2708226"/>
            <a:ext cx="281929" cy="281929"/>
          </a:xfrm>
          <a:prstGeom prst="rect">
            <a:avLst/>
          </a:prstGeom>
        </p:spPr>
      </p:pic>
      <p:pic>
        <p:nvPicPr>
          <p:cNvPr id="56" name="Obraz 55"/>
          <p:cNvPicPr>
            <a:picLocks noChangeAspect="1"/>
          </p:cNvPicPr>
          <p:nvPr/>
        </p:nvPicPr>
        <p:blipFill>
          <a:blip r:embed="rId12"/>
          <a:stretch>
            <a:fillRect/>
          </a:stretch>
        </p:blipFill>
        <p:spPr>
          <a:xfrm>
            <a:off x="2988270" y="1863719"/>
            <a:ext cx="245886" cy="225149"/>
          </a:xfrm>
          <a:prstGeom prst="rect">
            <a:avLst/>
          </a:prstGeom>
        </p:spPr>
      </p:pic>
      <p:pic>
        <p:nvPicPr>
          <p:cNvPr id="44" name="Obraz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677092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Obraz 21" descr="mackbook_whit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070" y="1954766"/>
            <a:ext cx="4103475" cy="2446945"/>
          </a:xfrm>
          <a:prstGeom prst="rect">
            <a:avLst/>
          </a:prstGeom>
        </p:spPr>
      </p:pic>
      <p:sp>
        <p:nvSpPr>
          <p:cNvPr id="2" name="Symbol zastępczy tekstu 1"/>
          <p:cNvSpPr>
            <a:spLocks noGrp="1"/>
          </p:cNvSpPr>
          <p:nvPr>
            <p:ph type="body" sz="quarter" idx="25"/>
          </p:nvPr>
        </p:nvSpPr>
        <p:spPr/>
        <p:txBody>
          <a:bodyPr/>
          <a:lstStyle/>
          <a:p>
            <a:r>
              <a:rPr lang="pl-PL" dirty="0"/>
              <a:t>MEMBER PORTAL DEDICATED TO PROGRAM MEMBERS</a:t>
            </a:r>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CONTACT CENTER</a:t>
            </a:r>
            <a:endParaRPr lang="en-US" sz="900" b="1" dirty="0"/>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MEMBER PORTAL</a:t>
            </a:r>
            <a:endParaRPr lang="en-US" sz="900" b="1" dirty="0"/>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MOBILE </a:t>
            </a:r>
            <a:br>
              <a:rPr lang="pl-PL" sz="900" b="1" kern="1200" dirty="0">
                <a:effectLst/>
              </a:rPr>
            </a:br>
            <a:r>
              <a:rPr lang="pl-PL" sz="900" b="1" kern="1200" dirty="0">
                <a:effectLst/>
              </a:rPr>
              <a:t>APPLICATION</a:t>
            </a:r>
            <a:endParaRPr lang="en-US" sz="900" b="1" kern="1200" dirty="0">
              <a:effectLst/>
            </a:endParaRPr>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sp>
        <p:nvSpPr>
          <p:cNvPr id="24" name="Symbol zastępczy tekstu 1"/>
          <p:cNvSpPr txBox="1">
            <a:spLocks/>
          </p:cNvSpPr>
          <p:nvPr/>
        </p:nvSpPr>
        <p:spPr>
          <a:xfrm>
            <a:off x="901698" y="1336573"/>
            <a:ext cx="1536191" cy="420728"/>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Account</a:t>
            </a:r>
            <a:r>
              <a:rPr lang="pl-PL" sz="1200" dirty="0">
                <a:solidFill>
                  <a:srgbClr val="26437E"/>
                </a:solidFill>
              </a:rPr>
              <a:t>/profile </a:t>
            </a:r>
            <a:br>
              <a:rPr lang="pl-PL" sz="1200" dirty="0">
                <a:solidFill>
                  <a:srgbClr val="26437E"/>
                </a:solidFill>
              </a:rPr>
            </a:br>
            <a:r>
              <a:rPr lang="pl-PL" sz="1200" dirty="0">
                <a:solidFill>
                  <a:srgbClr val="26437E"/>
                </a:solidFill>
              </a:rPr>
              <a:t>data management</a:t>
            </a:r>
          </a:p>
        </p:txBody>
      </p:sp>
      <p:sp>
        <p:nvSpPr>
          <p:cNvPr id="25" name="Symbol zastępczy tekstu 4"/>
          <p:cNvSpPr txBox="1">
            <a:spLocks/>
          </p:cNvSpPr>
          <p:nvPr/>
        </p:nvSpPr>
        <p:spPr>
          <a:xfrm>
            <a:off x="901699" y="1945459"/>
            <a:ext cx="1552505" cy="42594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Personal </a:t>
            </a:r>
            <a:r>
              <a:rPr lang="pl-PL" sz="1200" dirty="0" err="1">
                <a:solidFill>
                  <a:srgbClr val="26437E"/>
                </a:solidFill>
              </a:rPr>
              <a:t>stats</a:t>
            </a:r>
            <a:endParaRPr lang="pl-PL" sz="1200" dirty="0">
              <a:solidFill>
                <a:srgbClr val="26437E"/>
              </a:solidFill>
            </a:endParaRPr>
          </a:p>
        </p:txBody>
      </p:sp>
      <p:sp>
        <p:nvSpPr>
          <p:cNvPr id="26" name="Symbol zastępczy tekstu 15"/>
          <p:cNvSpPr txBox="1">
            <a:spLocks/>
          </p:cNvSpPr>
          <p:nvPr/>
        </p:nvSpPr>
        <p:spPr>
          <a:xfrm>
            <a:off x="901699" y="2601416"/>
            <a:ext cx="1121515" cy="316099"/>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Progress bar</a:t>
            </a:r>
          </a:p>
        </p:txBody>
      </p:sp>
      <p:sp>
        <p:nvSpPr>
          <p:cNvPr id="27" name="Symbol zastępczy tekstu 17"/>
          <p:cNvSpPr txBox="1">
            <a:spLocks/>
          </p:cNvSpPr>
          <p:nvPr/>
        </p:nvSpPr>
        <p:spPr>
          <a:xfrm>
            <a:off x="901699" y="3163804"/>
            <a:ext cx="1346166" cy="41851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Ordered</a:t>
            </a:r>
            <a:r>
              <a:rPr lang="pl-PL" sz="1200" dirty="0">
                <a:solidFill>
                  <a:srgbClr val="26437E"/>
                </a:solidFill>
              </a:rPr>
              <a:t>/</a:t>
            </a:r>
            <a:r>
              <a:rPr lang="pl-PL" sz="1200" dirty="0" err="1">
                <a:solidFill>
                  <a:srgbClr val="26437E"/>
                </a:solidFill>
              </a:rPr>
              <a:t>points</a:t>
            </a:r>
            <a:r>
              <a:rPr lang="pl-PL" sz="1200" dirty="0">
                <a:solidFill>
                  <a:srgbClr val="26437E"/>
                </a:solidFill>
              </a:rPr>
              <a:t> management</a:t>
            </a:r>
          </a:p>
        </p:txBody>
      </p:sp>
      <p:sp>
        <p:nvSpPr>
          <p:cNvPr id="73" name="Symbol zastępczy tekstu 17"/>
          <p:cNvSpPr txBox="1">
            <a:spLocks/>
          </p:cNvSpPr>
          <p:nvPr/>
        </p:nvSpPr>
        <p:spPr>
          <a:xfrm>
            <a:off x="901700" y="3742400"/>
            <a:ext cx="1246088" cy="51889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Searching</a:t>
            </a:r>
            <a:r>
              <a:rPr lang="pl-PL" sz="1200" dirty="0">
                <a:solidFill>
                  <a:srgbClr val="26437E"/>
                </a:solidFill>
              </a:rPr>
              <a:t> for </a:t>
            </a:r>
            <a:r>
              <a:rPr lang="pl-PL" sz="1200" dirty="0" err="1">
                <a:solidFill>
                  <a:srgbClr val="26437E"/>
                </a:solidFill>
              </a:rPr>
              <a:t>related</a:t>
            </a:r>
            <a:r>
              <a:rPr lang="pl-PL" sz="1200" dirty="0">
                <a:solidFill>
                  <a:srgbClr val="26437E"/>
                </a:solidFill>
              </a:rPr>
              <a:t> </a:t>
            </a:r>
            <a:r>
              <a:rPr lang="pl-PL" sz="1200" dirty="0" err="1">
                <a:solidFill>
                  <a:srgbClr val="26437E"/>
                </a:solidFill>
              </a:rPr>
              <a:t>rewards</a:t>
            </a:r>
            <a:endParaRPr lang="pl-PL" sz="1200" dirty="0">
              <a:solidFill>
                <a:srgbClr val="26437E"/>
              </a:solidFill>
            </a:endParaRPr>
          </a:p>
        </p:txBody>
      </p:sp>
      <p:sp>
        <p:nvSpPr>
          <p:cNvPr id="77" name="Symbol zastępczy tekstu 1"/>
          <p:cNvSpPr txBox="1">
            <a:spLocks/>
          </p:cNvSpPr>
          <p:nvPr/>
        </p:nvSpPr>
        <p:spPr>
          <a:xfrm>
            <a:off x="6359457" y="1302494"/>
            <a:ext cx="1430665" cy="45545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Reward</a:t>
            </a:r>
            <a:r>
              <a:rPr lang="pl-PL" sz="1200" dirty="0">
                <a:solidFill>
                  <a:srgbClr val="26437E"/>
                </a:solidFill>
              </a:rPr>
              <a:t> </a:t>
            </a:r>
            <a:r>
              <a:rPr lang="pl-PL" sz="1200" dirty="0" err="1">
                <a:solidFill>
                  <a:srgbClr val="26437E"/>
                </a:solidFill>
              </a:rPr>
              <a:t>catalogue</a:t>
            </a:r>
            <a:r>
              <a:rPr lang="pl-PL" sz="1200" dirty="0">
                <a:solidFill>
                  <a:srgbClr val="26437E"/>
                </a:solidFill>
              </a:rPr>
              <a:t> management</a:t>
            </a:r>
          </a:p>
        </p:txBody>
      </p:sp>
      <p:sp>
        <p:nvSpPr>
          <p:cNvPr id="78" name="Symbol zastępczy tekstu 4"/>
          <p:cNvSpPr txBox="1">
            <a:spLocks/>
          </p:cNvSpPr>
          <p:nvPr/>
        </p:nvSpPr>
        <p:spPr>
          <a:xfrm>
            <a:off x="6359457" y="1951020"/>
            <a:ext cx="1179992" cy="41379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Enrollment</a:t>
            </a:r>
            <a:r>
              <a:rPr lang="pl-PL" sz="1200" dirty="0">
                <a:solidFill>
                  <a:srgbClr val="26437E"/>
                </a:solidFill>
              </a:rPr>
              <a:t> to the program</a:t>
            </a:r>
          </a:p>
        </p:txBody>
      </p:sp>
      <p:sp>
        <p:nvSpPr>
          <p:cNvPr id="79" name="Symbol zastępczy tekstu 15"/>
          <p:cNvSpPr txBox="1">
            <a:spLocks/>
          </p:cNvSpPr>
          <p:nvPr/>
        </p:nvSpPr>
        <p:spPr>
          <a:xfrm>
            <a:off x="6359458" y="2561416"/>
            <a:ext cx="1430664" cy="392040"/>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Login with Facebook/Twitter</a:t>
            </a:r>
          </a:p>
        </p:txBody>
      </p:sp>
      <p:sp>
        <p:nvSpPr>
          <p:cNvPr id="80" name="Symbol zastępczy tekstu 17"/>
          <p:cNvSpPr txBox="1">
            <a:spLocks/>
          </p:cNvSpPr>
          <p:nvPr/>
        </p:nvSpPr>
        <p:spPr>
          <a:xfrm>
            <a:off x="6359457" y="3172782"/>
            <a:ext cx="1448413" cy="464605"/>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err="1">
                <a:solidFill>
                  <a:srgbClr val="26437E"/>
                </a:solidFill>
              </a:rPr>
              <a:t>Transaction</a:t>
            </a:r>
            <a:r>
              <a:rPr lang="pl-PL" sz="1200" dirty="0">
                <a:solidFill>
                  <a:srgbClr val="26437E"/>
                </a:solidFill>
              </a:rPr>
              <a:t> </a:t>
            </a:r>
            <a:r>
              <a:rPr lang="pl-PL" sz="1200" dirty="0" err="1">
                <a:solidFill>
                  <a:srgbClr val="26437E"/>
                </a:solidFill>
              </a:rPr>
              <a:t>history</a:t>
            </a:r>
            <a:r>
              <a:rPr lang="pl-PL" sz="1200" dirty="0">
                <a:solidFill>
                  <a:srgbClr val="26437E"/>
                </a:solidFill>
              </a:rPr>
              <a:t> &amp; </a:t>
            </a:r>
            <a:r>
              <a:rPr lang="pl-PL" sz="1200" dirty="0" err="1">
                <a:solidFill>
                  <a:srgbClr val="26437E"/>
                </a:solidFill>
              </a:rPr>
              <a:t>balance</a:t>
            </a:r>
            <a:r>
              <a:rPr lang="pl-PL" sz="1200" dirty="0">
                <a:solidFill>
                  <a:srgbClr val="26437E"/>
                </a:solidFill>
              </a:rPr>
              <a:t> </a:t>
            </a:r>
            <a:r>
              <a:rPr lang="pl-PL" sz="1200" dirty="0" err="1">
                <a:solidFill>
                  <a:srgbClr val="26437E"/>
                </a:solidFill>
              </a:rPr>
              <a:t>inquiry</a:t>
            </a:r>
            <a:endParaRPr lang="pl-PL" sz="1200" dirty="0">
              <a:solidFill>
                <a:srgbClr val="26437E"/>
              </a:solidFill>
            </a:endParaRPr>
          </a:p>
        </p:txBody>
      </p:sp>
      <p:sp>
        <p:nvSpPr>
          <p:cNvPr id="88" name="Symbol zastępczy tekstu 17"/>
          <p:cNvSpPr txBox="1">
            <a:spLocks/>
          </p:cNvSpPr>
          <p:nvPr/>
        </p:nvSpPr>
        <p:spPr>
          <a:xfrm>
            <a:off x="6359457" y="3683021"/>
            <a:ext cx="1552363" cy="593654"/>
          </a:xfrm>
          <a:prstGeom prst="rect">
            <a:avLst/>
          </a:prstGeom>
        </p:spPr>
        <p:txBody>
          <a:bodyPr anchor="ctr"/>
          <a:lst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pl-PL" sz="1200" dirty="0">
                <a:solidFill>
                  <a:srgbClr val="26437E"/>
                </a:solidFill>
              </a:rPr>
              <a:t>Shopping basket </a:t>
            </a:r>
          </a:p>
        </p:txBody>
      </p:sp>
      <p:grpSp>
        <p:nvGrpSpPr>
          <p:cNvPr id="115" name="Grupa 114"/>
          <p:cNvGrpSpPr/>
          <p:nvPr/>
        </p:nvGrpSpPr>
        <p:grpSpPr>
          <a:xfrm>
            <a:off x="456758" y="1942256"/>
            <a:ext cx="432955" cy="432955"/>
            <a:chOff x="318828" y="1937520"/>
            <a:chExt cx="432955" cy="432955"/>
          </a:xfrm>
        </p:grpSpPr>
        <p:sp>
          <p:nvSpPr>
            <p:cNvPr id="31" name="Owal 1"/>
            <p:cNvSpPr/>
            <p:nvPr/>
          </p:nvSpPr>
          <p:spPr>
            <a:xfrm>
              <a:off x="318828" y="1937520"/>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95" name="Obraz 94"/>
            <p:cNvPicPr>
              <a:picLocks noChangeAspect="1"/>
            </p:cNvPicPr>
            <p:nvPr/>
          </p:nvPicPr>
          <p:blipFill>
            <a:blip r:embed="rId3"/>
            <a:stretch>
              <a:fillRect/>
            </a:stretch>
          </p:blipFill>
          <p:spPr>
            <a:xfrm>
              <a:off x="438543" y="2059279"/>
              <a:ext cx="193210" cy="189267"/>
            </a:xfrm>
            <a:prstGeom prst="rect">
              <a:avLst/>
            </a:prstGeom>
          </p:spPr>
        </p:pic>
      </p:grpSp>
      <p:grpSp>
        <p:nvGrpSpPr>
          <p:cNvPr id="114" name="Grupa 113"/>
          <p:cNvGrpSpPr/>
          <p:nvPr/>
        </p:nvGrpSpPr>
        <p:grpSpPr>
          <a:xfrm>
            <a:off x="456758" y="2546432"/>
            <a:ext cx="432955" cy="432955"/>
            <a:chOff x="318828" y="2536960"/>
            <a:chExt cx="432955" cy="432955"/>
          </a:xfrm>
        </p:grpSpPr>
        <p:sp>
          <p:nvSpPr>
            <p:cNvPr id="32" name="Owal 1"/>
            <p:cNvSpPr/>
            <p:nvPr/>
          </p:nvSpPr>
          <p:spPr>
            <a:xfrm>
              <a:off x="318828" y="2536960"/>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96" name="Obraz 95"/>
            <p:cNvPicPr>
              <a:picLocks noChangeAspect="1"/>
            </p:cNvPicPr>
            <p:nvPr/>
          </p:nvPicPr>
          <p:blipFill>
            <a:blip r:embed="rId4"/>
            <a:stretch>
              <a:fillRect/>
            </a:stretch>
          </p:blipFill>
          <p:spPr>
            <a:xfrm>
              <a:off x="416234" y="2735661"/>
              <a:ext cx="242385" cy="51169"/>
            </a:xfrm>
            <a:prstGeom prst="rect">
              <a:avLst/>
            </a:prstGeom>
          </p:spPr>
        </p:pic>
      </p:grpSp>
      <p:grpSp>
        <p:nvGrpSpPr>
          <p:cNvPr id="113" name="Grupa 112"/>
          <p:cNvGrpSpPr/>
          <p:nvPr/>
        </p:nvGrpSpPr>
        <p:grpSpPr>
          <a:xfrm>
            <a:off x="456758" y="3150608"/>
            <a:ext cx="432955" cy="432955"/>
            <a:chOff x="318828" y="3136400"/>
            <a:chExt cx="432955" cy="432955"/>
          </a:xfrm>
        </p:grpSpPr>
        <p:sp>
          <p:nvSpPr>
            <p:cNvPr id="33" name="Owal 1"/>
            <p:cNvSpPr/>
            <p:nvPr/>
          </p:nvSpPr>
          <p:spPr>
            <a:xfrm>
              <a:off x="318828" y="3136400"/>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97" name="Obraz 96"/>
            <p:cNvPicPr>
              <a:picLocks noChangeAspect="1"/>
            </p:cNvPicPr>
            <p:nvPr/>
          </p:nvPicPr>
          <p:blipFill>
            <a:blip r:embed="rId5"/>
            <a:stretch>
              <a:fillRect/>
            </a:stretch>
          </p:blipFill>
          <p:spPr>
            <a:xfrm>
              <a:off x="424025" y="3247131"/>
              <a:ext cx="222245" cy="211492"/>
            </a:xfrm>
            <a:prstGeom prst="rect">
              <a:avLst/>
            </a:prstGeom>
          </p:spPr>
        </p:pic>
      </p:grpSp>
      <p:grpSp>
        <p:nvGrpSpPr>
          <p:cNvPr id="112" name="Grupa 111"/>
          <p:cNvGrpSpPr/>
          <p:nvPr/>
        </p:nvGrpSpPr>
        <p:grpSpPr>
          <a:xfrm>
            <a:off x="456758" y="3754783"/>
            <a:ext cx="432955" cy="432955"/>
            <a:chOff x="318828" y="3754783"/>
            <a:chExt cx="432955" cy="432955"/>
          </a:xfrm>
        </p:grpSpPr>
        <p:sp>
          <p:nvSpPr>
            <p:cNvPr id="74" name="Owal 1"/>
            <p:cNvSpPr/>
            <p:nvPr/>
          </p:nvSpPr>
          <p:spPr>
            <a:xfrm>
              <a:off x="318828" y="3754783"/>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99" name="Obraz 98"/>
            <p:cNvPicPr>
              <a:picLocks noChangeAspect="1"/>
            </p:cNvPicPr>
            <p:nvPr/>
          </p:nvPicPr>
          <p:blipFill>
            <a:blip r:embed="rId6"/>
            <a:stretch>
              <a:fillRect/>
            </a:stretch>
          </p:blipFill>
          <p:spPr>
            <a:xfrm>
              <a:off x="436653" y="3848078"/>
              <a:ext cx="200386" cy="233784"/>
            </a:xfrm>
            <a:prstGeom prst="rect">
              <a:avLst/>
            </a:prstGeom>
          </p:spPr>
        </p:pic>
      </p:grpSp>
      <p:grpSp>
        <p:nvGrpSpPr>
          <p:cNvPr id="111" name="Grupa 110"/>
          <p:cNvGrpSpPr/>
          <p:nvPr/>
        </p:nvGrpSpPr>
        <p:grpSpPr>
          <a:xfrm>
            <a:off x="5921366" y="1338080"/>
            <a:ext cx="432955" cy="432955"/>
            <a:chOff x="5987672" y="1357760"/>
            <a:chExt cx="393595" cy="393595"/>
          </a:xfrm>
        </p:grpSpPr>
        <p:sp>
          <p:nvSpPr>
            <p:cNvPr id="76" name="Owal 1"/>
            <p:cNvSpPr/>
            <p:nvPr/>
          </p:nvSpPr>
          <p:spPr>
            <a:xfrm>
              <a:off x="5987672" y="1357760"/>
              <a:ext cx="393595" cy="39359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00" name="Obraz 99"/>
            <p:cNvPicPr>
              <a:picLocks noChangeAspect="1"/>
            </p:cNvPicPr>
            <p:nvPr/>
          </p:nvPicPr>
          <p:blipFill>
            <a:blip r:embed="rId7"/>
            <a:stretch>
              <a:fillRect/>
            </a:stretch>
          </p:blipFill>
          <p:spPr>
            <a:xfrm>
              <a:off x="6093783" y="1455161"/>
              <a:ext cx="185324" cy="189267"/>
            </a:xfrm>
            <a:prstGeom prst="rect">
              <a:avLst/>
            </a:prstGeom>
          </p:spPr>
        </p:pic>
      </p:grpSp>
      <p:grpSp>
        <p:nvGrpSpPr>
          <p:cNvPr id="109" name="Grupa 108"/>
          <p:cNvGrpSpPr/>
          <p:nvPr/>
        </p:nvGrpSpPr>
        <p:grpSpPr>
          <a:xfrm>
            <a:off x="5921366" y="2549820"/>
            <a:ext cx="432955" cy="432955"/>
            <a:chOff x="5987672" y="2510920"/>
            <a:chExt cx="393595" cy="393595"/>
          </a:xfrm>
        </p:grpSpPr>
        <p:sp>
          <p:nvSpPr>
            <p:cNvPr id="82" name="Owal 1"/>
            <p:cNvSpPr/>
            <p:nvPr/>
          </p:nvSpPr>
          <p:spPr>
            <a:xfrm>
              <a:off x="5987672" y="2510920"/>
              <a:ext cx="393595" cy="39359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01" name="Obraz 100"/>
            <p:cNvPicPr>
              <a:picLocks noChangeAspect="1"/>
            </p:cNvPicPr>
            <p:nvPr/>
          </p:nvPicPr>
          <p:blipFill>
            <a:blip r:embed="rId8"/>
            <a:stretch>
              <a:fillRect/>
            </a:stretch>
          </p:blipFill>
          <p:spPr>
            <a:xfrm>
              <a:off x="6080643" y="2606614"/>
              <a:ext cx="213298" cy="186636"/>
            </a:xfrm>
            <a:prstGeom prst="rect">
              <a:avLst/>
            </a:prstGeom>
          </p:spPr>
        </p:pic>
      </p:grpSp>
      <p:grpSp>
        <p:nvGrpSpPr>
          <p:cNvPr id="110" name="Grupa 109"/>
          <p:cNvGrpSpPr/>
          <p:nvPr/>
        </p:nvGrpSpPr>
        <p:grpSpPr>
          <a:xfrm>
            <a:off x="5921366" y="1943950"/>
            <a:ext cx="432955" cy="432955"/>
            <a:chOff x="5987672" y="1934340"/>
            <a:chExt cx="393595" cy="393595"/>
          </a:xfrm>
        </p:grpSpPr>
        <p:sp>
          <p:nvSpPr>
            <p:cNvPr id="81" name="Owal 1"/>
            <p:cNvSpPr/>
            <p:nvPr/>
          </p:nvSpPr>
          <p:spPr>
            <a:xfrm>
              <a:off x="5987672" y="1934340"/>
              <a:ext cx="393595" cy="39359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02" name="Obraz 101"/>
            <p:cNvPicPr>
              <a:picLocks noChangeAspect="1"/>
            </p:cNvPicPr>
            <p:nvPr/>
          </p:nvPicPr>
          <p:blipFill>
            <a:blip r:embed="rId9"/>
            <a:stretch>
              <a:fillRect/>
            </a:stretch>
          </p:blipFill>
          <p:spPr>
            <a:xfrm>
              <a:off x="6094963" y="2040225"/>
              <a:ext cx="220839" cy="196601"/>
            </a:xfrm>
            <a:prstGeom prst="rect">
              <a:avLst/>
            </a:prstGeom>
          </p:spPr>
        </p:pic>
      </p:grpSp>
      <p:sp>
        <p:nvSpPr>
          <p:cNvPr id="89" name="Owal 1"/>
          <p:cNvSpPr/>
          <p:nvPr/>
        </p:nvSpPr>
        <p:spPr>
          <a:xfrm>
            <a:off x="5925040" y="3761560"/>
            <a:ext cx="432955" cy="432955"/>
          </a:xfrm>
          <a:prstGeom prst="ellipse">
            <a:avLst/>
          </a:prstGeom>
          <a:solidFill>
            <a:srgbClr val="009DE0"/>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grpSp>
        <p:nvGrpSpPr>
          <p:cNvPr id="108" name="Grupa 107"/>
          <p:cNvGrpSpPr/>
          <p:nvPr/>
        </p:nvGrpSpPr>
        <p:grpSpPr>
          <a:xfrm>
            <a:off x="5921366" y="3155690"/>
            <a:ext cx="432955" cy="432955"/>
            <a:chOff x="5987672" y="3087500"/>
            <a:chExt cx="393595" cy="393595"/>
          </a:xfrm>
        </p:grpSpPr>
        <p:sp>
          <p:nvSpPr>
            <p:cNvPr id="83" name="Owal 1"/>
            <p:cNvSpPr/>
            <p:nvPr/>
          </p:nvSpPr>
          <p:spPr>
            <a:xfrm>
              <a:off x="5987672" y="3087500"/>
              <a:ext cx="393595" cy="39359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05" name="Obraz 104"/>
            <p:cNvPicPr>
              <a:picLocks noChangeAspect="1"/>
            </p:cNvPicPr>
            <p:nvPr/>
          </p:nvPicPr>
          <p:blipFill>
            <a:blip r:embed="rId10"/>
            <a:stretch>
              <a:fillRect/>
            </a:stretch>
          </p:blipFill>
          <p:spPr>
            <a:xfrm>
              <a:off x="6071459" y="3166983"/>
              <a:ext cx="228111" cy="234628"/>
            </a:xfrm>
            <a:prstGeom prst="rect">
              <a:avLst/>
            </a:prstGeom>
          </p:spPr>
        </p:pic>
      </p:grpSp>
      <p:grpSp>
        <p:nvGrpSpPr>
          <p:cNvPr id="116" name="Grupa 115"/>
          <p:cNvGrpSpPr/>
          <p:nvPr/>
        </p:nvGrpSpPr>
        <p:grpSpPr>
          <a:xfrm>
            <a:off x="456758" y="1338080"/>
            <a:ext cx="432955" cy="432955"/>
            <a:chOff x="318828" y="1338080"/>
            <a:chExt cx="432955" cy="432955"/>
          </a:xfrm>
        </p:grpSpPr>
        <p:sp>
          <p:nvSpPr>
            <p:cNvPr id="23" name="Owal 1"/>
            <p:cNvSpPr/>
            <p:nvPr/>
          </p:nvSpPr>
          <p:spPr>
            <a:xfrm>
              <a:off x="318828" y="1338080"/>
              <a:ext cx="432955" cy="432955"/>
            </a:xfrm>
            <a:prstGeom prst="ellipse">
              <a:avLst/>
            </a:prstGeom>
            <a:solidFill>
              <a:srgbClr val="00A295"/>
            </a:solidFill>
            <a:ln w="254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106" name="Obraz 105"/>
            <p:cNvPicPr>
              <a:picLocks noChangeAspect="1"/>
            </p:cNvPicPr>
            <p:nvPr/>
          </p:nvPicPr>
          <p:blipFill>
            <a:blip r:embed="rId11"/>
            <a:stretch>
              <a:fillRect/>
            </a:stretch>
          </p:blipFill>
          <p:spPr>
            <a:xfrm>
              <a:off x="422153" y="1434520"/>
              <a:ext cx="229013" cy="233784"/>
            </a:xfrm>
            <a:prstGeom prst="rect">
              <a:avLst/>
            </a:prstGeom>
          </p:spPr>
        </p:pic>
      </p:grpSp>
      <p:pic>
        <p:nvPicPr>
          <p:cNvPr id="117" name="Obraz 1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55" name="Obraz 54"/>
          <p:cNvPicPr>
            <a:picLocks noChangeAspect="1"/>
          </p:cNvPicPr>
          <p:nvPr/>
        </p:nvPicPr>
        <p:blipFill>
          <a:blip r:embed="rId13"/>
          <a:stretch>
            <a:fillRect/>
          </a:stretch>
        </p:blipFill>
        <p:spPr>
          <a:xfrm>
            <a:off x="6022158" y="3867434"/>
            <a:ext cx="208194" cy="221205"/>
          </a:xfrm>
          <a:prstGeom prst="rect">
            <a:avLst/>
          </a:prstGeom>
        </p:spPr>
      </p:pic>
      <p:pic>
        <p:nvPicPr>
          <p:cNvPr id="4" name="Obraz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57473" y="2117898"/>
            <a:ext cx="3109890" cy="1939793"/>
          </a:xfrm>
          <a:prstGeom prst="rect">
            <a:avLst/>
          </a:prstGeom>
        </p:spPr>
      </p:pic>
    </p:spTree>
    <p:extLst>
      <p:ext uri="{BB962C8B-B14F-4D97-AF65-F5344CB8AC3E}">
        <p14:creationId xmlns:p14="http://schemas.microsoft.com/office/powerpoint/2010/main" val="2526140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LOYALTY PROGRAMS GO MOBILE</a:t>
            </a:r>
          </a:p>
        </p:txBody>
      </p:sp>
      <p:pic>
        <p:nvPicPr>
          <p:cNvPr id="3" name="Obraz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79" y="1363852"/>
            <a:ext cx="7380922" cy="3316494"/>
          </a:xfrm>
          <a:prstGeom prst="rect">
            <a:avLst/>
          </a:prstGeom>
        </p:spPr>
      </p:pic>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CONTACT CENTER</a:t>
            </a:r>
            <a:endParaRPr lang="en-US" sz="900" b="1" dirty="0"/>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105586"/>
              <a:satOff val="0"/>
              <a:lumOff val="-840"/>
              <a:alphaOff val="0"/>
            </a:schemeClr>
          </a:fillRef>
          <a:effectRef idx="0">
            <a:schemeClr val="accent5">
              <a:hueOff val="-1105586"/>
              <a:satOff val="0"/>
              <a:lumOff val="-84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MEMBER PORTAL</a:t>
            </a:r>
            <a:endParaRPr lang="en-US" sz="900" b="1" dirty="0"/>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4" name="Obraz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382877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5"/>
          </p:nvPr>
        </p:nvSpPr>
        <p:spPr/>
        <p:txBody>
          <a:bodyPr/>
          <a:lstStyle/>
          <a:p>
            <a:r>
              <a:rPr lang="pl-PL" dirty="0"/>
              <a:t>LOCATION-BASED OFFERS</a:t>
            </a:r>
          </a:p>
        </p:txBody>
      </p:sp>
      <p:sp>
        <p:nvSpPr>
          <p:cNvPr id="7" name="Dowolny kształt 6"/>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8" name="Dowolny kształt 7"/>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9" name="Dowolny kształt 8"/>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0" name="Dowolny kształt 9"/>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11" name="Dowolny kształt 10"/>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474115"/>
              <a:satOff val="0"/>
              <a:lumOff val="-1121"/>
              <a:alphaOff val="0"/>
            </a:schemeClr>
          </a:fillRef>
          <a:effectRef idx="0">
            <a:schemeClr val="accent5">
              <a:hueOff val="-1474115"/>
              <a:satOff val="0"/>
              <a:lumOff val="-112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BUSINESS TO PARTNER</a:t>
            </a:r>
            <a:endParaRPr lang="en-US" sz="900" b="1" kern="1200" dirty="0">
              <a:effectLst/>
            </a:endParaRPr>
          </a:p>
        </p:txBody>
      </p:sp>
      <p:sp>
        <p:nvSpPr>
          <p:cNvPr id="12" name="Dowolny kształt 11"/>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3" name="Dowolny kształt 12"/>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4" name="Dowolny kształt 13"/>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5" name="Obraz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4" name="Obraz 3"/>
          <p:cNvPicPr>
            <a:picLocks noChangeAspect="1"/>
          </p:cNvPicPr>
          <p:nvPr/>
        </p:nvPicPr>
        <p:blipFill>
          <a:blip r:embed="rId3"/>
          <a:stretch>
            <a:fillRect/>
          </a:stretch>
        </p:blipFill>
        <p:spPr>
          <a:xfrm>
            <a:off x="694592" y="1287848"/>
            <a:ext cx="6787662" cy="3389051"/>
          </a:xfrm>
          <a:prstGeom prst="rect">
            <a:avLst/>
          </a:prstGeom>
        </p:spPr>
      </p:pic>
    </p:spTree>
    <p:extLst>
      <p:ext uri="{BB962C8B-B14F-4D97-AF65-F5344CB8AC3E}">
        <p14:creationId xmlns:p14="http://schemas.microsoft.com/office/powerpoint/2010/main" val="13926713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Łącznik prosty 29"/>
          <p:cNvCxnSpPr/>
          <p:nvPr/>
        </p:nvCxnSpPr>
        <p:spPr>
          <a:xfrm>
            <a:off x="5958063" y="1974133"/>
            <a:ext cx="0" cy="1056455"/>
          </a:xfrm>
          <a:prstGeom prst="line">
            <a:avLst/>
          </a:prstGeom>
          <a:ln w="12700"/>
          <a:effectLst/>
        </p:spPr>
        <p:style>
          <a:lnRef idx="2">
            <a:schemeClr val="accent1"/>
          </a:lnRef>
          <a:fillRef idx="0">
            <a:schemeClr val="accent1"/>
          </a:fillRef>
          <a:effectRef idx="1">
            <a:schemeClr val="accent1"/>
          </a:effectRef>
          <a:fontRef idx="minor">
            <a:schemeClr val="tx1"/>
          </a:fontRef>
        </p:style>
      </p:cxnSp>
      <p:sp>
        <p:nvSpPr>
          <p:cNvPr id="2" name="Symbol zastępczy tekstu 1"/>
          <p:cNvSpPr>
            <a:spLocks noGrp="1"/>
          </p:cNvSpPr>
          <p:nvPr>
            <p:ph type="body" sz="quarter" idx="25"/>
          </p:nvPr>
        </p:nvSpPr>
        <p:spPr/>
        <p:txBody>
          <a:bodyPr/>
          <a:lstStyle/>
          <a:p>
            <a:r>
              <a:rPr lang="pl-PL" dirty="0"/>
              <a:t>PARTNER MANAGEMENT</a:t>
            </a:r>
          </a:p>
        </p:txBody>
      </p:sp>
      <p:sp>
        <p:nvSpPr>
          <p:cNvPr id="18" name="Dowolny kształt 17"/>
          <p:cNvSpPr/>
          <p:nvPr/>
        </p:nvSpPr>
        <p:spPr>
          <a:xfrm>
            <a:off x="1156101" y="1431155"/>
            <a:ext cx="1726815" cy="938889"/>
          </a:xfrm>
          <a:custGeom>
            <a:avLst/>
            <a:gdLst>
              <a:gd name="connsiteX0" fmla="*/ 0 w 1297383"/>
              <a:gd name="connsiteY0" fmla="*/ 0 h 648691"/>
              <a:gd name="connsiteX1" fmla="*/ 1297383 w 1297383"/>
              <a:gd name="connsiteY1" fmla="*/ 0 h 648691"/>
              <a:gd name="connsiteX2" fmla="*/ 1297383 w 1297383"/>
              <a:gd name="connsiteY2" fmla="*/ 648691 h 648691"/>
              <a:gd name="connsiteX3" fmla="*/ 0 w 1297383"/>
              <a:gd name="connsiteY3" fmla="*/ 648691 h 648691"/>
              <a:gd name="connsiteX4" fmla="*/ 0 w 1297383"/>
              <a:gd name="connsiteY4" fmla="*/ 0 h 648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383" h="648691">
                <a:moveTo>
                  <a:pt x="0" y="0"/>
                </a:moveTo>
                <a:lnTo>
                  <a:pt x="1297383" y="0"/>
                </a:lnTo>
                <a:lnTo>
                  <a:pt x="1297383" y="648691"/>
                </a:lnTo>
                <a:lnTo>
                  <a:pt x="0" y="648691"/>
                </a:lnTo>
                <a:lnTo>
                  <a:pt x="0" y="0"/>
                </a:lnTo>
                <a:close/>
              </a:path>
            </a:pathLst>
          </a:custGeom>
          <a:solidFill>
            <a:srgbClr val="26437E"/>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pl-PL" b="1" kern="1200" dirty="0"/>
              <a:t>RETAIL </a:t>
            </a:r>
            <a:br>
              <a:rPr lang="pl-PL" b="1" kern="1200" dirty="0"/>
            </a:br>
            <a:r>
              <a:rPr lang="pl-PL" kern="1200" dirty="0"/>
              <a:t>PARTNER 1</a:t>
            </a:r>
            <a:endParaRPr lang="en-US" kern="1200" dirty="0"/>
          </a:p>
        </p:txBody>
      </p:sp>
      <p:sp>
        <p:nvSpPr>
          <p:cNvPr id="19" name="Dowolny kształt 18"/>
          <p:cNvSpPr/>
          <p:nvPr/>
        </p:nvSpPr>
        <p:spPr>
          <a:xfrm>
            <a:off x="3143936" y="1430661"/>
            <a:ext cx="1726815" cy="949750"/>
          </a:xfrm>
          <a:custGeom>
            <a:avLst/>
            <a:gdLst>
              <a:gd name="connsiteX0" fmla="*/ 0 w 1427120"/>
              <a:gd name="connsiteY0" fmla="*/ 0 h 863409"/>
              <a:gd name="connsiteX1" fmla="*/ 1427120 w 1427120"/>
              <a:gd name="connsiteY1" fmla="*/ 0 h 863409"/>
              <a:gd name="connsiteX2" fmla="*/ 1427120 w 1427120"/>
              <a:gd name="connsiteY2" fmla="*/ 863409 h 863409"/>
              <a:gd name="connsiteX3" fmla="*/ 0 w 1427120"/>
              <a:gd name="connsiteY3" fmla="*/ 863409 h 863409"/>
              <a:gd name="connsiteX4" fmla="*/ 0 w 1427120"/>
              <a:gd name="connsiteY4" fmla="*/ 0 h 863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120" h="863409">
                <a:moveTo>
                  <a:pt x="0" y="0"/>
                </a:moveTo>
                <a:lnTo>
                  <a:pt x="1427120" y="0"/>
                </a:lnTo>
                <a:lnTo>
                  <a:pt x="1427120" y="863409"/>
                </a:lnTo>
                <a:lnTo>
                  <a:pt x="0" y="863409"/>
                </a:lnTo>
                <a:lnTo>
                  <a:pt x="0" y="0"/>
                </a:lnTo>
                <a:close/>
              </a:path>
            </a:pathLst>
          </a:custGeom>
          <a:solidFill>
            <a:srgbClr val="26437E"/>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pl-PL" b="1" kern="1200" dirty="0"/>
              <a:t>TELCO </a:t>
            </a:r>
            <a:br>
              <a:rPr lang="pl-PL" b="1" kern="1200" dirty="0"/>
            </a:br>
            <a:r>
              <a:rPr lang="pl-PL" kern="1200" dirty="0"/>
              <a:t>PARTNER 2</a:t>
            </a:r>
            <a:endParaRPr lang="en-US" kern="1200" dirty="0"/>
          </a:p>
        </p:txBody>
      </p:sp>
      <p:sp>
        <p:nvSpPr>
          <p:cNvPr id="20" name="Dowolny kształt 19"/>
          <p:cNvSpPr/>
          <p:nvPr/>
        </p:nvSpPr>
        <p:spPr>
          <a:xfrm>
            <a:off x="5124149" y="1430997"/>
            <a:ext cx="1726815" cy="942362"/>
          </a:xfrm>
          <a:custGeom>
            <a:avLst/>
            <a:gdLst>
              <a:gd name="connsiteX0" fmla="*/ 0 w 1297383"/>
              <a:gd name="connsiteY0" fmla="*/ 0 h 784918"/>
              <a:gd name="connsiteX1" fmla="*/ 1297383 w 1297383"/>
              <a:gd name="connsiteY1" fmla="*/ 0 h 784918"/>
              <a:gd name="connsiteX2" fmla="*/ 1297383 w 1297383"/>
              <a:gd name="connsiteY2" fmla="*/ 784918 h 784918"/>
              <a:gd name="connsiteX3" fmla="*/ 0 w 1297383"/>
              <a:gd name="connsiteY3" fmla="*/ 784918 h 784918"/>
              <a:gd name="connsiteX4" fmla="*/ 0 w 1297383"/>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383" h="784918">
                <a:moveTo>
                  <a:pt x="0" y="0"/>
                </a:moveTo>
                <a:lnTo>
                  <a:pt x="1297383" y="0"/>
                </a:lnTo>
                <a:lnTo>
                  <a:pt x="1297383" y="784918"/>
                </a:lnTo>
                <a:lnTo>
                  <a:pt x="0" y="784918"/>
                </a:lnTo>
                <a:lnTo>
                  <a:pt x="0" y="0"/>
                </a:lnTo>
                <a:close/>
              </a:path>
            </a:pathLst>
          </a:custGeom>
          <a:solidFill>
            <a:srgbClr val="26437E"/>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pl-PL" b="1" kern="1200" dirty="0"/>
              <a:t>BANKING </a:t>
            </a:r>
            <a:r>
              <a:rPr lang="pl-PL" kern="1200" dirty="0"/>
              <a:t>PARTNER 3</a:t>
            </a:r>
            <a:endParaRPr lang="en-US" kern="1200" dirty="0"/>
          </a:p>
        </p:txBody>
      </p:sp>
      <p:sp>
        <p:nvSpPr>
          <p:cNvPr id="21" name="Dowolny kształt 20"/>
          <p:cNvSpPr/>
          <p:nvPr/>
        </p:nvSpPr>
        <p:spPr>
          <a:xfrm>
            <a:off x="495300" y="3523949"/>
            <a:ext cx="1297383" cy="865509"/>
          </a:xfrm>
          <a:custGeom>
            <a:avLst/>
            <a:gdLst>
              <a:gd name="connsiteX0" fmla="*/ 0 w 1179439"/>
              <a:gd name="connsiteY0" fmla="*/ 0 h 784918"/>
              <a:gd name="connsiteX1" fmla="*/ 1179439 w 1179439"/>
              <a:gd name="connsiteY1" fmla="*/ 0 h 784918"/>
              <a:gd name="connsiteX2" fmla="*/ 1179439 w 1179439"/>
              <a:gd name="connsiteY2" fmla="*/ 784918 h 784918"/>
              <a:gd name="connsiteX3" fmla="*/ 0 w 1179439"/>
              <a:gd name="connsiteY3" fmla="*/ 784918 h 784918"/>
              <a:gd name="connsiteX4" fmla="*/ 0 w 1179439"/>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439" h="784918">
                <a:moveTo>
                  <a:pt x="0" y="0"/>
                </a:moveTo>
                <a:lnTo>
                  <a:pt x="1179439" y="0"/>
                </a:lnTo>
                <a:lnTo>
                  <a:pt x="1179439" y="784918"/>
                </a:lnTo>
                <a:lnTo>
                  <a:pt x="0" y="784918"/>
                </a:lnTo>
                <a:lnTo>
                  <a:pt x="0" y="0"/>
                </a:lnTo>
                <a:close/>
              </a:path>
            </a:pathLst>
          </a:custGeom>
          <a:solidFill>
            <a:srgbClr val="00A29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72000" numCol="1" spcCol="1270" anchor="b" anchorCtr="0">
            <a:noAutofit/>
          </a:bodyPr>
          <a:lstStyle/>
          <a:p>
            <a:pPr lvl="0" algn="ctr" defTabSz="711200">
              <a:lnSpc>
                <a:spcPct val="90000"/>
              </a:lnSpc>
              <a:spcBef>
                <a:spcPct val="0"/>
              </a:spcBef>
              <a:spcAft>
                <a:spcPct val="35000"/>
              </a:spcAft>
            </a:pPr>
            <a:r>
              <a:rPr lang="pl-PL" sz="1400" kern="1200" dirty="0"/>
              <a:t>POINTS VALUE</a:t>
            </a:r>
            <a:endParaRPr lang="en-US" sz="1400" kern="1200" dirty="0"/>
          </a:p>
        </p:txBody>
      </p:sp>
      <p:sp>
        <p:nvSpPr>
          <p:cNvPr id="22" name="Dowolny kształt 21"/>
          <p:cNvSpPr/>
          <p:nvPr/>
        </p:nvSpPr>
        <p:spPr>
          <a:xfrm>
            <a:off x="1928438" y="3523948"/>
            <a:ext cx="1297383" cy="865509"/>
          </a:xfrm>
          <a:custGeom>
            <a:avLst/>
            <a:gdLst>
              <a:gd name="connsiteX0" fmla="*/ 0 w 1297383"/>
              <a:gd name="connsiteY0" fmla="*/ 0 h 784918"/>
              <a:gd name="connsiteX1" fmla="*/ 1297383 w 1297383"/>
              <a:gd name="connsiteY1" fmla="*/ 0 h 784918"/>
              <a:gd name="connsiteX2" fmla="*/ 1297383 w 1297383"/>
              <a:gd name="connsiteY2" fmla="*/ 784918 h 784918"/>
              <a:gd name="connsiteX3" fmla="*/ 0 w 1297383"/>
              <a:gd name="connsiteY3" fmla="*/ 784918 h 784918"/>
              <a:gd name="connsiteX4" fmla="*/ 0 w 1297383"/>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383" h="784918">
                <a:moveTo>
                  <a:pt x="0" y="0"/>
                </a:moveTo>
                <a:lnTo>
                  <a:pt x="1297383" y="0"/>
                </a:lnTo>
                <a:lnTo>
                  <a:pt x="1297383" y="784918"/>
                </a:lnTo>
                <a:lnTo>
                  <a:pt x="0" y="784918"/>
                </a:lnTo>
                <a:lnTo>
                  <a:pt x="0" y="0"/>
                </a:lnTo>
                <a:close/>
              </a:path>
            </a:pathLst>
          </a:custGeom>
          <a:solidFill>
            <a:srgbClr val="00A29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72000" numCol="1" spcCol="1270" anchor="b" anchorCtr="0">
            <a:noAutofit/>
          </a:bodyPr>
          <a:lstStyle/>
          <a:p>
            <a:pPr lvl="0" algn="ctr" defTabSz="711200">
              <a:lnSpc>
                <a:spcPct val="90000"/>
              </a:lnSpc>
              <a:spcBef>
                <a:spcPct val="0"/>
              </a:spcBef>
              <a:spcAft>
                <a:spcPct val="35000"/>
              </a:spcAft>
            </a:pPr>
            <a:r>
              <a:rPr lang="pl-PL" sz="1400" kern="1200" dirty="0"/>
              <a:t>OFFERS</a:t>
            </a:r>
            <a:endParaRPr lang="en-US" sz="1400" kern="1200" dirty="0"/>
          </a:p>
        </p:txBody>
      </p:sp>
      <p:sp>
        <p:nvSpPr>
          <p:cNvPr id="23" name="Dowolny kształt 22"/>
          <p:cNvSpPr/>
          <p:nvPr/>
        </p:nvSpPr>
        <p:spPr>
          <a:xfrm>
            <a:off x="3361576" y="3523947"/>
            <a:ext cx="1297383" cy="865509"/>
          </a:xfrm>
          <a:custGeom>
            <a:avLst/>
            <a:gdLst>
              <a:gd name="connsiteX0" fmla="*/ 0 w 1297383"/>
              <a:gd name="connsiteY0" fmla="*/ 0 h 784918"/>
              <a:gd name="connsiteX1" fmla="*/ 1297383 w 1297383"/>
              <a:gd name="connsiteY1" fmla="*/ 0 h 784918"/>
              <a:gd name="connsiteX2" fmla="*/ 1297383 w 1297383"/>
              <a:gd name="connsiteY2" fmla="*/ 784918 h 784918"/>
              <a:gd name="connsiteX3" fmla="*/ 0 w 1297383"/>
              <a:gd name="connsiteY3" fmla="*/ 784918 h 784918"/>
              <a:gd name="connsiteX4" fmla="*/ 0 w 1297383"/>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7383" h="784918">
                <a:moveTo>
                  <a:pt x="0" y="0"/>
                </a:moveTo>
                <a:lnTo>
                  <a:pt x="1297383" y="0"/>
                </a:lnTo>
                <a:lnTo>
                  <a:pt x="1297383" y="784918"/>
                </a:lnTo>
                <a:lnTo>
                  <a:pt x="0" y="784918"/>
                </a:lnTo>
                <a:lnTo>
                  <a:pt x="0" y="0"/>
                </a:lnTo>
                <a:close/>
              </a:path>
            </a:pathLst>
          </a:custGeom>
          <a:solidFill>
            <a:srgbClr val="00A29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72000" numCol="1" spcCol="1270" anchor="b" anchorCtr="0">
            <a:noAutofit/>
          </a:bodyPr>
          <a:lstStyle/>
          <a:p>
            <a:pPr lvl="0" algn="ctr" defTabSz="711200">
              <a:lnSpc>
                <a:spcPct val="90000"/>
              </a:lnSpc>
              <a:spcBef>
                <a:spcPct val="0"/>
              </a:spcBef>
              <a:spcAft>
                <a:spcPct val="35000"/>
              </a:spcAft>
            </a:pPr>
            <a:r>
              <a:rPr lang="pl-PL" sz="1400" kern="1200" dirty="0"/>
              <a:t>BUSINESS RULES</a:t>
            </a:r>
            <a:endParaRPr lang="en-US" sz="1400" kern="1200" dirty="0"/>
          </a:p>
        </p:txBody>
      </p:sp>
      <p:sp>
        <p:nvSpPr>
          <p:cNvPr id="24" name="Dowolny kształt 23"/>
          <p:cNvSpPr/>
          <p:nvPr/>
        </p:nvSpPr>
        <p:spPr>
          <a:xfrm>
            <a:off x="4794714" y="3520474"/>
            <a:ext cx="1297383" cy="865509"/>
          </a:xfrm>
          <a:custGeom>
            <a:avLst/>
            <a:gdLst>
              <a:gd name="connsiteX0" fmla="*/ 0 w 1179439"/>
              <a:gd name="connsiteY0" fmla="*/ 0 h 784918"/>
              <a:gd name="connsiteX1" fmla="*/ 1179439 w 1179439"/>
              <a:gd name="connsiteY1" fmla="*/ 0 h 784918"/>
              <a:gd name="connsiteX2" fmla="*/ 1179439 w 1179439"/>
              <a:gd name="connsiteY2" fmla="*/ 784918 h 784918"/>
              <a:gd name="connsiteX3" fmla="*/ 0 w 1179439"/>
              <a:gd name="connsiteY3" fmla="*/ 784918 h 784918"/>
              <a:gd name="connsiteX4" fmla="*/ 0 w 1179439"/>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439" h="784918">
                <a:moveTo>
                  <a:pt x="0" y="0"/>
                </a:moveTo>
                <a:lnTo>
                  <a:pt x="1179439" y="0"/>
                </a:lnTo>
                <a:lnTo>
                  <a:pt x="1179439" y="784918"/>
                </a:lnTo>
                <a:lnTo>
                  <a:pt x="0" y="784918"/>
                </a:lnTo>
                <a:lnTo>
                  <a:pt x="0" y="0"/>
                </a:lnTo>
                <a:close/>
              </a:path>
            </a:pathLst>
          </a:custGeom>
          <a:solidFill>
            <a:srgbClr val="00A29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72000" numCol="1" spcCol="1270" anchor="b" anchorCtr="0">
            <a:noAutofit/>
          </a:bodyPr>
          <a:lstStyle/>
          <a:p>
            <a:pPr lvl="0" algn="ctr" defTabSz="711200">
              <a:lnSpc>
                <a:spcPct val="90000"/>
              </a:lnSpc>
              <a:spcBef>
                <a:spcPct val="0"/>
              </a:spcBef>
              <a:spcAft>
                <a:spcPct val="35000"/>
              </a:spcAft>
            </a:pPr>
            <a:r>
              <a:rPr lang="pl-PL" sz="1400" kern="1200" dirty="0"/>
              <a:t>REPORTS</a:t>
            </a:r>
            <a:endParaRPr lang="en-US" sz="1400" kern="1200" dirty="0"/>
          </a:p>
        </p:txBody>
      </p:sp>
      <p:sp>
        <p:nvSpPr>
          <p:cNvPr id="25" name="Dowolny kształt 24"/>
          <p:cNvSpPr/>
          <p:nvPr/>
        </p:nvSpPr>
        <p:spPr>
          <a:xfrm>
            <a:off x="6227852" y="3523947"/>
            <a:ext cx="1297383" cy="865509"/>
          </a:xfrm>
          <a:custGeom>
            <a:avLst/>
            <a:gdLst>
              <a:gd name="connsiteX0" fmla="*/ 0 w 1179439"/>
              <a:gd name="connsiteY0" fmla="*/ 0 h 784918"/>
              <a:gd name="connsiteX1" fmla="*/ 1179439 w 1179439"/>
              <a:gd name="connsiteY1" fmla="*/ 0 h 784918"/>
              <a:gd name="connsiteX2" fmla="*/ 1179439 w 1179439"/>
              <a:gd name="connsiteY2" fmla="*/ 784918 h 784918"/>
              <a:gd name="connsiteX3" fmla="*/ 0 w 1179439"/>
              <a:gd name="connsiteY3" fmla="*/ 784918 h 784918"/>
              <a:gd name="connsiteX4" fmla="*/ 0 w 1179439"/>
              <a:gd name="connsiteY4" fmla="*/ 0 h 78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439" h="784918">
                <a:moveTo>
                  <a:pt x="0" y="0"/>
                </a:moveTo>
                <a:lnTo>
                  <a:pt x="1179439" y="0"/>
                </a:lnTo>
                <a:lnTo>
                  <a:pt x="1179439" y="784918"/>
                </a:lnTo>
                <a:lnTo>
                  <a:pt x="0" y="784918"/>
                </a:lnTo>
                <a:lnTo>
                  <a:pt x="0" y="0"/>
                </a:lnTo>
                <a:close/>
              </a:path>
            </a:pathLst>
          </a:custGeom>
          <a:solidFill>
            <a:srgbClr val="00A29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160" tIns="10160" rIns="10160" bIns="72000" numCol="1" spcCol="1270" anchor="b" anchorCtr="0">
            <a:noAutofit/>
          </a:bodyPr>
          <a:lstStyle/>
          <a:p>
            <a:pPr lvl="0" algn="ctr" defTabSz="711200">
              <a:lnSpc>
                <a:spcPct val="90000"/>
              </a:lnSpc>
              <a:spcBef>
                <a:spcPct val="0"/>
              </a:spcBef>
              <a:spcAft>
                <a:spcPct val="35000"/>
              </a:spcAft>
            </a:pPr>
            <a:r>
              <a:rPr lang="pl-PL" sz="1400" kern="1200" dirty="0"/>
              <a:t>REQUESTS</a:t>
            </a:r>
            <a:endParaRPr lang="en-US" sz="1400" kern="1200" dirty="0"/>
          </a:p>
        </p:txBody>
      </p:sp>
      <p:sp>
        <p:nvSpPr>
          <p:cNvPr id="6" name="Dowolny kształt 5"/>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7" name="Dowolny kształt 6"/>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8" name="Dowolny kształt 7"/>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9" name="Dowolny kształt 8"/>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10" name="Dowolny kształt 9"/>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TO PARTNER</a:t>
            </a:r>
            <a:endParaRPr lang="en-US" sz="900" b="1" dirty="0"/>
          </a:p>
        </p:txBody>
      </p:sp>
      <p:sp>
        <p:nvSpPr>
          <p:cNvPr id="11" name="Dowolny kształt 10"/>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DATA HUB</a:t>
            </a:r>
            <a:endParaRPr lang="en-US" sz="900" b="1" kern="1200" dirty="0">
              <a:effectLst/>
            </a:endParaRPr>
          </a:p>
        </p:txBody>
      </p:sp>
      <p:sp>
        <p:nvSpPr>
          <p:cNvPr id="12" name="Dowolny kształt 11"/>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3" name="Dowolny kształt 12"/>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cxnSp>
        <p:nvCxnSpPr>
          <p:cNvPr id="31" name="Łącznik prosty 30"/>
          <p:cNvCxnSpPr/>
          <p:nvPr/>
        </p:nvCxnSpPr>
        <p:spPr>
          <a:xfrm rot="16200000" flipH="1">
            <a:off x="5198490" y="3267885"/>
            <a:ext cx="489833"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3" name="Łącznik prosty 32"/>
          <p:cNvCxnSpPr/>
          <p:nvPr/>
        </p:nvCxnSpPr>
        <p:spPr>
          <a:xfrm rot="16200000" flipH="1">
            <a:off x="6631628" y="3267885"/>
            <a:ext cx="489833"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4" name="Łącznik prosty 33"/>
          <p:cNvCxnSpPr/>
          <p:nvPr/>
        </p:nvCxnSpPr>
        <p:spPr>
          <a:xfrm rot="16200000" flipH="1">
            <a:off x="3765352" y="3267885"/>
            <a:ext cx="489833"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5" name="Łącznik prosty 34"/>
          <p:cNvCxnSpPr/>
          <p:nvPr/>
        </p:nvCxnSpPr>
        <p:spPr>
          <a:xfrm rot="16200000" flipH="1">
            <a:off x="2332214" y="3267885"/>
            <a:ext cx="489833"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6" name="Łącznik prosty 35"/>
          <p:cNvCxnSpPr/>
          <p:nvPr/>
        </p:nvCxnSpPr>
        <p:spPr>
          <a:xfrm rot="16200000" flipH="1">
            <a:off x="899076" y="3267885"/>
            <a:ext cx="489833" cy="0"/>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37" name="Łącznik prosty 36"/>
          <p:cNvCxnSpPr/>
          <p:nvPr/>
        </p:nvCxnSpPr>
        <p:spPr>
          <a:xfrm flipH="1">
            <a:off x="1136374" y="3030588"/>
            <a:ext cx="5740171" cy="0"/>
          </a:xfrm>
          <a:prstGeom prst="line">
            <a:avLst/>
          </a:prstGeom>
          <a:ln w="12700"/>
          <a:effectLst/>
        </p:spPr>
        <p:style>
          <a:lnRef idx="2">
            <a:schemeClr val="accent1"/>
          </a:lnRef>
          <a:fillRef idx="0">
            <a:schemeClr val="accent1"/>
          </a:fillRef>
          <a:effectRef idx="1">
            <a:schemeClr val="accent1"/>
          </a:effectRef>
          <a:fontRef idx="minor">
            <a:schemeClr val="tx1"/>
          </a:fontRef>
        </p:style>
      </p:cxnSp>
      <p:pic>
        <p:nvPicPr>
          <p:cNvPr id="27" name="Obraz 26"/>
          <p:cNvPicPr>
            <a:picLocks noChangeAspect="1"/>
          </p:cNvPicPr>
          <p:nvPr/>
        </p:nvPicPr>
        <p:blipFill>
          <a:blip r:embed="rId2"/>
          <a:stretch>
            <a:fillRect/>
          </a:stretch>
        </p:blipFill>
        <p:spPr>
          <a:xfrm>
            <a:off x="1009536" y="3610716"/>
            <a:ext cx="268916" cy="255905"/>
          </a:xfrm>
          <a:prstGeom prst="rect">
            <a:avLst/>
          </a:prstGeom>
        </p:spPr>
      </p:pic>
      <p:pic>
        <p:nvPicPr>
          <p:cNvPr id="28" name="Obraz 27"/>
          <p:cNvPicPr>
            <a:picLocks noChangeAspect="1"/>
          </p:cNvPicPr>
          <p:nvPr/>
        </p:nvPicPr>
        <p:blipFill>
          <a:blip r:embed="rId3"/>
          <a:stretch>
            <a:fillRect/>
          </a:stretch>
        </p:blipFill>
        <p:spPr>
          <a:xfrm>
            <a:off x="2462625" y="3665505"/>
            <a:ext cx="229013" cy="324435"/>
          </a:xfrm>
          <a:prstGeom prst="rect">
            <a:avLst/>
          </a:prstGeom>
        </p:spPr>
      </p:pic>
      <p:pic>
        <p:nvPicPr>
          <p:cNvPr id="32" name="Obraz 31"/>
          <p:cNvPicPr>
            <a:picLocks noChangeAspect="1"/>
          </p:cNvPicPr>
          <p:nvPr/>
        </p:nvPicPr>
        <p:blipFill>
          <a:blip r:embed="rId4"/>
          <a:stretch>
            <a:fillRect/>
          </a:stretch>
        </p:blipFill>
        <p:spPr>
          <a:xfrm>
            <a:off x="3819820" y="3617743"/>
            <a:ext cx="372623" cy="251914"/>
          </a:xfrm>
          <a:prstGeom prst="rect">
            <a:avLst/>
          </a:prstGeom>
        </p:spPr>
      </p:pic>
      <p:pic>
        <p:nvPicPr>
          <p:cNvPr id="38" name="Obraz 37"/>
          <p:cNvPicPr>
            <a:picLocks noChangeAspect="1"/>
          </p:cNvPicPr>
          <p:nvPr/>
        </p:nvPicPr>
        <p:blipFill>
          <a:blip r:embed="rId5"/>
          <a:stretch>
            <a:fillRect/>
          </a:stretch>
        </p:blipFill>
        <p:spPr>
          <a:xfrm>
            <a:off x="5327041" y="3612768"/>
            <a:ext cx="283900" cy="417964"/>
          </a:xfrm>
          <a:prstGeom prst="rect">
            <a:avLst/>
          </a:prstGeom>
        </p:spPr>
      </p:pic>
      <p:pic>
        <p:nvPicPr>
          <p:cNvPr id="39" name="Obraz 38"/>
          <p:cNvPicPr>
            <a:picLocks noChangeAspect="1"/>
          </p:cNvPicPr>
          <p:nvPr/>
        </p:nvPicPr>
        <p:blipFill>
          <a:blip r:embed="rId6"/>
          <a:stretch>
            <a:fillRect/>
          </a:stretch>
        </p:blipFill>
        <p:spPr>
          <a:xfrm>
            <a:off x="6721721" y="3716808"/>
            <a:ext cx="309646" cy="251914"/>
          </a:xfrm>
          <a:prstGeom prst="rect">
            <a:avLst/>
          </a:prstGeom>
        </p:spPr>
      </p:pic>
      <p:pic>
        <p:nvPicPr>
          <p:cNvPr id="40" name="Obraz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62312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p:cNvSpPr>
            <a:spLocks noGrp="1"/>
          </p:cNvSpPr>
          <p:nvPr>
            <p:ph type="body" sz="quarter" idx="25"/>
          </p:nvPr>
        </p:nvSpPr>
        <p:spPr/>
        <p:txBody>
          <a:bodyPr/>
          <a:lstStyle/>
          <a:p>
            <a:r>
              <a:rPr lang="en-US" dirty="0"/>
              <a:t>COMARCH CRM&amp;MARKETING IN NUMBERS</a:t>
            </a:r>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pic>
        <p:nvPicPr>
          <p:cNvPr id="5" name="Obraz 4">
            <a:extLst>
              <a:ext uri="{FF2B5EF4-FFF2-40B4-BE49-F238E27FC236}">
                <a16:creationId xmlns:a16="http://schemas.microsoft.com/office/drawing/2014/main" id="{1633492D-7E64-4A86-836C-B9D16CD84D6B}"/>
              </a:ext>
            </a:extLst>
          </p:cNvPr>
          <p:cNvPicPr>
            <a:picLocks noChangeAspect="1"/>
          </p:cNvPicPr>
          <p:nvPr/>
        </p:nvPicPr>
        <p:blipFill>
          <a:blip r:embed="rId3"/>
          <a:stretch>
            <a:fillRect/>
          </a:stretch>
        </p:blipFill>
        <p:spPr>
          <a:xfrm>
            <a:off x="639192" y="801866"/>
            <a:ext cx="7705817" cy="4236456"/>
          </a:xfrm>
          <a:prstGeom prst="rect">
            <a:avLst/>
          </a:prstGeom>
        </p:spPr>
      </p:pic>
    </p:spTree>
    <p:extLst>
      <p:ext uri="{BB962C8B-B14F-4D97-AF65-F5344CB8AC3E}">
        <p14:creationId xmlns:p14="http://schemas.microsoft.com/office/powerpoint/2010/main" val="40407038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6"/>
          </p:nvPr>
        </p:nvSpPr>
        <p:spPr/>
        <p:txBody>
          <a:bodyPr/>
          <a:lstStyle/>
          <a:p>
            <a:r>
              <a:rPr lang="en-US" dirty="0"/>
              <a:t>QUICK </a:t>
            </a:r>
            <a:r>
              <a:rPr lang="pl-PL" dirty="0"/>
              <a:t>&amp;</a:t>
            </a:r>
            <a:r>
              <a:rPr lang="en-US" dirty="0"/>
              <a:t> EASY INTEGRATION OF NEW PARTNERS</a:t>
            </a:r>
            <a:endParaRPr lang="pl-PL" dirty="0"/>
          </a:p>
        </p:txBody>
      </p:sp>
      <p:sp>
        <p:nvSpPr>
          <p:cNvPr id="4" name="Dowolny kształt 3"/>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5" name="Dowolny kształt 4"/>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6" name="Dowolny kształt 5"/>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7" name="Dowolny kształt 6"/>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8" name="Dowolny kształt 7"/>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TO PARTNER</a:t>
            </a:r>
            <a:endParaRPr lang="en-US" sz="900" b="1" dirty="0"/>
          </a:p>
        </p:txBody>
      </p:sp>
      <p:sp>
        <p:nvSpPr>
          <p:cNvPr id="9" name="Dowolny kształt 8"/>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DATA HUB</a:t>
            </a:r>
            <a:endParaRPr lang="en-US" sz="900" b="1" dirty="0"/>
          </a:p>
        </p:txBody>
      </p:sp>
      <p:sp>
        <p:nvSpPr>
          <p:cNvPr id="10" name="Dowolny kształt 9"/>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1" name="Dowolny kształt 10"/>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579702"/>
              <a:satOff val="0"/>
              <a:lumOff val="-196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IN-STORE </a:t>
            </a:r>
            <a:br>
              <a:rPr lang="pl-PL" sz="900" b="1" kern="1200" dirty="0">
                <a:effectLst/>
              </a:rPr>
            </a:br>
            <a:r>
              <a:rPr lang="pl-PL" sz="900" b="1" kern="1200" dirty="0">
                <a:effectLst/>
              </a:rPr>
              <a:t>APPLICATION</a:t>
            </a:r>
            <a:endParaRPr lang="en-US" sz="900" b="1" kern="1200" dirty="0">
              <a:effectLst/>
            </a:endParaRPr>
          </a:p>
        </p:txBody>
      </p:sp>
      <p:pic>
        <p:nvPicPr>
          <p:cNvPr id="12" name="Obraz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14" name="Symbol zastępczy tekstu 13"/>
          <p:cNvSpPr>
            <a:spLocks noGrp="1"/>
          </p:cNvSpPr>
          <p:nvPr>
            <p:ph type="body" sz="quarter" idx="18"/>
          </p:nvPr>
        </p:nvSpPr>
        <p:spPr>
          <a:xfrm>
            <a:off x="1205071" y="2293620"/>
            <a:ext cx="2825296" cy="2697638"/>
          </a:xfrm>
        </p:spPr>
        <p:txBody>
          <a:bodyPr/>
          <a:lstStyle/>
          <a:p>
            <a:pPr marL="171450" indent="-171450" algn="l">
              <a:spcBef>
                <a:spcPts val="400"/>
              </a:spcBef>
              <a:spcAft>
                <a:spcPts val="400"/>
              </a:spcAft>
              <a:buFont typeface="Wingdings" panose="05000000000000000000" pitchFamily="2" charset="2"/>
              <a:buChar char="§"/>
            </a:pPr>
            <a:r>
              <a:rPr lang="pl-PL" sz="1400" dirty="0"/>
              <a:t>r</a:t>
            </a:r>
            <a:r>
              <a:rPr lang="en-US" sz="1400" dirty="0"/>
              <a:t>educing time and cost of new integrations</a:t>
            </a:r>
          </a:p>
          <a:p>
            <a:pPr marL="171450" indent="-171450" algn="l">
              <a:spcBef>
                <a:spcPts val="400"/>
              </a:spcBef>
              <a:spcAft>
                <a:spcPts val="400"/>
              </a:spcAft>
              <a:buFont typeface="Wingdings" panose="05000000000000000000" pitchFamily="2" charset="2"/>
              <a:buChar char="§"/>
            </a:pPr>
            <a:r>
              <a:rPr lang="pl-PL" sz="1400" dirty="0"/>
              <a:t>s</a:t>
            </a:r>
            <a:r>
              <a:rPr lang="en-US" sz="1400" dirty="0" err="1"/>
              <a:t>treamlining</a:t>
            </a:r>
            <a:r>
              <a:rPr lang="en-US" sz="1400" dirty="0"/>
              <a:t> file exchange process</a:t>
            </a:r>
          </a:p>
          <a:p>
            <a:pPr marL="171450" indent="-171450" algn="l">
              <a:spcBef>
                <a:spcPts val="400"/>
              </a:spcBef>
              <a:spcAft>
                <a:spcPts val="400"/>
              </a:spcAft>
              <a:buFont typeface="Wingdings" panose="05000000000000000000" pitchFamily="2" charset="2"/>
              <a:buChar char="§"/>
            </a:pPr>
            <a:r>
              <a:rPr lang="pl-PL" sz="1400" dirty="0"/>
              <a:t>s</a:t>
            </a:r>
            <a:r>
              <a:rPr lang="en-US" sz="1400" dirty="0" err="1"/>
              <a:t>cheduling</a:t>
            </a:r>
            <a:r>
              <a:rPr lang="en-US" sz="1400" dirty="0"/>
              <a:t> of file processing</a:t>
            </a:r>
          </a:p>
          <a:p>
            <a:pPr marL="171450" indent="-171450" algn="l">
              <a:spcBef>
                <a:spcPts val="400"/>
              </a:spcBef>
              <a:spcAft>
                <a:spcPts val="400"/>
              </a:spcAft>
              <a:buFont typeface="Wingdings" panose="05000000000000000000" pitchFamily="2" charset="2"/>
              <a:buChar char="§"/>
            </a:pPr>
            <a:r>
              <a:rPr lang="pl-PL" sz="1400" dirty="0"/>
              <a:t>t</a:t>
            </a:r>
            <a:r>
              <a:rPr lang="en-US" sz="1400" dirty="0" err="1"/>
              <a:t>ranslation</a:t>
            </a:r>
            <a:r>
              <a:rPr lang="en-US" sz="1400" dirty="0"/>
              <a:t> of many different file formats</a:t>
            </a:r>
          </a:p>
        </p:txBody>
      </p:sp>
    </p:spTree>
    <p:extLst>
      <p:ext uri="{BB962C8B-B14F-4D97-AF65-F5344CB8AC3E}">
        <p14:creationId xmlns:p14="http://schemas.microsoft.com/office/powerpoint/2010/main" val="37227728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lipsa 4"/>
          <p:cNvSpPr/>
          <p:nvPr/>
        </p:nvSpPr>
        <p:spPr>
          <a:xfrm>
            <a:off x="476313" y="1302402"/>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 name="Symbol zastępczy tekstu 1"/>
          <p:cNvSpPr>
            <a:spLocks noGrp="1"/>
          </p:cNvSpPr>
          <p:nvPr>
            <p:ph type="body" sz="quarter" idx="25"/>
          </p:nvPr>
        </p:nvSpPr>
        <p:spPr/>
        <p:txBody>
          <a:bodyPr/>
          <a:lstStyle/>
          <a:p>
            <a:r>
              <a:rPr lang="pl-PL" dirty="0"/>
              <a:t>IN-STORE APPLICATION</a:t>
            </a:r>
          </a:p>
        </p:txBody>
      </p:sp>
      <p:sp>
        <p:nvSpPr>
          <p:cNvPr id="11" name="Dowolny kształt 10"/>
          <p:cNvSpPr/>
          <p:nvPr/>
        </p:nvSpPr>
        <p:spPr>
          <a:xfrm>
            <a:off x="7902498" y="94251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ADMINISTRATION</a:t>
            </a:r>
            <a:endParaRPr lang="en-US" sz="900" b="1" dirty="0"/>
          </a:p>
        </p:txBody>
      </p:sp>
      <p:sp>
        <p:nvSpPr>
          <p:cNvPr id="12" name="Dowolny kształt 11"/>
          <p:cNvSpPr/>
          <p:nvPr/>
        </p:nvSpPr>
        <p:spPr>
          <a:xfrm>
            <a:off x="7902498" y="142076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368529"/>
              <a:satOff val="0"/>
              <a:lumOff val="-280"/>
              <a:alphaOff val="0"/>
            </a:schemeClr>
          </a:fillRef>
          <a:effectRef idx="0">
            <a:schemeClr val="accent5">
              <a:hueOff val="-368529"/>
              <a:satOff val="0"/>
              <a:lumOff val="-28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CONTACT CENTER</a:t>
            </a:r>
            <a:endParaRPr lang="en-US" sz="900" b="1" kern="1200" dirty="0">
              <a:effectLst/>
            </a:endParaRPr>
          </a:p>
        </p:txBody>
      </p:sp>
      <p:sp>
        <p:nvSpPr>
          <p:cNvPr id="13" name="Dowolny kształt 12"/>
          <p:cNvSpPr/>
          <p:nvPr/>
        </p:nvSpPr>
        <p:spPr>
          <a:xfrm>
            <a:off x="7902498" y="1899007"/>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737058"/>
              <a:satOff val="0"/>
              <a:lumOff val="-560"/>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MEMBER PORTAL</a:t>
            </a:r>
            <a:endParaRPr lang="en-US" sz="900" b="1" kern="1200" dirty="0">
              <a:effectLst/>
            </a:endParaRPr>
          </a:p>
        </p:txBody>
      </p:sp>
      <p:sp>
        <p:nvSpPr>
          <p:cNvPr id="14" name="Dowolny kształt 13"/>
          <p:cNvSpPr/>
          <p:nvPr/>
        </p:nvSpPr>
        <p:spPr>
          <a:xfrm>
            <a:off x="7902498" y="2377251"/>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hemeClr val="accent5">
              <a:hueOff val="-1842644"/>
              <a:satOff val="0"/>
              <a:lumOff val="-1401"/>
              <a:alphaOff val="0"/>
            </a:schemeClr>
          </a:fillRef>
          <a:effectRef idx="0">
            <a:schemeClr val="accent5">
              <a:hueOff val="-1842644"/>
              <a:satOff val="0"/>
              <a:lumOff val="-140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MOBILE </a:t>
            </a:r>
            <a:br>
              <a:rPr lang="pl-PL" sz="900" b="1" dirty="0"/>
            </a:br>
            <a:r>
              <a:rPr lang="pl-PL" sz="900" b="1" dirty="0"/>
              <a:t>APPLICATION</a:t>
            </a:r>
            <a:endParaRPr lang="en-US" sz="900" b="1" dirty="0"/>
          </a:p>
        </p:txBody>
      </p:sp>
      <p:sp>
        <p:nvSpPr>
          <p:cNvPr id="15" name="Dowolny kształt 14"/>
          <p:cNvSpPr/>
          <p:nvPr/>
        </p:nvSpPr>
        <p:spPr>
          <a:xfrm>
            <a:off x="7902498" y="2855495"/>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BUSINESS TO PARTNER</a:t>
            </a:r>
            <a:endParaRPr lang="en-US" sz="900" b="1" dirty="0"/>
          </a:p>
        </p:txBody>
      </p:sp>
      <p:sp>
        <p:nvSpPr>
          <p:cNvPr id="16" name="Dowolny kształt 15"/>
          <p:cNvSpPr/>
          <p:nvPr/>
        </p:nvSpPr>
        <p:spPr>
          <a:xfrm>
            <a:off x="7902498" y="333373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DATA HUB</a:t>
            </a:r>
            <a:endParaRPr lang="en-US" sz="900" b="1" dirty="0"/>
          </a:p>
        </p:txBody>
      </p:sp>
      <p:sp>
        <p:nvSpPr>
          <p:cNvPr id="17" name="Dowolny kształt 16"/>
          <p:cNvSpPr/>
          <p:nvPr/>
        </p:nvSpPr>
        <p:spPr>
          <a:xfrm>
            <a:off x="7902498" y="3811983"/>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rgbClr val="C5C5C5"/>
          </a:solidFill>
          <a:ln>
            <a:noFill/>
          </a:ln>
        </p:spPr>
        <p:style>
          <a:lnRef idx="2">
            <a:scrgbClr r="0" g="0" b="0"/>
          </a:lnRef>
          <a:fillRef idx="1">
            <a:scrgbClr r="0" g="0" b="0"/>
          </a:fillRef>
          <a:effectRef idx="0">
            <a:schemeClr val="accent5">
              <a:hueOff val="-2211173"/>
              <a:satOff val="0"/>
              <a:lumOff val="-1681"/>
              <a:alphaOff val="0"/>
            </a:schemeClr>
          </a:effectRef>
          <a:fontRef idx="minor">
            <a:schemeClr val="lt1"/>
          </a:fontRef>
        </p:style>
        <p:txBody>
          <a:bodyPr spcFirstLastPara="0" vert="horz" wrap="square" lIns="0" tIns="0" rIns="0" bIns="0" numCol="1" spcCol="1270" anchor="ctr" anchorCtr="1">
            <a:noAutofit/>
          </a:bodyPr>
          <a:lstStyle/>
          <a:p>
            <a:pPr lvl="0" algn="ctr" defTabSz="355600">
              <a:lnSpc>
                <a:spcPct val="90000"/>
              </a:lnSpc>
              <a:spcBef>
                <a:spcPct val="0"/>
              </a:spcBef>
              <a:spcAft>
                <a:spcPct val="35000"/>
              </a:spcAft>
            </a:pPr>
            <a:r>
              <a:rPr lang="pl-PL" sz="900" b="1" kern="1200" dirty="0">
                <a:effectLst/>
              </a:rPr>
              <a:t>LOGISTIC MODULE</a:t>
            </a:r>
            <a:endParaRPr lang="en-US" sz="900" b="1" kern="1200" dirty="0">
              <a:effectLst/>
            </a:endParaRPr>
          </a:p>
        </p:txBody>
      </p:sp>
      <p:sp>
        <p:nvSpPr>
          <p:cNvPr id="18" name="Dowolny kształt 17"/>
          <p:cNvSpPr/>
          <p:nvPr/>
        </p:nvSpPr>
        <p:spPr>
          <a:xfrm>
            <a:off x="7902498" y="4290229"/>
            <a:ext cx="1241502" cy="445188"/>
          </a:xfrm>
          <a:custGeom>
            <a:avLst/>
            <a:gdLst>
              <a:gd name="connsiteX0" fmla="*/ 0 w 638589"/>
              <a:gd name="connsiteY0" fmla="*/ 0 h 485579"/>
              <a:gd name="connsiteX1" fmla="*/ 638589 w 638589"/>
              <a:gd name="connsiteY1" fmla="*/ 0 h 485579"/>
              <a:gd name="connsiteX2" fmla="*/ 638589 w 638589"/>
              <a:gd name="connsiteY2" fmla="*/ 485579 h 485579"/>
              <a:gd name="connsiteX3" fmla="*/ 0 w 638589"/>
              <a:gd name="connsiteY3" fmla="*/ 485579 h 485579"/>
              <a:gd name="connsiteX4" fmla="*/ 0 w 638589"/>
              <a:gd name="connsiteY4" fmla="*/ 0 h 48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589" h="485579">
                <a:moveTo>
                  <a:pt x="0" y="0"/>
                </a:moveTo>
                <a:lnTo>
                  <a:pt x="638589" y="0"/>
                </a:lnTo>
                <a:lnTo>
                  <a:pt x="638589" y="485579"/>
                </a:lnTo>
                <a:lnTo>
                  <a:pt x="0" y="485579"/>
                </a:lnTo>
                <a:lnTo>
                  <a:pt x="0" y="0"/>
                </a:lnTo>
                <a:close/>
              </a:path>
            </a:pathLst>
          </a:custGeom>
          <a:solidFill>
            <a:schemeClr val="tx1"/>
          </a:solid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0" tIns="0" rIns="0" bIns="0" numCol="1" spcCol="1270" anchor="ctr" anchorCtr="1">
            <a:noAutofit/>
          </a:bodyPr>
          <a:lstStyle/>
          <a:p>
            <a:pPr algn="ctr" defTabSz="355600">
              <a:lnSpc>
                <a:spcPct val="90000"/>
              </a:lnSpc>
              <a:spcBef>
                <a:spcPct val="0"/>
              </a:spcBef>
              <a:spcAft>
                <a:spcPct val="35000"/>
              </a:spcAft>
            </a:pPr>
            <a:r>
              <a:rPr lang="pl-PL" sz="900" b="1" dirty="0"/>
              <a:t>IN-STORE </a:t>
            </a:r>
            <a:br>
              <a:rPr lang="pl-PL" sz="900" b="1" dirty="0"/>
            </a:br>
            <a:r>
              <a:rPr lang="pl-PL" sz="900" b="1" dirty="0"/>
              <a:t>APPLICATION</a:t>
            </a:r>
            <a:endParaRPr lang="en-US" sz="900" b="1" dirty="0"/>
          </a:p>
        </p:txBody>
      </p:sp>
      <p:sp>
        <p:nvSpPr>
          <p:cNvPr id="6" name="pole tekstowe 5"/>
          <p:cNvSpPr txBox="1"/>
          <p:nvPr/>
        </p:nvSpPr>
        <p:spPr>
          <a:xfrm>
            <a:off x="1111875" y="1401535"/>
            <a:ext cx="1974999" cy="388516"/>
          </a:xfrm>
          <a:prstGeom prst="rect">
            <a:avLst/>
          </a:prstGeom>
        </p:spPr>
        <p:txBody>
          <a:bodyPr vert="horz" wrap="square" lIns="91440" tIns="45720" rIns="91440" bIns="45720" rtlCol="0" anchor="ctr">
            <a:normAutofit/>
          </a:bodyPr>
          <a:lstStyle/>
          <a:p>
            <a:r>
              <a:rPr lang="pl-PL" sz="1600" dirty="0" err="1"/>
              <a:t>Quick</a:t>
            </a:r>
            <a:r>
              <a:rPr lang="pl-PL" sz="1600" dirty="0"/>
              <a:t> </a:t>
            </a:r>
            <a:r>
              <a:rPr lang="pl-PL" sz="1600" dirty="0" err="1"/>
              <a:t>enrollment</a:t>
            </a:r>
            <a:endParaRPr lang="pl-PL" sz="1600" dirty="0"/>
          </a:p>
        </p:txBody>
      </p:sp>
      <p:sp>
        <p:nvSpPr>
          <p:cNvPr id="20" name="pole tekstowe 19"/>
          <p:cNvSpPr txBox="1"/>
          <p:nvPr/>
        </p:nvSpPr>
        <p:spPr>
          <a:xfrm>
            <a:off x="1111875" y="2112854"/>
            <a:ext cx="1875939" cy="568828"/>
          </a:xfrm>
          <a:prstGeom prst="rect">
            <a:avLst/>
          </a:prstGeom>
        </p:spPr>
        <p:txBody>
          <a:bodyPr vert="horz" wrap="square" lIns="91440" tIns="45720" rIns="91440" bIns="45720" rtlCol="0" anchor="ctr">
            <a:normAutofit lnSpcReduction="10000"/>
          </a:bodyPr>
          <a:lstStyle/>
          <a:p>
            <a:r>
              <a:rPr lang="pl-PL" sz="1600" dirty="0" err="1"/>
              <a:t>Member</a:t>
            </a:r>
            <a:r>
              <a:rPr lang="pl-PL" sz="1600" dirty="0"/>
              <a:t> </a:t>
            </a:r>
            <a:br>
              <a:rPr lang="pl-PL" sz="1600" dirty="0"/>
            </a:br>
            <a:r>
              <a:rPr lang="pl-PL" sz="1600" dirty="0" err="1"/>
              <a:t>recognition</a:t>
            </a:r>
            <a:endParaRPr lang="pl-PL" sz="1600" dirty="0"/>
          </a:p>
        </p:txBody>
      </p:sp>
      <p:sp>
        <p:nvSpPr>
          <p:cNvPr id="21" name="pole tekstowe 20"/>
          <p:cNvSpPr txBox="1"/>
          <p:nvPr/>
        </p:nvSpPr>
        <p:spPr>
          <a:xfrm>
            <a:off x="1111875" y="3062939"/>
            <a:ext cx="1083459" cy="388516"/>
          </a:xfrm>
          <a:prstGeom prst="rect">
            <a:avLst/>
          </a:prstGeom>
        </p:spPr>
        <p:txBody>
          <a:bodyPr vert="horz" wrap="square" lIns="91440" tIns="45720" rIns="91440" bIns="45720" rtlCol="0" anchor="ctr">
            <a:normAutofit/>
          </a:bodyPr>
          <a:lstStyle/>
          <a:p>
            <a:r>
              <a:rPr lang="pl-PL" sz="1600" dirty="0" err="1"/>
              <a:t>Accrual</a:t>
            </a:r>
            <a:endParaRPr lang="pl-PL" sz="1600" dirty="0"/>
          </a:p>
        </p:txBody>
      </p:sp>
      <p:sp>
        <p:nvSpPr>
          <p:cNvPr id="22" name="Elipsa 21"/>
          <p:cNvSpPr/>
          <p:nvPr/>
        </p:nvSpPr>
        <p:spPr>
          <a:xfrm>
            <a:off x="476313" y="2123955"/>
            <a:ext cx="572066" cy="572066"/>
          </a:xfrm>
          <a:prstGeom prst="ellipse">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Elipsa 22"/>
          <p:cNvSpPr/>
          <p:nvPr/>
        </p:nvSpPr>
        <p:spPr>
          <a:xfrm>
            <a:off x="476313" y="2935575"/>
            <a:ext cx="572066" cy="572066"/>
          </a:xfrm>
          <a:prstGeom prst="ellipse">
            <a:avLst/>
          </a:prstGeom>
          <a:solidFill>
            <a:srgbClr val="26437E"/>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7" name="pole tekstowe 26"/>
          <p:cNvSpPr txBox="1"/>
          <p:nvPr/>
        </p:nvSpPr>
        <p:spPr>
          <a:xfrm>
            <a:off x="1111875" y="3815494"/>
            <a:ext cx="1411119" cy="388516"/>
          </a:xfrm>
          <a:prstGeom prst="rect">
            <a:avLst/>
          </a:prstGeom>
        </p:spPr>
        <p:txBody>
          <a:bodyPr vert="horz" wrap="square" lIns="91440" tIns="45720" rIns="91440" bIns="45720" rtlCol="0" anchor="ctr">
            <a:normAutofit/>
          </a:bodyPr>
          <a:lstStyle/>
          <a:p>
            <a:r>
              <a:rPr lang="pl-PL" sz="1600" dirty="0" err="1"/>
              <a:t>Redemption</a:t>
            </a:r>
            <a:endParaRPr lang="pl-PL" sz="1600" dirty="0"/>
          </a:p>
        </p:txBody>
      </p:sp>
      <p:sp>
        <p:nvSpPr>
          <p:cNvPr id="28" name="Elipsa 27"/>
          <p:cNvSpPr/>
          <p:nvPr/>
        </p:nvSpPr>
        <p:spPr>
          <a:xfrm>
            <a:off x="476313" y="3723720"/>
            <a:ext cx="572066" cy="572066"/>
          </a:xfrm>
          <a:prstGeom prst="ellipse">
            <a:avLst/>
          </a:prstGeom>
          <a:solidFill>
            <a:srgbClr val="95C11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dirty="0"/>
          </a:p>
        </p:txBody>
      </p:sp>
      <p:pic>
        <p:nvPicPr>
          <p:cNvPr id="3" name="Obraz 2"/>
          <p:cNvPicPr>
            <a:picLocks noChangeAspect="1"/>
          </p:cNvPicPr>
          <p:nvPr/>
        </p:nvPicPr>
        <p:blipFill>
          <a:blip r:embed="rId2"/>
          <a:stretch>
            <a:fillRect/>
          </a:stretch>
        </p:blipFill>
        <p:spPr>
          <a:xfrm>
            <a:off x="646885" y="1454354"/>
            <a:ext cx="230922" cy="282878"/>
          </a:xfrm>
          <a:prstGeom prst="rect">
            <a:avLst/>
          </a:prstGeom>
        </p:spPr>
      </p:pic>
      <p:pic>
        <p:nvPicPr>
          <p:cNvPr id="7" name="Obraz 6"/>
          <p:cNvPicPr>
            <a:picLocks noChangeAspect="1"/>
          </p:cNvPicPr>
          <p:nvPr/>
        </p:nvPicPr>
        <p:blipFill>
          <a:blip r:embed="rId3"/>
          <a:stretch>
            <a:fillRect/>
          </a:stretch>
        </p:blipFill>
        <p:spPr>
          <a:xfrm>
            <a:off x="646885" y="2262830"/>
            <a:ext cx="228613" cy="292115"/>
          </a:xfrm>
          <a:prstGeom prst="rect">
            <a:avLst/>
          </a:prstGeom>
        </p:spPr>
      </p:pic>
      <p:pic>
        <p:nvPicPr>
          <p:cNvPr id="8" name="Obraz 7"/>
          <p:cNvPicPr>
            <a:picLocks noChangeAspect="1"/>
          </p:cNvPicPr>
          <p:nvPr/>
        </p:nvPicPr>
        <p:blipFill>
          <a:blip r:embed="rId4"/>
          <a:stretch>
            <a:fillRect/>
          </a:stretch>
        </p:blipFill>
        <p:spPr>
          <a:xfrm>
            <a:off x="638071" y="3092030"/>
            <a:ext cx="251914" cy="257162"/>
          </a:xfrm>
          <a:prstGeom prst="rect">
            <a:avLst/>
          </a:prstGeom>
        </p:spPr>
      </p:pic>
      <p:pic>
        <p:nvPicPr>
          <p:cNvPr id="9" name="Obraz 8"/>
          <p:cNvPicPr>
            <a:picLocks noChangeAspect="1"/>
          </p:cNvPicPr>
          <p:nvPr/>
        </p:nvPicPr>
        <p:blipFill>
          <a:blip r:embed="rId5"/>
          <a:stretch>
            <a:fillRect/>
          </a:stretch>
        </p:blipFill>
        <p:spPr>
          <a:xfrm>
            <a:off x="622639" y="3870045"/>
            <a:ext cx="279415" cy="279415"/>
          </a:xfrm>
          <a:prstGeom prst="rect">
            <a:avLst/>
          </a:prstGeom>
        </p:spPr>
      </p:pic>
      <p:pic>
        <p:nvPicPr>
          <p:cNvPr id="29" name="Obraz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grpSp>
        <p:nvGrpSpPr>
          <p:cNvPr id="30" name="Grupa 29"/>
          <p:cNvGrpSpPr/>
          <p:nvPr/>
        </p:nvGrpSpPr>
        <p:grpSpPr>
          <a:xfrm>
            <a:off x="2882769" y="1179474"/>
            <a:ext cx="4226691" cy="3756001"/>
            <a:chOff x="3126609" y="1261648"/>
            <a:chExt cx="4091345" cy="3635727"/>
          </a:xfrm>
        </p:grpSpPr>
        <p:pic>
          <p:nvPicPr>
            <p:cNvPr id="4" name="Obraz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6609" y="1261648"/>
              <a:ext cx="2520206" cy="3436992"/>
            </a:xfrm>
            <a:prstGeom prst="rect">
              <a:avLst/>
            </a:prstGeom>
          </p:spPr>
        </p:pic>
        <p:pic>
          <p:nvPicPr>
            <p:cNvPr id="26" name="Obraz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08056" y="1546064"/>
              <a:ext cx="1967854" cy="2623804"/>
            </a:xfrm>
            <a:prstGeom prst="rect">
              <a:avLst/>
            </a:prstGeom>
          </p:spPr>
        </p:pic>
        <p:pic>
          <p:nvPicPr>
            <p:cNvPr id="19" name="Obraz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7748" y="1460383"/>
              <a:ext cx="2520206" cy="3436992"/>
            </a:xfrm>
            <a:prstGeom prst="rect">
              <a:avLst/>
            </a:prstGeom>
          </p:spPr>
        </p:pic>
        <p:pic>
          <p:nvPicPr>
            <p:cNvPr id="25" name="Obraz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9667" y="1750617"/>
              <a:ext cx="1964693" cy="2619589"/>
            </a:xfrm>
            <a:prstGeom prst="rect">
              <a:avLst/>
            </a:prstGeom>
          </p:spPr>
        </p:pic>
      </p:grpSp>
    </p:spTree>
    <p:extLst>
      <p:ext uri="{BB962C8B-B14F-4D97-AF65-F5344CB8AC3E}">
        <p14:creationId xmlns:p14="http://schemas.microsoft.com/office/powerpoint/2010/main" val="30765209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ymbol zastępczy tekstu 1"/>
          <p:cNvSpPr>
            <a:spLocks noGrp="1"/>
          </p:cNvSpPr>
          <p:nvPr>
            <p:ph type="body" sz="quarter" idx="10"/>
          </p:nvPr>
        </p:nvSpPr>
        <p:spPr/>
        <p:txBody>
          <a:bodyPr>
            <a:normAutofit fontScale="92500" lnSpcReduction="20000"/>
          </a:bodyPr>
          <a:lstStyle/>
          <a:p>
            <a:r>
              <a:rPr lang="en-US" dirty="0"/>
              <a:t>COMARCH LOYALTY MANAGEMENT</a:t>
            </a:r>
            <a:r>
              <a:rPr lang="pl-PL" dirty="0"/>
              <a:t> TRAVEL EDITION</a:t>
            </a:r>
            <a:r>
              <a:rPr lang="en-US" dirty="0"/>
              <a:t> – SOLUTION OVERVIEW</a:t>
            </a:r>
          </a:p>
        </p:txBody>
      </p:sp>
      <p:pic>
        <p:nvPicPr>
          <p:cNvPr id="3" name="Obraz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6"/>
            <a:ext cx="1921262" cy="180713"/>
          </a:xfrm>
          <a:prstGeom prst="rect">
            <a:avLst/>
          </a:prstGeom>
        </p:spPr>
      </p:pic>
    </p:spTree>
    <p:extLst>
      <p:ext uri="{BB962C8B-B14F-4D97-AF65-F5344CB8AC3E}">
        <p14:creationId xmlns:p14="http://schemas.microsoft.com/office/powerpoint/2010/main" val="3884499434"/>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p:cNvSpPr>
            <a:spLocks noGrp="1"/>
          </p:cNvSpPr>
          <p:nvPr>
            <p:ph type="body" sz="quarter" idx="25"/>
          </p:nvPr>
        </p:nvSpPr>
        <p:spPr/>
        <p:txBody>
          <a:bodyPr>
            <a:normAutofit lnSpcReduction="10000"/>
          </a:bodyPr>
          <a:lstStyle/>
          <a:p>
            <a:r>
              <a:rPr lang="pl-PL" dirty="0"/>
              <a:t>COMARCH LOYALTY MANAGEMENT TRAVEL EDITION – SYSTEM OVERVIEW</a:t>
            </a:r>
            <a:endParaRPr lang="en-US" dirty="0"/>
          </a:p>
        </p:txBody>
      </p:sp>
      <p:pic>
        <p:nvPicPr>
          <p:cNvPr id="7" name="Obraz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447" y="4838700"/>
            <a:ext cx="800100" cy="122537"/>
          </a:xfrm>
          <a:prstGeom prst="rect">
            <a:avLst/>
          </a:prstGeom>
        </p:spPr>
      </p:pic>
      <p:sp>
        <p:nvSpPr>
          <p:cNvPr id="4" name="Prostokąt 3"/>
          <p:cNvSpPr/>
          <p:nvPr/>
        </p:nvSpPr>
        <p:spPr>
          <a:xfrm>
            <a:off x="7734300" y="4667250"/>
            <a:ext cx="1114425" cy="47625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2" name="Obraz 1"/>
          <p:cNvPicPr>
            <a:picLocks noChangeAspect="1"/>
          </p:cNvPicPr>
          <p:nvPr/>
        </p:nvPicPr>
        <p:blipFill>
          <a:blip r:embed="rId3"/>
          <a:stretch>
            <a:fillRect/>
          </a:stretch>
        </p:blipFill>
        <p:spPr>
          <a:xfrm>
            <a:off x="729761" y="933746"/>
            <a:ext cx="7860323" cy="3915441"/>
          </a:xfrm>
          <a:prstGeom prst="rect">
            <a:avLst/>
          </a:prstGeom>
        </p:spPr>
      </p:pic>
    </p:spTree>
    <p:extLst>
      <p:ext uri="{BB962C8B-B14F-4D97-AF65-F5344CB8AC3E}">
        <p14:creationId xmlns:p14="http://schemas.microsoft.com/office/powerpoint/2010/main" val="2751986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887" y="1011915"/>
            <a:ext cx="4166353" cy="4020530"/>
          </a:xfrm>
          <a:prstGeom prst="rect">
            <a:avLst/>
          </a:prstGeom>
        </p:spPr>
      </p:pic>
      <p:sp>
        <p:nvSpPr>
          <p:cNvPr id="5" name="Text Placeholder 6"/>
          <p:cNvSpPr>
            <a:spLocks noGrp="1"/>
          </p:cNvSpPr>
          <p:nvPr>
            <p:ph type="body" sz="quarter" idx="25"/>
          </p:nvPr>
        </p:nvSpPr>
        <p:spPr>
          <a:xfrm>
            <a:off x="381000" y="109001"/>
            <a:ext cx="8235950" cy="692865"/>
          </a:xfrm>
        </p:spPr>
        <p:txBody>
          <a:bodyPr>
            <a:normAutofit/>
          </a:bodyPr>
          <a:lstStyle/>
          <a:p>
            <a:r>
              <a:rPr lang="pl-PL" dirty="0"/>
              <a:t>COMPETITIVE TENSION ON AIRLINE LOYALTY PROGRAMS </a:t>
            </a:r>
            <a:endParaRPr lang="en-US" dirty="0"/>
          </a:p>
        </p:txBody>
      </p:sp>
      <p:pic>
        <p:nvPicPr>
          <p:cNvPr id="6" name="Obraz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1163655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5"/>
          </p:nvPr>
        </p:nvSpPr>
        <p:spPr>
          <a:xfrm>
            <a:off x="342900" y="107603"/>
            <a:ext cx="8235950" cy="692865"/>
          </a:xfrm>
        </p:spPr>
        <p:txBody>
          <a:bodyPr>
            <a:normAutofit/>
          </a:bodyPr>
          <a:lstStyle/>
          <a:p>
            <a:r>
              <a:rPr lang="pl-PL" dirty="0"/>
              <a:t>LOYALTY PROGRAMS MARKET POSITION</a:t>
            </a:r>
            <a:endParaRPr lang="en-US" dirty="0"/>
          </a:p>
        </p:txBody>
      </p:sp>
      <p:pic>
        <p:nvPicPr>
          <p:cNvPr id="6" name="Obraz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
        <p:nvSpPr>
          <p:cNvPr id="7" name="Prostokąt 6"/>
          <p:cNvSpPr/>
          <p:nvPr/>
        </p:nvSpPr>
        <p:spPr bwMode="auto">
          <a:xfrm>
            <a:off x="2161308" y="979129"/>
            <a:ext cx="4585751" cy="3490458"/>
          </a:xfrm>
          <a:prstGeom prst="rect">
            <a:avLst/>
          </a:prstGeom>
          <a:noFill/>
          <a:ln w="9525" cap="flat" cmpd="sng" algn="ctr">
            <a:solidFill>
              <a:schemeClr val="bg1">
                <a:lumMod val="7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a typeface="SimSun" charset="-122"/>
            </a:endParaRPr>
          </a:p>
        </p:txBody>
      </p:sp>
      <p:cxnSp>
        <p:nvCxnSpPr>
          <p:cNvPr id="9" name="Łącznik prosty ze strzałką 8"/>
          <p:cNvCxnSpPr/>
          <p:nvPr/>
        </p:nvCxnSpPr>
        <p:spPr bwMode="auto">
          <a:xfrm>
            <a:off x="2153993" y="4469587"/>
            <a:ext cx="4791083" cy="0"/>
          </a:xfrm>
          <a:prstGeom prst="straightConnector1">
            <a:avLst/>
          </a:prstGeom>
          <a:solidFill>
            <a:srgbClr val="00B8FF"/>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Łącznik prostoliniowy 6"/>
          <p:cNvCxnSpPr>
            <a:stCxn id="7" idx="0"/>
            <a:endCxn id="7" idx="2"/>
          </p:cNvCxnSpPr>
          <p:nvPr/>
        </p:nvCxnSpPr>
        <p:spPr bwMode="auto">
          <a:xfrm>
            <a:off x="4454184" y="979129"/>
            <a:ext cx="0" cy="3490458"/>
          </a:xfrm>
          <a:prstGeom prst="line">
            <a:avLst/>
          </a:prstGeom>
          <a:noFill/>
          <a:ln w="9525" cap="flat" cmpd="sng" algn="ctr">
            <a:solidFill>
              <a:schemeClr val="bg1">
                <a:lumMod val="75000"/>
              </a:schemeClr>
            </a:solidFill>
            <a:prstDash val="solid"/>
            <a:round/>
            <a:headEnd type="none" w="med" len="med"/>
            <a:tailEnd type="none" w="med" len="med"/>
          </a:ln>
          <a:effectLst/>
          <a:extLst/>
        </p:spPr>
      </p:cxnSp>
      <p:cxnSp>
        <p:nvCxnSpPr>
          <p:cNvPr id="11" name="Łącznik prostoliniowy 7"/>
          <p:cNvCxnSpPr>
            <a:stCxn id="7" idx="3"/>
            <a:endCxn id="7" idx="1"/>
          </p:cNvCxnSpPr>
          <p:nvPr/>
        </p:nvCxnSpPr>
        <p:spPr bwMode="auto">
          <a:xfrm flipH="1">
            <a:off x="2161308" y="2724358"/>
            <a:ext cx="4585751" cy="0"/>
          </a:xfrm>
          <a:prstGeom prst="line">
            <a:avLst/>
          </a:prstGeom>
          <a:noFill/>
          <a:ln w="9525" cap="flat" cmpd="sng" algn="ctr">
            <a:solidFill>
              <a:schemeClr val="bg1">
                <a:lumMod val="75000"/>
              </a:schemeClr>
            </a:solidFill>
            <a:prstDash val="solid"/>
            <a:round/>
            <a:headEnd type="none" w="med" len="med"/>
            <a:tailEnd type="none" w="med" len="med"/>
          </a:ln>
          <a:effectLst/>
          <a:extLst/>
        </p:spPr>
      </p:cxnSp>
      <p:sp>
        <p:nvSpPr>
          <p:cNvPr id="12" name="Elipsa 8"/>
          <p:cNvSpPr/>
          <p:nvPr/>
        </p:nvSpPr>
        <p:spPr bwMode="auto">
          <a:xfrm>
            <a:off x="5158535" y="2573417"/>
            <a:ext cx="821329" cy="83187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050" b="1" dirty="0">
                <a:solidFill>
                  <a:schemeClr val="bg1"/>
                </a:solidFill>
              </a:rPr>
              <a:t>FFPs</a:t>
            </a:r>
          </a:p>
        </p:txBody>
      </p:sp>
      <p:sp>
        <p:nvSpPr>
          <p:cNvPr id="13" name="pole tekstowe 12"/>
          <p:cNvSpPr txBox="1"/>
          <p:nvPr/>
        </p:nvSpPr>
        <p:spPr bwMode="auto">
          <a:xfrm>
            <a:off x="2220255" y="4500173"/>
            <a:ext cx="3924513"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45720" numCol="1" rtlCol="0" anchor="t" anchorCtr="0" compatLnSpc="1">
            <a:prstTxWarp prst="textNoShape">
              <a:avLst/>
            </a:prstTxWarp>
            <a:spAutoFit/>
          </a:bodyPr>
          <a:lstStyle/>
          <a:p>
            <a:r>
              <a:rPr lang="en-US" sz="1100" b="1" dirty="0">
                <a:solidFill>
                  <a:schemeClr val="accent1"/>
                </a:solidFill>
              </a:rPr>
              <a:t>BRAND</a:t>
            </a:r>
            <a:r>
              <a:rPr lang="en-US" sz="1100" dirty="0">
                <a:solidFill>
                  <a:schemeClr val="accent1"/>
                </a:solidFill>
              </a:rPr>
              <a:t> (awareness, perception, value, identity, loyalty) </a:t>
            </a:r>
          </a:p>
        </p:txBody>
      </p:sp>
      <p:sp>
        <p:nvSpPr>
          <p:cNvPr id="14" name="pole tekstowe 13"/>
          <p:cNvSpPr txBox="1"/>
          <p:nvPr/>
        </p:nvSpPr>
        <p:spPr bwMode="auto">
          <a:xfrm rot="16200000">
            <a:off x="808368" y="2419528"/>
            <a:ext cx="223210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45720" numCol="1" rtlCol="0" anchor="t" anchorCtr="0" compatLnSpc="1">
            <a:prstTxWarp prst="textNoShape">
              <a:avLst/>
            </a:prstTxWarp>
            <a:spAutoFit/>
          </a:bodyPr>
          <a:lstStyle/>
          <a:p>
            <a:r>
              <a:rPr lang="en-US" sz="1100" b="1" dirty="0">
                <a:solidFill>
                  <a:schemeClr val="accent1"/>
                </a:solidFill>
              </a:rPr>
              <a:t>ATTRAVTIVENESS &amp; </a:t>
            </a:r>
            <a:r>
              <a:rPr lang="pl-PL" sz="1100" b="1" dirty="0">
                <a:solidFill>
                  <a:schemeClr val="accent1"/>
                </a:solidFill>
              </a:rPr>
              <a:t>V</a:t>
            </a:r>
            <a:r>
              <a:rPr lang="en-US" sz="1100" b="1" dirty="0">
                <a:solidFill>
                  <a:schemeClr val="accent1"/>
                </a:solidFill>
              </a:rPr>
              <a:t>ALUE</a:t>
            </a:r>
            <a:endParaRPr lang="en-US" sz="1100" dirty="0">
              <a:solidFill>
                <a:schemeClr val="accent1"/>
              </a:solidFill>
            </a:endParaRPr>
          </a:p>
        </p:txBody>
      </p:sp>
      <p:sp>
        <p:nvSpPr>
          <p:cNvPr id="15" name="Elipsa 11"/>
          <p:cNvSpPr/>
          <p:nvPr/>
        </p:nvSpPr>
        <p:spPr bwMode="auto">
          <a:xfrm>
            <a:off x="2325330" y="1223715"/>
            <a:ext cx="821329" cy="83187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000" b="1" i="0" u="none" strike="noStrike" cap="none" normalizeH="0" baseline="0">
              <a:ln>
                <a:noFill/>
              </a:ln>
              <a:solidFill>
                <a:schemeClr val="bg1"/>
              </a:solidFill>
              <a:effectLst/>
              <a:ea typeface="SimSun" charset="-122"/>
            </a:endParaRPr>
          </a:p>
        </p:txBody>
      </p:sp>
      <p:sp>
        <p:nvSpPr>
          <p:cNvPr id="16" name="pole tekstowe 15"/>
          <p:cNvSpPr txBox="1"/>
          <p:nvPr/>
        </p:nvSpPr>
        <p:spPr bwMode="auto">
          <a:xfrm>
            <a:off x="2413326" y="1383122"/>
            <a:ext cx="64582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1440" rIns="91440" bIns="45720" numCol="1" rtlCol="0" anchor="t" anchorCtr="0" compatLnSpc="1">
            <a:prstTxWarp prst="textNoShape">
              <a:avLst/>
            </a:prstTxWarp>
            <a:spAutoFit/>
          </a:bodyPr>
          <a:lstStyle/>
          <a:p>
            <a:pPr algn="ctr"/>
            <a:r>
              <a:rPr lang="en-US" sz="1050" b="1" dirty="0">
                <a:solidFill>
                  <a:schemeClr val="bg1"/>
                </a:solidFill>
              </a:rPr>
              <a:t>Multi</a:t>
            </a:r>
            <a:r>
              <a:rPr lang="pl-PL" sz="1050" b="1" dirty="0">
                <a:solidFill>
                  <a:schemeClr val="bg1"/>
                </a:solidFill>
              </a:rPr>
              <a:t> </a:t>
            </a:r>
            <a:r>
              <a:rPr lang="en-US" sz="1050" b="1" dirty="0">
                <a:solidFill>
                  <a:schemeClr val="bg1"/>
                </a:solidFill>
              </a:rPr>
              <a:t>-partner</a:t>
            </a:r>
          </a:p>
        </p:txBody>
      </p:sp>
      <p:sp>
        <p:nvSpPr>
          <p:cNvPr id="17" name="Elipsa 13"/>
          <p:cNvSpPr/>
          <p:nvPr/>
        </p:nvSpPr>
        <p:spPr bwMode="auto">
          <a:xfrm>
            <a:off x="4269546" y="2183171"/>
            <a:ext cx="821329" cy="831876"/>
          </a:xfrm>
          <a:prstGeom prst="ellipse">
            <a:avLst/>
          </a:prstGeom>
          <a:solidFill>
            <a:schemeClr val="tx2"/>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endParaRPr lang="en-US" sz="1000" b="1">
              <a:solidFill>
                <a:schemeClr val="bg1"/>
              </a:solidFill>
            </a:endParaRPr>
          </a:p>
        </p:txBody>
      </p:sp>
      <p:sp>
        <p:nvSpPr>
          <p:cNvPr id="18" name="pole tekstowe 17"/>
          <p:cNvSpPr txBox="1"/>
          <p:nvPr/>
        </p:nvSpPr>
        <p:spPr bwMode="auto">
          <a:xfrm>
            <a:off x="4287129" y="2368970"/>
            <a:ext cx="784234" cy="408895"/>
          </a:xfrm>
          <a:prstGeom prst="rect">
            <a:avLst/>
          </a:prstGeom>
          <a:noFill/>
          <a:ln w="9525" cap="flat" cmpd="sng" algn="ctr">
            <a:no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marL="0" marR="0" indent="0" algn="ctr" eaLnBrk="1" latinLnBrk="0">
              <a:buNone/>
              <a:tabLst/>
              <a:defRPr kumimoji="0" sz="1000" b="1" i="0" u="none" strike="noStrike" cap="none" normalizeH="0" baseline="0">
                <a:ln>
                  <a:noFill/>
                </a:ln>
                <a:effectLst/>
              </a:defRPr>
            </a:lvl1pPr>
          </a:lstStyle>
          <a:p>
            <a:r>
              <a:rPr lang="en-US" sz="1050" dirty="0">
                <a:solidFill>
                  <a:schemeClr val="bg1"/>
                </a:solidFill>
              </a:rPr>
              <a:t>Credit cards</a:t>
            </a:r>
          </a:p>
        </p:txBody>
      </p:sp>
      <p:sp>
        <p:nvSpPr>
          <p:cNvPr id="19" name="Elipsa 17"/>
          <p:cNvSpPr/>
          <p:nvPr/>
        </p:nvSpPr>
        <p:spPr bwMode="auto">
          <a:xfrm>
            <a:off x="5588292" y="1011348"/>
            <a:ext cx="862986" cy="853413"/>
          </a:xfrm>
          <a:prstGeom prst="ellipse">
            <a:avLst/>
          </a:prstGeom>
          <a:solidFill>
            <a:srgbClr val="006595"/>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pl-PL" sz="1050" b="1" dirty="0" err="1">
                <a:solidFill>
                  <a:schemeClr val="bg1"/>
                </a:solidFill>
              </a:rPr>
              <a:t>Airline</a:t>
            </a:r>
            <a:r>
              <a:rPr lang="pl-PL" sz="1050" b="1" dirty="0">
                <a:solidFill>
                  <a:schemeClr val="bg1"/>
                </a:solidFill>
              </a:rPr>
              <a:t> </a:t>
            </a:r>
            <a:r>
              <a:rPr lang="pl-PL" sz="1050" b="1" dirty="0" err="1">
                <a:solidFill>
                  <a:schemeClr val="bg1"/>
                </a:solidFill>
              </a:rPr>
              <a:t>loyalty</a:t>
            </a:r>
            <a:endParaRPr lang="en-US" sz="1050" b="1" dirty="0">
              <a:solidFill>
                <a:schemeClr val="bg1"/>
              </a:solidFill>
            </a:endParaRPr>
          </a:p>
        </p:txBody>
      </p:sp>
      <p:sp>
        <p:nvSpPr>
          <p:cNvPr id="20" name="Strzałka w prawo 19"/>
          <p:cNvSpPr/>
          <p:nvPr/>
        </p:nvSpPr>
        <p:spPr bwMode="auto">
          <a:xfrm rot="17166796">
            <a:off x="5437134" y="1998469"/>
            <a:ext cx="735545" cy="419705"/>
          </a:xfrm>
          <a:prstGeom prst="rightArrow">
            <a:avLst/>
          </a:prstGeom>
          <a:solidFill>
            <a:schemeClr val="bg1">
              <a:lumMod val="50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a typeface="SimSun" charset="-122"/>
            </a:endParaRPr>
          </a:p>
        </p:txBody>
      </p:sp>
      <p:sp>
        <p:nvSpPr>
          <p:cNvPr id="21" name="Strzałka w prawo 20"/>
          <p:cNvSpPr/>
          <p:nvPr/>
        </p:nvSpPr>
        <p:spPr bwMode="auto">
          <a:xfrm rot="21264315">
            <a:off x="3275931" y="1341891"/>
            <a:ext cx="821329" cy="425094"/>
          </a:xfrm>
          <a:prstGeom prst="rightArrow">
            <a:avLst/>
          </a:prstGeom>
          <a:solidFill>
            <a:schemeClr val="bg2">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a typeface="SimSun" charset="-122"/>
            </a:endParaRPr>
          </a:p>
        </p:txBody>
      </p:sp>
      <p:sp>
        <p:nvSpPr>
          <p:cNvPr id="22" name="Strzałka w prawo 21"/>
          <p:cNvSpPr/>
          <p:nvPr/>
        </p:nvSpPr>
        <p:spPr bwMode="auto">
          <a:xfrm rot="19249568">
            <a:off x="4861703" y="1742293"/>
            <a:ext cx="821329" cy="425094"/>
          </a:xfrm>
          <a:prstGeom prst="rightArrow">
            <a:avLst/>
          </a:prstGeom>
          <a:solidFill>
            <a:schemeClr val="bg2">
              <a:lumMod val="9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solidFill>
                <a:schemeClr val="bg1"/>
              </a:solidFill>
              <a:effectLst/>
              <a:latin typeface="Arial" charset="0"/>
              <a:ea typeface="SimSun" charset="-122"/>
            </a:endParaRPr>
          </a:p>
        </p:txBody>
      </p:sp>
      <p:cxnSp>
        <p:nvCxnSpPr>
          <p:cNvPr id="23" name="Łącznik prosty ze strzałką 22"/>
          <p:cNvCxnSpPr/>
          <p:nvPr/>
        </p:nvCxnSpPr>
        <p:spPr bwMode="auto">
          <a:xfrm flipV="1">
            <a:off x="2161308" y="863537"/>
            <a:ext cx="1" cy="3606050"/>
          </a:xfrm>
          <a:prstGeom prst="straightConnector1">
            <a:avLst/>
          </a:prstGeom>
          <a:solidFill>
            <a:srgbClr val="00B8FF"/>
          </a:solidFill>
          <a:ln w="28575"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793987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p:cNvPicPr>
            <a:picLocks noChangeAspect="1"/>
          </p:cNvPicPr>
          <p:nvPr/>
        </p:nvPicPr>
        <p:blipFill rotWithShape="1">
          <a:blip r:embed="rId2">
            <a:extLst>
              <a:ext uri="{28A0092B-C50C-407E-A947-70E740481C1C}">
                <a14:useLocalDpi xmlns:a14="http://schemas.microsoft.com/office/drawing/2010/main" val="0"/>
              </a:ext>
            </a:extLst>
          </a:blip>
          <a:srcRect t="11710" b="14311"/>
          <a:stretch/>
        </p:blipFill>
        <p:spPr>
          <a:xfrm>
            <a:off x="1023970" y="857250"/>
            <a:ext cx="6867460" cy="4604185"/>
          </a:xfrm>
          <a:prstGeom prst="rect">
            <a:avLst/>
          </a:prstGeom>
        </p:spPr>
      </p:pic>
      <p:sp>
        <p:nvSpPr>
          <p:cNvPr id="5" name="Text Placeholder 3"/>
          <p:cNvSpPr>
            <a:spLocks noGrp="1"/>
          </p:cNvSpPr>
          <p:nvPr>
            <p:ph type="body" sz="quarter" idx="25"/>
          </p:nvPr>
        </p:nvSpPr>
        <p:spPr/>
        <p:txBody>
          <a:bodyPr>
            <a:noAutofit/>
          </a:bodyPr>
          <a:lstStyle/>
          <a:p>
            <a:r>
              <a:rPr lang="pl-PL" dirty="0"/>
              <a:t>TOP CUSTOMERS – IN SEARCH FOR PRIVILEGES </a:t>
            </a:r>
          </a:p>
          <a:p>
            <a:r>
              <a:rPr lang="pl-PL" dirty="0"/>
              <a:t>&amp; RECOGNITIONS </a:t>
            </a:r>
            <a:endParaRPr lang="en-US" dirty="0"/>
          </a:p>
        </p:txBody>
      </p:sp>
      <p:sp>
        <p:nvSpPr>
          <p:cNvPr id="7" name="Symbol zastępczy tekstu 6"/>
          <p:cNvSpPr>
            <a:spLocks noGrp="1"/>
          </p:cNvSpPr>
          <p:nvPr>
            <p:ph type="body" sz="quarter" idx="27"/>
          </p:nvPr>
        </p:nvSpPr>
        <p:spPr>
          <a:xfrm>
            <a:off x="1832762" y="971951"/>
            <a:ext cx="4486922" cy="1196061"/>
          </a:xfrm>
          <a:solidFill>
            <a:srgbClr val="009DE0">
              <a:alpha val="81176"/>
            </a:srgbClr>
          </a:solidFill>
        </p:spPr>
        <p:txBody>
          <a:bodyPr anchor="ctr">
            <a:normAutofit/>
          </a:bodyPr>
          <a:lstStyle/>
          <a:p>
            <a:pPr marL="180000" indent="-180000"/>
            <a:r>
              <a:rPr lang="pl-PL" sz="1200" dirty="0">
                <a:solidFill>
                  <a:schemeClr val="bg1"/>
                </a:solidFill>
              </a:rPr>
              <a:t>high </a:t>
            </a:r>
            <a:r>
              <a:rPr lang="pl-PL" sz="1200" dirty="0" err="1">
                <a:solidFill>
                  <a:schemeClr val="bg1"/>
                </a:solidFill>
              </a:rPr>
              <a:t>yield</a:t>
            </a:r>
            <a:r>
              <a:rPr lang="pl-PL" sz="1200" dirty="0">
                <a:solidFill>
                  <a:schemeClr val="bg1"/>
                </a:solidFill>
              </a:rPr>
              <a:t> </a:t>
            </a:r>
            <a:r>
              <a:rPr lang="pl-PL" sz="1200" dirty="0" err="1">
                <a:solidFill>
                  <a:schemeClr val="bg1"/>
                </a:solidFill>
              </a:rPr>
              <a:t>traffic</a:t>
            </a:r>
            <a:r>
              <a:rPr lang="pl-PL" sz="1200" dirty="0">
                <a:solidFill>
                  <a:schemeClr val="bg1"/>
                </a:solidFill>
              </a:rPr>
              <a:t> of </a:t>
            </a:r>
            <a:r>
              <a:rPr lang="pl-PL" sz="1200" dirty="0" err="1">
                <a:solidFill>
                  <a:schemeClr val="bg1"/>
                </a:solidFill>
              </a:rPr>
              <a:t>very</a:t>
            </a:r>
            <a:r>
              <a:rPr lang="pl-PL" sz="1200" dirty="0">
                <a:solidFill>
                  <a:schemeClr val="bg1"/>
                </a:solidFill>
              </a:rPr>
              <a:t> </a:t>
            </a:r>
            <a:r>
              <a:rPr lang="pl-PL" sz="1200" dirty="0" err="1">
                <a:solidFill>
                  <a:schemeClr val="bg1"/>
                </a:solidFill>
              </a:rPr>
              <a:t>frequent</a:t>
            </a:r>
            <a:r>
              <a:rPr lang="pl-PL" sz="1200" dirty="0">
                <a:solidFill>
                  <a:schemeClr val="bg1"/>
                </a:solidFill>
              </a:rPr>
              <a:t> travelers</a:t>
            </a:r>
          </a:p>
          <a:p>
            <a:pPr marL="180000" indent="-180000"/>
            <a:r>
              <a:rPr lang="pl-PL" sz="1200" dirty="0" err="1">
                <a:solidFill>
                  <a:schemeClr val="bg1"/>
                </a:solidFill>
              </a:rPr>
              <a:t>recognition</a:t>
            </a:r>
            <a:r>
              <a:rPr lang="pl-PL" sz="1200" dirty="0">
                <a:solidFill>
                  <a:schemeClr val="bg1"/>
                </a:solidFill>
              </a:rPr>
              <a:t> / status</a:t>
            </a:r>
          </a:p>
          <a:p>
            <a:pPr marL="180000" indent="-180000"/>
            <a:r>
              <a:rPr lang="pl-PL" sz="1200" dirty="0" err="1">
                <a:solidFill>
                  <a:schemeClr val="bg1"/>
                </a:solidFill>
              </a:rPr>
              <a:t>comfort</a:t>
            </a:r>
            <a:endParaRPr lang="pl-PL" sz="1200" dirty="0">
              <a:solidFill>
                <a:schemeClr val="bg1"/>
              </a:solidFill>
            </a:endParaRPr>
          </a:p>
          <a:p>
            <a:pPr marL="180000" indent="-180000"/>
            <a:r>
              <a:rPr lang="pl-PL" sz="1200" dirty="0" err="1">
                <a:solidFill>
                  <a:schemeClr val="bg1"/>
                </a:solidFill>
              </a:rPr>
              <a:t>privileges</a:t>
            </a:r>
            <a:endParaRPr lang="pl-PL" sz="1200" dirty="0">
              <a:solidFill>
                <a:schemeClr val="bg1"/>
              </a:solidFill>
            </a:endParaRPr>
          </a:p>
          <a:p>
            <a:pPr marL="180000" indent="-180000"/>
            <a:r>
              <a:rPr lang="pl-PL" sz="1200" dirty="0" err="1">
                <a:solidFill>
                  <a:schemeClr val="bg1"/>
                </a:solidFill>
              </a:rPr>
              <a:t>looking</a:t>
            </a:r>
            <a:r>
              <a:rPr lang="pl-PL" sz="1200" dirty="0">
                <a:solidFill>
                  <a:schemeClr val="bg1"/>
                </a:solidFill>
              </a:rPr>
              <a:t> for status </a:t>
            </a:r>
            <a:r>
              <a:rPr lang="pl-PL" sz="1200" dirty="0" err="1">
                <a:solidFill>
                  <a:schemeClr val="bg1"/>
                </a:solidFill>
              </a:rPr>
              <a:t>recognition</a:t>
            </a:r>
            <a:r>
              <a:rPr lang="pl-PL" sz="1200" dirty="0">
                <a:solidFill>
                  <a:schemeClr val="bg1"/>
                </a:solidFill>
              </a:rPr>
              <a:t> </a:t>
            </a:r>
            <a:r>
              <a:rPr lang="pl-PL" sz="1200" dirty="0" err="1">
                <a:solidFill>
                  <a:schemeClr val="bg1"/>
                </a:solidFill>
              </a:rPr>
              <a:t>rather</a:t>
            </a:r>
            <a:r>
              <a:rPr lang="pl-PL" sz="1200" dirty="0">
                <a:solidFill>
                  <a:schemeClr val="bg1"/>
                </a:solidFill>
              </a:rPr>
              <a:t> </a:t>
            </a:r>
            <a:r>
              <a:rPr lang="pl-PL" sz="1200" dirty="0" err="1">
                <a:solidFill>
                  <a:schemeClr val="bg1"/>
                </a:solidFill>
              </a:rPr>
              <a:t>than</a:t>
            </a:r>
            <a:r>
              <a:rPr lang="pl-PL" sz="1200" dirty="0">
                <a:solidFill>
                  <a:schemeClr val="bg1"/>
                </a:solidFill>
              </a:rPr>
              <a:t> </a:t>
            </a:r>
            <a:r>
              <a:rPr lang="pl-PL" sz="1200" dirty="0" err="1">
                <a:solidFill>
                  <a:schemeClr val="bg1"/>
                </a:solidFill>
              </a:rPr>
              <a:t>rewards</a:t>
            </a:r>
            <a:endParaRPr lang="pl-PL" sz="1200" dirty="0">
              <a:solidFill>
                <a:schemeClr val="bg1"/>
              </a:solidFill>
            </a:endParaRPr>
          </a:p>
        </p:txBody>
      </p:sp>
      <p:pic>
        <p:nvPicPr>
          <p:cNvPr id="9" name="Obraz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2763" y="2612643"/>
            <a:ext cx="664633" cy="1247956"/>
          </a:xfrm>
          <a:prstGeom prst="rect">
            <a:avLst/>
          </a:prstGeom>
          <a:ln w="19050">
            <a:solidFill>
              <a:srgbClr val="009DE0"/>
            </a:solidFill>
          </a:ln>
        </p:spPr>
      </p:pic>
      <p:cxnSp>
        <p:nvCxnSpPr>
          <p:cNvPr id="11" name="Łącznik prosty 10"/>
          <p:cNvCxnSpPr/>
          <p:nvPr/>
        </p:nvCxnSpPr>
        <p:spPr>
          <a:xfrm flipV="1">
            <a:off x="2165079" y="2095256"/>
            <a:ext cx="0" cy="511038"/>
          </a:xfrm>
          <a:prstGeom prst="line">
            <a:avLst/>
          </a:prstGeom>
          <a:ln w="19050">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14" name="Elipsa 13"/>
          <p:cNvSpPr/>
          <p:nvPr/>
        </p:nvSpPr>
        <p:spPr>
          <a:xfrm>
            <a:off x="2128723" y="2561295"/>
            <a:ext cx="72713" cy="72713"/>
          </a:xfrm>
          <a:prstGeom prst="ellipse">
            <a:avLst/>
          </a:prstGeom>
          <a:solidFill>
            <a:schemeClr val="bg1"/>
          </a:solidFill>
          <a:ln w="19050">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6" name="Strzałka w lewo 15"/>
          <p:cNvSpPr/>
          <p:nvPr/>
        </p:nvSpPr>
        <p:spPr>
          <a:xfrm>
            <a:off x="1023970" y="4194558"/>
            <a:ext cx="6469030" cy="396744"/>
          </a:xfrm>
          <a:prstGeom prst="leftArrow">
            <a:avLst>
              <a:gd name="adj1" fmla="val 50000"/>
              <a:gd name="adj2" fmla="val 83611"/>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400" b="1" dirty="0"/>
              <a:t>YIELD / FREQUENCY OF TRAVEL</a:t>
            </a:r>
          </a:p>
        </p:txBody>
      </p:sp>
      <p:pic>
        <p:nvPicPr>
          <p:cNvPr id="10" name="Obraz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0318090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p:cNvPicPr>
            <a:picLocks noChangeAspect="1"/>
          </p:cNvPicPr>
          <p:nvPr/>
        </p:nvPicPr>
        <p:blipFill rotWithShape="1">
          <a:blip r:embed="rId2">
            <a:extLst>
              <a:ext uri="{28A0092B-C50C-407E-A947-70E740481C1C}">
                <a14:useLocalDpi xmlns:a14="http://schemas.microsoft.com/office/drawing/2010/main" val="0"/>
              </a:ext>
            </a:extLst>
          </a:blip>
          <a:srcRect t="11710" b="14311"/>
          <a:stretch/>
        </p:blipFill>
        <p:spPr>
          <a:xfrm>
            <a:off x="1023970" y="857250"/>
            <a:ext cx="6867460" cy="4604185"/>
          </a:xfrm>
          <a:prstGeom prst="rect">
            <a:avLst/>
          </a:prstGeom>
        </p:spPr>
      </p:pic>
      <p:sp>
        <p:nvSpPr>
          <p:cNvPr id="5" name="Text Placeholder 3"/>
          <p:cNvSpPr>
            <a:spLocks noGrp="1"/>
          </p:cNvSpPr>
          <p:nvPr>
            <p:ph type="body" sz="quarter" idx="25"/>
          </p:nvPr>
        </p:nvSpPr>
        <p:spPr/>
        <p:txBody>
          <a:bodyPr>
            <a:normAutofit lnSpcReduction="10000"/>
          </a:bodyPr>
          <a:lstStyle/>
          <a:p>
            <a:r>
              <a:rPr lang="en-US" dirty="0"/>
              <a:t>FREQUENT TRAVELLERS – LOOKING FOR STATUS, RECOGNITION, REDEMPTION OPTIONS</a:t>
            </a:r>
          </a:p>
        </p:txBody>
      </p:sp>
      <p:pic>
        <p:nvPicPr>
          <p:cNvPr id="2" name="Obraz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309" y="2606294"/>
            <a:ext cx="1009130" cy="1254305"/>
          </a:xfrm>
          <a:prstGeom prst="rect">
            <a:avLst/>
          </a:prstGeom>
          <a:ln w="19050">
            <a:solidFill>
              <a:srgbClr val="009DE0"/>
            </a:solidFill>
          </a:ln>
        </p:spPr>
      </p:pic>
      <p:sp>
        <p:nvSpPr>
          <p:cNvPr id="7" name="Symbol zastępczy tekstu 6"/>
          <p:cNvSpPr>
            <a:spLocks noGrp="1"/>
          </p:cNvSpPr>
          <p:nvPr>
            <p:ph type="body" sz="quarter" idx="27"/>
          </p:nvPr>
        </p:nvSpPr>
        <p:spPr>
          <a:xfrm>
            <a:off x="2265309" y="971951"/>
            <a:ext cx="4521254" cy="1300383"/>
          </a:xfrm>
          <a:solidFill>
            <a:srgbClr val="009DE0">
              <a:alpha val="81176"/>
            </a:srgbClr>
          </a:solidFill>
        </p:spPr>
        <p:txBody>
          <a:bodyPr anchor="ctr">
            <a:noAutofit/>
          </a:bodyPr>
          <a:lstStyle/>
          <a:p>
            <a:pPr marL="180000" indent="-180000"/>
            <a:r>
              <a:rPr lang="pl-PL" sz="1200" dirty="0">
                <a:solidFill>
                  <a:schemeClr val="bg1"/>
                </a:solidFill>
              </a:rPr>
              <a:t>f</a:t>
            </a:r>
            <a:r>
              <a:rPr lang="en-US" sz="1200" dirty="0" err="1">
                <a:solidFill>
                  <a:schemeClr val="bg1"/>
                </a:solidFill>
              </a:rPr>
              <a:t>requent</a:t>
            </a:r>
            <a:r>
              <a:rPr lang="en-US" sz="1200" dirty="0">
                <a:solidFill>
                  <a:schemeClr val="bg1"/>
                </a:solidFill>
              </a:rPr>
              <a:t> travelers</a:t>
            </a:r>
          </a:p>
          <a:p>
            <a:pPr marL="180000" indent="-180000"/>
            <a:r>
              <a:rPr lang="pl-PL" sz="1200" dirty="0">
                <a:solidFill>
                  <a:schemeClr val="bg1"/>
                </a:solidFill>
              </a:rPr>
              <a:t>h</a:t>
            </a:r>
            <a:r>
              <a:rPr lang="en-US" sz="1200" dirty="0" err="1">
                <a:solidFill>
                  <a:schemeClr val="bg1"/>
                </a:solidFill>
              </a:rPr>
              <a:t>igh</a:t>
            </a:r>
            <a:r>
              <a:rPr lang="en-US" sz="1200" dirty="0">
                <a:solidFill>
                  <a:schemeClr val="bg1"/>
                </a:solidFill>
              </a:rPr>
              <a:t> purchasing power</a:t>
            </a:r>
          </a:p>
          <a:p>
            <a:pPr marL="180000" indent="-180000"/>
            <a:r>
              <a:rPr lang="pl-PL" sz="1200" dirty="0">
                <a:solidFill>
                  <a:schemeClr val="bg1"/>
                </a:solidFill>
              </a:rPr>
              <a:t>l</a:t>
            </a:r>
            <a:r>
              <a:rPr lang="en-US" sz="1200" dirty="0" err="1">
                <a:solidFill>
                  <a:schemeClr val="bg1"/>
                </a:solidFill>
              </a:rPr>
              <a:t>ooking</a:t>
            </a:r>
            <a:r>
              <a:rPr lang="en-US" sz="1200" dirty="0">
                <a:solidFill>
                  <a:schemeClr val="bg1"/>
                </a:solidFill>
              </a:rPr>
              <a:t> for recognition and privileges</a:t>
            </a:r>
          </a:p>
          <a:p>
            <a:pPr marL="180000" indent="-180000"/>
            <a:r>
              <a:rPr lang="pl-PL" sz="1200" dirty="0">
                <a:solidFill>
                  <a:schemeClr val="bg1"/>
                </a:solidFill>
              </a:rPr>
              <a:t>i</a:t>
            </a:r>
            <a:r>
              <a:rPr lang="en-US" sz="1200" dirty="0">
                <a:solidFill>
                  <a:schemeClr val="bg1"/>
                </a:solidFill>
              </a:rPr>
              <a:t>n search for broad accrual possibilities</a:t>
            </a:r>
          </a:p>
          <a:p>
            <a:pPr marL="180000" indent="-180000"/>
            <a:r>
              <a:rPr lang="pl-PL" sz="1200" dirty="0">
                <a:solidFill>
                  <a:schemeClr val="bg1"/>
                </a:solidFill>
              </a:rPr>
              <a:t>c</a:t>
            </a:r>
            <a:r>
              <a:rPr lang="en-US" sz="1200" dirty="0" err="1">
                <a:solidFill>
                  <a:schemeClr val="bg1"/>
                </a:solidFill>
              </a:rPr>
              <a:t>ombining</a:t>
            </a:r>
            <a:r>
              <a:rPr lang="en-US" sz="1200" dirty="0">
                <a:solidFill>
                  <a:schemeClr val="bg1"/>
                </a:solidFill>
              </a:rPr>
              <a:t> various loyalty programs (FFP and retail) to achieve economy of scale effect</a:t>
            </a:r>
          </a:p>
        </p:txBody>
      </p:sp>
      <p:cxnSp>
        <p:nvCxnSpPr>
          <p:cNvPr id="11" name="Łącznik prosty 10"/>
          <p:cNvCxnSpPr/>
          <p:nvPr/>
        </p:nvCxnSpPr>
        <p:spPr>
          <a:xfrm flipV="1">
            <a:off x="2794476" y="2227336"/>
            <a:ext cx="0" cy="378958"/>
          </a:xfrm>
          <a:prstGeom prst="line">
            <a:avLst/>
          </a:prstGeom>
          <a:ln w="19050">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14" name="Elipsa 13"/>
          <p:cNvSpPr/>
          <p:nvPr/>
        </p:nvSpPr>
        <p:spPr>
          <a:xfrm>
            <a:off x="2758120" y="2561295"/>
            <a:ext cx="72713" cy="72713"/>
          </a:xfrm>
          <a:prstGeom prst="ellipse">
            <a:avLst/>
          </a:prstGeom>
          <a:solidFill>
            <a:schemeClr val="bg1"/>
          </a:solidFill>
          <a:ln w="19050">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0" name="Strzałka w lewo 9"/>
          <p:cNvSpPr/>
          <p:nvPr/>
        </p:nvSpPr>
        <p:spPr>
          <a:xfrm>
            <a:off x="1023970" y="4194558"/>
            <a:ext cx="6469030" cy="396744"/>
          </a:xfrm>
          <a:prstGeom prst="leftArrow">
            <a:avLst>
              <a:gd name="adj1" fmla="val 50000"/>
              <a:gd name="adj2" fmla="val 83611"/>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400" b="1" dirty="0"/>
              <a:t>YIELD / FREQUENCY OF TRAVEL</a:t>
            </a:r>
          </a:p>
        </p:txBody>
      </p:sp>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28546317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7"/>
          <p:cNvPicPr>
            <a:picLocks noChangeAspect="1"/>
          </p:cNvPicPr>
          <p:nvPr/>
        </p:nvPicPr>
        <p:blipFill rotWithShape="1">
          <a:blip r:embed="rId2">
            <a:extLst>
              <a:ext uri="{28A0092B-C50C-407E-A947-70E740481C1C}">
                <a14:useLocalDpi xmlns:a14="http://schemas.microsoft.com/office/drawing/2010/main" val="0"/>
              </a:ext>
            </a:extLst>
          </a:blip>
          <a:srcRect t="11710" b="14311"/>
          <a:stretch/>
        </p:blipFill>
        <p:spPr>
          <a:xfrm>
            <a:off x="1023970" y="857250"/>
            <a:ext cx="6867460" cy="4604185"/>
          </a:xfrm>
          <a:prstGeom prst="rect">
            <a:avLst/>
          </a:prstGeom>
        </p:spPr>
      </p:pic>
      <p:sp>
        <p:nvSpPr>
          <p:cNvPr id="5" name="Text Placeholder 3"/>
          <p:cNvSpPr>
            <a:spLocks noGrp="1"/>
          </p:cNvSpPr>
          <p:nvPr>
            <p:ph type="body" sz="quarter" idx="25"/>
          </p:nvPr>
        </p:nvSpPr>
        <p:spPr/>
        <p:txBody>
          <a:bodyPr>
            <a:normAutofit lnSpcReduction="10000"/>
          </a:bodyPr>
          <a:lstStyle/>
          <a:p>
            <a:r>
              <a:rPr lang="en-US" dirty="0"/>
              <a:t>OCCASIONAL TRAVELLERS – NOT ADDRESSED BY LOYATY PROGRAM</a:t>
            </a:r>
          </a:p>
        </p:txBody>
      </p:sp>
      <p:sp>
        <p:nvSpPr>
          <p:cNvPr id="4" name="Strzałka w lewo 3"/>
          <p:cNvSpPr/>
          <p:nvPr/>
        </p:nvSpPr>
        <p:spPr>
          <a:xfrm>
            <a:off x="1023970" y="4194558"/>
            <a:ext cx="6469030" cy="396744"/>
          </a:xfrm>
          <a:prstGeom prst="leftArrow">
            <a:avLst>
              <a:gd name="adj1" fmla="val 50000"/>
              <a:gd name="adj2" fmla="val 83611"/>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400" b="1" dirty="0"/>
              <a:t>YIELD / FREQUENCY OF TRAVEL</a:t>
            </a:r>
          </a:p>
        </p:txBody>
      </p:sp>
      <p:pic>
        <p:nvPicPr>
          <p:cNvPr id="3" name="Obraz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327" y="2606294"/>
            <a:ext cx="2657846" cy="1254305"/>
          </a:xfrm>
          <a:prstGeom prst="rect">
            <a:avLst/>
          </a:prstGeom>
          <a:ln w="19050">
            <a:solidFill>
              <a:srgbClr val="009DE0"/>
            </a:solidFill>
          </a:ln>
        </p:spPr>
      </p:pic>
      <p:sp>
        <p:nvSpPr>
          <p:cNvPr id="7" name="Symbol zastępczy tekstu 6"/>
          <p:cNvSpPr>
            <a:spLocks noGrp="1"/>
          </p:cNvSpPr>
          <p:nvPr>
            <p:ph type="body" sz="quarter" idx="27"/>
          </p:nvPr>
        </p:nvSpPr>
        <p:spPr>
          <a:xfrm>
            <a:off x="2830326" y="971952"/>
            <a:ext cx="4472173" cy="1255384"/>
          </a:xfrm>
          <a:solidFill>
            <a:srgbClr val="009DE0">
              <a:alpha val="81176"/>
            </a:srgbClr>
          </a:solidFill>
        </p:spPr>
        <p:txBody>
          <a:bodyPr anchor="ctr">
            <a:noAutofit/>
          </a:bodyPr>
          <a:lstStyle/>
          <a:p>
            <a:pPr marL="180000" indent="-180000"/>
            <a:r>
              <a:rPr lang="pl-PL" sz="1200" dirty="0">
                <a:solidFill>
                  <a:schemeClr val="bg1"/>
                </a:solidFill>
              </a:rPr>
              <a:t>o</a:t>
            </a:r>
            <a:r>
              <a:rPr lang="en-US" sz="1200" dirty="0" err="1">
                <a:solidFill>
                  <a:schemeClr val="bg1"/>
                </a:solidFill>
              </a:rPr>
              <a:t>ccasional</a:t>
            </a:r>
            <a:r>
              <a:rPr lang="en-US" sz="1200" dirty="0">
                <a:solidFill>
                  <a:schemeClr val="bg1"/>
                </a:solidFill>
              </a:rPr>
              <a:t> travelers</a:t>
            </a:r>
          </a:p>
          <a:p>
            <a:pPr marL="180000" indent="-180000"/>
            <a:r>
              <a:rPr lang="pl-PL" sz="1200" dirty="0">
                <a:solidFill>
                  <a:schemeClr val="bg1"/>
                </a:solidFill>
              </a:rPr>
              <a:t>t</a:t>
            </a:r>
            <a:r>
              <a:rPr lang="en-US" sz="1200" dirty="0" err="1">
                <a:solidFill>
                  <a:schemeClr val="bg1"/>
                </a:solidFill>
              </a:rPr>
              <a:t>arge</a:t>
            </a:r>
            <a:r>
              <a:rPr lang="pl-PL" sz="1200" dirty="0">
                <a:solidFill>
                  <a:schemeClr val="bg1"/>
                </a:solidFill>
              </a:rPr>
              <a:t>t</a:t>
            </a:r>
            <a:r>
              <a:rPr lang="en-US" sz="1200" dirty="0">
                <a:solidFill>
                  <a:schemeClr val="bg1"/>
                </a:solidFill>
              </a:rPr>
              <a:t> of multi-partner loyalty schemes </a:t>
            </a:r>
            <a:endParaRPr lang="pl-PL" sz="1200" dirty="0">
              <a:solidFill>
                <a:schemeClr val="bg1"/>
              </a:solidFill>
            </a:endParaRPr>
          </a:p>
          <a:p>
            <a:pPr marL="180000" indent="-180000"/>
            <a:r>
              <a:rPr lang="pl-PL" sz="1200" dirty="0">
                <a:solidFill>
                  <a:schemeClr val="bg1"/>
                </a:solidFill>
              </a:rPr>
              <a:t>e</a:t>
            </a:r>
            <a:r>
              <a:rPr lang="en-US" sz="1200" dirty="0">
                <a:solidFill>
                  <a:schemeClr val="bg1"/>
                </a:solidFill>
              </a:rPr>
              <a:t>ager to gain variety of accrual and redemption options</a:t>
            </a:r>
          </a:p>
          <a:p>
            <a:pPr marL="180000" indent="-180000"/>
            <a:r>
              <a:rPr lang="pl-PL" sz="1200" dirty="0">
                <a:solidFill>
                  <a:schemeClr val="bg1"/>
                </a:solidFill>
              </a:rPr>
              <a:t>d</a:t>
            </a:r>
            <a:r>
              <a:rPr lang="en-US" sz="1200" dirty="0" err="1">
                <a:solidFill>
                  <a:schemeClr val="bg1"/>
                </a:solidFill>
              </a:rPr>
              <a:t>esired</a:t>
            </a:r>
            <a:r>
              <a:rPr lang="en-US" sz="1200" dirty="0">
                <a:solidFill>
                  <a:schemeClr val="bg1"/>
                </a:solidFill>
              </a:rPr>
              <a:t> redemption on award flights</a:t>
            </a:r>
          </a:p>
          <a:p>
            <a:pPr marL="180000" indent="-180000"/>
            <a:r>
              <a:rPr lang="en-US" sz="1200" dirty="0">
                <a:solidFill>
                  <a:schemeClr val="bg1"/>
                </a:solidFill>
              </a:rPr>
              <a:t>FFPs require strategy for this segment in order expand their customer base and market position</a:t>
            </a:r>
          </a:p>
        </p:txBody>
      </p:sp>
      <p:cxnSp>
        <p:nvCxnSpPr>
          <p:cNvPr id="11" name="Łącznik prosty 10"/>
          <p:cNvCxnSpPr/>
          <p:nvPr/>
        </p:nvCxnSpPr>
        <p:spPr>
          <a:xfrm flipV="1">
            <a:off x="4153376" y="2227336"/>
            <a:ext cx="0" cy="378958"/>
          </a:xfrm>
          <a:prstGeom prst="line">
            <a:avLst/>
          </a:prstGeom>
          <a:ln w="19050">
            <a:solidFill>
              <a:srgbClr val="009DE0"/>
            </a:solidFill>
          </a:ln>
          <a:effectLst/>
        </p:spPr>
        <p:style>
          <a:lnRef idx="2">
            <a:schemeClr val="accent1"/>
          </a:lnRef>
          <a:fillRef idx="0">
            <a:schemeClr val="accent1"/>
          </a:fillRef>
          <a:effectRef idx="1">
            <a:schemeClr val="accent1"/>
          </a:effectRef>
          <a:fontRef idx="minor">
            <a:schemeClr val="tx1"/>
          </a:fontRef>
        </p:style>
      </p:cxnSp>
      <p:sp>
        <p:nvSpPr>
          <p:cNvPr id="14" name="Elipsa 13"/>
          <p:cNvSpPr/>
          <p:nvPr/>
        </p:nvSpPr>
        <p:spPr>
          <a:xfrm>
            <a:off x="4117020" y="2561295"/>
            <a:ext cx="72713" cy="72713"/>
          </a:xfrm>
          <a:prstGeom prst="ellipse">
            <a:avLst/>
          </a:prstGeom>
          <a:solidFill>
            <a:schemeClr val="bg1"/>
          </a:solidFill>
          <a:ln w="19050">
            <a:solidFill>
              <a:srgbClr val="009DE0"/>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pic>
        <p:nvPicPr>
          <p:cNvPr id="9" name="Obraz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39225727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rostokąt 25"/>
          <p:cNvSpPr/>
          <p:nvPr/>
        </p:nvSpPr>
        <p:spPr>
          <a:xfrm>
            <a:off x="4654642" y="1280379"/>
            <a:ext cx="3526975" cy="323088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3" name="Prostokąt 22"/>
          <p:cNvSpPr/>
          <p:nvPr/>
        </p:nvSpPr>
        <p:spPr>
          <a:xfrm>
            <a:off x="816517" y="1280379"/>
            <a:ext cx="3526975" cy="323088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25" name="Prostokąt 24"/>
          <p:cNvSpPr/>
          <p:nvPr/>
        </p:nvSpPr>
        <p:spPr>
          <a:xfrm>
            <a:off x="816517" y="1095323"/>
            <a:ext cx="3526975" cy="7770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600" b="1" dirty="0"/>
              <a:t>FREQUENT </a:t>
            </a:r>
            <a:br>
              <a:rPr lang="pl-PL" sz="1600" b="1" dirty="0"/>
            </a:br>
            <a:r>
              <a:rPr lang="pl-PL" sz="1600" b="1" dirty="0"/>
              <a:t>TRAVELERS</a:t>
            </a:r>
          </a:p>
        </p:txBody>
      </p:sp>
      <p:sp>
        <p:nvSpPr>
          <p:cNvPr id="29" name="Prostokąt 28"/>
          <p:cNvSpPr/>
          <p:nvPr/>
        </p:nvSpPr>
        <p:spPr>
          <a:xfrm>
            <a:off x="4654642" y="1095323"/>
            <a:ext cx="3526975" cy="777050"/>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r>
              <a:rPr lang="pl-PL" sz="1600" b="1" dirty="0"/>
              <a:t>INFREQUENT </a:t>
            </a:r>
            <a:br>
              <a:rPr lang="pl-PL" sz="1600" b="1" dirty="0"/>
            </a:br>
            <a:r>
              <a:rPr lang="pl-PL" sz="1600" b="1" dirty="0"/>
              <a:t>TRAVELERS</a:t>
            </a:r>
          </a:p>
        </p:txBody>
      </p:sp>
      <p:sp>
        <p:nvSpPr>
          <p:cNvPr id="2" name="Symbol zastępczy tekstu 1"/>
          <p:cNvSpPr>
            <a:spLocks noGrp="1"/>
          </p:cNvSpPr>
          <p:nvPr>
            <p:ph type="body" sz="quarter" idx="25"/>
          </p:nvPr>
        </p:nvSpPr>
        <p:spPr/>
        <p:txBody>
          <a:bodyPr>
            <a:normAutofit/>
          </a:bodyPr>
          <a:lstStyle/>
          <a:p>
            <a:r>
              <a:rPr lang="en-US" dirty="0"/>
              <a:t>P</a:t>
            </a:r>
            <a:r>
              <a:rPr lang="pl-PL" dirty="0"/>
              <a:t>ROPOSITION</a:t>
            </a:r>
            <a:r>
              <a:rPr lang="en-US" dirty="0"/>
              <a:t> </a:t>
            </a:r>
            <a:r>
              <a:rPr lang="pl-PL" dirty="0"/>
              <a:t>OF</a:t>
            </a:r>
            <a:r>
              <a:rPr lang="en-US" dirty="0"/>
              <a:t> FFPs vs </a:t>
            </a:r>
            <a:r>
              <a:rPr lang="pl-PL" dirty="0"/>
              <a:t>SPENT TYPE</a:t>
            </a:r>
            <a:endParaRPr lang="en-US" dirty="0"/>
          </a:p>
        </p:txBody>
      </p:sp>
      <p:sp>
        <p:nvSpPr>
          <p:cNvPr id="4" name="Prostokąt 3"/>
          <p:cNvSpPr/>
          <p:nvPr/>
        </p:nvSpPr>
        <p:spPr>
          <a:xfrm>
            <a:off x="1422606" y="3011296"/>
            <a:ext cx="1012825" cy="1320800"/>
          </a:xfrm>
          <a:prstGeom prst="rect">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tIns="108000" rIns="72000" rtlCol="0" anchor="t"/>
          <a:lstStyle/>
          <a:p>
            <a:pPr algn="ctr"/>
            <a:r>
              <a:rPr lang="pl-PL" sz="1200" b="1" dirty="0"/>
              <a:t>Business</a:t>
            </a:r>
            <a:br>
              <a:rPr lang="pl-PL" sz="1200" b="1" dirty="0"/>
            </a:br>
            <a:r>
              <a:rPr lang="pl-PL" sz="1200" b="1" dirty="0" err="1"/>
              <a:t>spend</a:t>
            </a:r>
            <a:endParaRPr lang="pl-PL" sz="1200" b="1" dirty="0"/>
          </a:p>
        </p:txBody>
      </p:sp>
      <p:sp>
        <p:nvSpPr>
          <p:cNvPr id="7" name="Prostokąt 6"/>
          <p:cNvSpPr/>
          <p:nvPr/>
        </p:nvSpPr>
        <p:spPr>
          <a:xfrm>
            <a:off x="2654506" y="3525646"/>
            <a:ext cx="1012825" cy="806450"/>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tIns="108000" rIns="72000" rtlCol="0" anchor="t"/>
          <a:lstStyle/>
          <a:p>
            <a:pPr algn="ctr"/>
            <a:r>
              <a:rPr lang="pl-PL" sz="1200" b="1" dirty="0" err="1"/>
              <a:t>Private</a:t>
            </a:r>
            <a:br>
              <a:rPr lang="pl-PL" sz="1200" b="1" dirty="0"/>
            </a:br>
            <a:r>
              <a:rPr lang="pl-PL" sz="1200" b="1" dirty="0" err="1"/>
              <a:t>spend</a:t>
            </a:r>
            <a:endParaRPr lang="pl-PL" sz="1200" b="1" dirty="0"/>
          </a:p>
        </p:txBody>
      </p:sp>
      <p:grpSp>
        <p:nvGrpSpPr>
          <p:cNvPr id="9" name="Grupa 8"/>
          <p:cNvGrpSpPr/>
          <p:nvPr/>
        </p:nvGrpSpPr>
        <p:grpSpPr>
          <a:xfrm>
            <a:off x="3017708" y="3129705"/>
            <a:ext cx="286418" cy="286418"/>
            <a:chOff x="533400" y="2565623"/>
            <a:chExt cx="673100" cy="673100"/>
          </a:xfrm>
        </p:grpSpPr>
        <p:sp>
          <p:nvSpPr>
            <p:cNvPr id="8" name="Elipsa 7"/>
            <p:cNvSpPr/>
            <p:nvPr/>
          </p:nvSpPr>
          <p:spPr>
            <a:xfrm>
              <a:off x="533400" y="2565623"/>
              <a:ext cx="673100" cy="67310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5" name="Krzyż 4"/>
            <p:cNvSpPr/>
            <p:nvPr/>
          </p:nvSpPr>
          <p:spPr>
            <a:xfrm rot="18900000">
              <a:off x="671998" y="2707174"/>
              <a:ext cx="408601" cy="408601"/>
            </a:xfrm>
            <a:prstGeom prst="plus">
              <a:avLst>
                <a:gd name="adj" fmla="val 45909"/>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grpSp>
      <p:sp>
        <p:nvSpPr>
          <p:cNvPr id="10" name="Strzałka w lewo 9"/>
          <p:cNvSpPr/>
          <p:nvPr/>
        </p:nvSpPr>
        <p:spPr>
          <a:xfrm rot="18900000">
            <a:off x="1836998" y="2691535"/>
            <a:ext cx="450163" cy="188317"/>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14" name="Prostokąt 13"/>
          <p:cNvSpPr/>
          <p:nvPr/>
        </p:nvSpPr>
        <p:spPr>
          <a:xfrm>
            <a:off x="5277517" y="3999222"/>
            <a:ext cx="1040997" cy="332874"/>
          </a:xfrm>
          <a:prstGeom prst="rect">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pl-PL" sz="1200" b="1" dirty="0"/>
              <a:t>Business </a:t>
            </a:r>
            <a:r>
              <a:rPr lang="pl-PL" sz="1200" b="1" dirty="0" err="1"/>
              <a:t>spend</a:t>
            </a:r>
            <a:endParaRPr lang="pl-PL" sz="1200" b="1" dirty="0"/>
          </a:p>
        </p:txBody>
      </p:sp>
      <p:sp>
        <p:nvSpPr>
          <p:cNvPr id="16" name="Prostokąt 15"/>
          <p:cNvSpPr/>
          <p:nvPr/>
        </p:nvSpPr>
        <p:spPr>
          <a:xfrm>
            <a:off x="6577106" y="3627246"/>
            <a:ext cx="992358" cy="704850"/>
          </a:xfrm>
          <a:prstGeom prst="rect">
            <a:avLst/>
          </a:prstGeom>
          <a:solidFill>
            <a:srgbClr val="00A295"/>
          </a:solidFill>
          <a:ln>
            <a:noFill/>
          </a:ln>
          <a:effectLst/>
        </p:spPr>
        <p:style>
          <a:lnRef idx="1">
            <a:schemeClr val="accent1"/>
          </a:lnRef>
          <a:fillRef idx="3">
            <a:schemeClr val="accent1"/>
          </a:fillRef>
          <a:effectRef idx="2">
            <a:schemeClr val="accent1"/>
          </a:effectRef>
          <a:fontRef idx="minor">
            <a:schemeClr val="lt1"/>
          </a:fontRef>
        </p:style>
        <p:txBody>
          <a:bodyPr lIns="72000" tIns="108000" rIns="72000" rtlCol="0" anchor="t"/>
          <a:lstStyle/>
          <a:p>
            <a:pPr algn="ctr"/>
            <a:r>
              <a:rPr lang="pl-PL" sz="1200" b="1" dirty="0" err="1"/>
              <a:t>Private</a:t>
            </a:r>
            <a:br>
              <a:rPr lang="pl-PL" sz="1200" b="1" dirty="0"/>
            </a:br>
            <a:r>
              <a:rPr lang="pl-PL" sz="1200" b="1" dirty="0" err="1"/>
              <a:t>spend</a:t>
            </a:r>
            <a:endParaRPr lang="pl-PL" sz="1200" b="1" dirty="0"/>
          </a:p>
        </p:txBody>
      </p:sp>
      <p:pic>
        <p:nvPicPr>
          <p:cNvPr id="27" name="Obraz 26"/>
          <p:cNvPicPr>
            <a:picLocks noChangeAspect="1"/>
          </p:cNvPicPr>
          <p:nvPr/>
        </p:nvPicPr>
        <p:blipFill>
          <a:blip r:embed="rId2"/>
          <a:stretch>
            <a:fillRect/>
          </a:stretch>
        </p:blipFill>
        <p:spPr>
          <a:xfrm>
            <a:off x="2245167" y="2040383"/>
            <a:ext cx="669672" cy="519573"/>
          </a:xfrm>
          <a:prstGeom prst="rect">
            <a:avLst/>
          </a:prstGeom>
        </p:spPr>
      </p:pic>
      <p:grpSp>
        <p:nvGrpSpPr>
          <p:cNvPr id="30" name="Grupa 29"/>
          <p:cNvGrpSpPr/>
          <p:nvPr/>
        </p:nvGrpSpPr>
        <p:grpSpPr>
          <a:xfrm>
            <a:off x="5678535" y="3603747"/>
            <a:ext cx="286418" cy="286418"/>
            <a:chOff x="533400" y="2565623"/>
            <a:chExt cx="673100" cy="673100"/>
          </a:xfrm>
        </p:grpSpPr>
        <p:sp>
          <p:nvSpPr>
            <p:cNvPr id="31" name="Elipsa 30"/>
            <p:cNvSpPr/>
            <p:nvPr/>
          </p:nvSpPr>
          <p:spPr>
            <a:xfrm>
              <a:off x="533400" y="2565623"/>
              <a:ext cx="673100" cy="67310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2" name="Krzyż 31"/>
            <p:cNvSpPr/>
            <p:nvPr/>
          </p:nvSpPr>
          <p:spPr>
            <a:xfrm rot="18900000">
              <a:off x="671998" y="2707174"/>
              <a:ext cx="408601" cy="408601"/>
            </a:xfrm>
            <a:prstGeom prst="plus">
              <a:avLst>
                <a:gd name="adj" fmla="val 45909"/>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grpSp>
      <p:grpSp>
        <p:nvGrpSpPr>
          <p:cNvPr id="36" name="Grupa 35"/>
          <p:cNvGrpSpPr/>
          <p:nvPr/>
        </p:nvGrpSpPr>
        <p:grpSpPr>
          <a:xfrm>
            <a:off x="6930076" y="3129705"/>
            <a:ext cx="286418" cy="286418"/>
            <a:chOff x="533400" y="2565623"/>
            <a:chExt cx="673100" cy="673100"/>
          </a:xfrm>
        </p:grpSpPr>
        <p:sp>
          <p:nvSpPr>
            <p:cNvPr id="37" name="Elipsa 36"/>
            <p:cNvSpPr/>
            <p:nvPr/>
          </p:nvSpPr>
          <p:spPr>
            <a:xfrm>
              <a:off x="533400" y="2565623"/>
              <a:ext cx="673100" cy="673100"/>
            </a:xfrm>
            <a:prstGeom prst="ellipse">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38" name="Krzyż 37"/>
            <p:cNvSpPr/>
            <p:nvPr/>
          </p:nvSpPr>
          <p:spPr>
            <a:xfrm rot="18900000">
              <a:off x="671998" y="2707174"/>
              <a:ext cx="408601" cy="408601"/>
            </a:xfrm>
            <a:prstGeom prst="plus">
              <a:avLst>
                <a:gd name="adj" fmla="val 45909"/>
              </a:avLst>
            </a:prstGeom>
            <a:solidFill>
              <a:srgbClr val="163F74"/>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grpSp>
      <p:pic>
        <p:nvPicPr>
          <p:cNvPr id="7168" name="Obraz 7167"/>
          <p:cNvPicPr>
            <a:picLocks noChangeAspect="1"/>
          </p:cNvPicPr>
          <p:nvPr/>
        </p:nvPicPr>
        <p:blipFill>
          <a:blip r:embed="rId3"/>
          <a:stretch>
            <a:fillRect/>
          </a:stretch>
        </p:blipFill>
        <p:spPr>
          <a:xfrm>
            <a:off x="1067611" y="1255636"/>
            <a:ext cx="354995" cy="456424"/>
          </a:xfrm>
          <a:prstGeom prst="rect">
            <a:avLst/>
          </a:prstGeom>
        </p:spPr>
      </p:pic>
      <p:pic>
        <p:nvPicPr>
          <p:cNvPr id="7169" name="Obraz 7168"/>
          <p:cNvPicPr>
            <a:picLocks noChangeAspect="1"/>
          </p:cNvPicPr>
          <p:nvPr/>
        </p:nvPicPr>
        <p:blipFill>
          <a:blip r:embed="rId4"/>
          <a:stretch>
            <a:fillRect/>
          </a:stretch>
        </p:blipFill>
        <p:spPr>
          <a:xfrm>
            <a:off x="4922522" y="1258412"/>
            <a:ext cx="354995" cy="456424"/>
          </a:xfrm>
          <a:prstGeom prst="rect">
            <a:avLst/>
          </a:prstGeom>
        </p:spPr>
      </p:pic>
      <p:pic>
        <p:nvPicPr>
          <p:cNvPr id="42" name="Obraz 41"/>
          <p:cNvPicPr>
            <a:picLocks noChangeAspect="1"/>
          </p:cNvPicPr>
          <p:nvPr/>
        </p:nvPicPr>
        <p:blipFill>
          <a:blip r:embed="rId2"/>
          <a:stretch>
            <a:fillRect/>
          </a:stretch>
        </p:blipFill>
        <p:spPr>
          <a:xfrm>
            <a:off x="6083293" y="2040383"/>
            <a:ext cx="669672" cy="519573"/>
          </a:xfrm>
          <a:prstGeom prst="rect">
            <a:avLst/>
          </a:prstGeom>
        </p:spPr>
      </p:pic>
      <p:pic>
        <p:nvPicPr>
          <p:cNvPr id="28" name="Obraz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6563" y="4810547"/>
            <a:ext cx="1921240" cy="180711"/>
          </a:xfrm>
          <a:prstGeom prst="rect">
            <a:avLst/>
          </a:prstGeom>
        </p:spPr>
      </p:pic>
    </p:spTree>
    <p:extLst>
      <p:ext uri="{BB962C8B-B14F-4D97-AF65-F5344CB8AC3E}">
        <p14:creationId xmlns:p14="http://schemas.microsoft.com/office/powerpoint/2010/main" val="4121777993"/>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0.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1.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2.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3.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4.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5.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6.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7.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8.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19.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0.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1.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2.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3.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4.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5.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6.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7.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8.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29.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3.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30.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31.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4.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5.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6.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7.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8.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ppt/theme/themeOverride9.xml><?xml version="1.0" encoding="utf-8"?>
<a:themeOverride xmlns:a="http://schemas.openxmlformats.org/drawingml/2006/main">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themeOverride>
</file>

<file path=docProps/app.xml><?xml version="1.0" encoding="utf-8"?>
<Properties xmlns="http://schemas.openxmlformats.org/officeDocument/2006/extended-properties" xmlns:vt="http://schemas.openxmlformats.org/officeDocument/2006/docPropsVTypes">
  <Template/>
  <TotalTime>44213</TotalTime>
  <Words>6690</Words>
  <Application>Microsoft Office PowerPoint</Application>
  <PresentationFormat>Pokaz na ekranie (16:9)</PresentationFormat>
  <Paragraphs>1602</Paragraphs>
  <Slides>193</Slides>
  <Notes>24</Notes>
  <HiddenSlides>1</HiddenSlides>
  <MMClips>0</MMClips>
  <ScaleCrop>false</ScaleCrop>
  <HeadingPairs>
    <vt:vector size="6" baseType="variant">
      <vt:variant>
        <vt:lpstr>Używane czcionki</vt:lpstr>
      </vt:variant>
      <vt:variant>
        <vt:i4>10</vt:i4>
      </vt:variant>
      <vt:variant>
        <vt:lpstr>Motyw</vt:lpstr>
      </vt:variant>
      <vt:variant>
        <vt:i4>1</vt:i4>
      </vt:variant>
      <vt:variant>
        <vt:lpstr>Tytuły slajdów</vt:lpstr>
      </vt:variant>
      <vt:variant>
        <vt:i4>193</vt:i4>
      </vt:variant>
    </vt:vector>
  </HeadingPairs>
  <TitlesOfParts>
    <vt:vector size="204" baseType="lpstr">
      <vt:lpstr>SimSun</vt:lpstr>
      <vt:lpstr>Arial</vt:lpstr>
      <vt:lpstr>Calibri</vt:lpstr>
      <vt:lpstr>Calibri Light</vt:lpstr>
      <vt:lpstr>Gill Sans</vt:lpstr>
      <vt:lpstr>Gill Sans Light</vt:lpstr>
      <vt:lpstr>Montserrat</vt:lpstr>
      <vt:lpstr>Tahoma</vt:lpstr>
      <vt:lpstr>Times New Roman</vt:lpstr>
      <vt:lpstr>Wingdings</vt:lpstr>
      <vt:lpstr>Comarch_potx_big_v3_poprawki</vt:lpstr>
      <vt:lpstr>COMARCH CRM&amp;MARKETING</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ROBUST CURRENCY MECHANISM</vt:lpstr>
      <vt:lpstr>GOING FAR BEYOND POINTS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Paweł</cp:lastModifiedBy>
  <cp:revision>944</cp:revision>
  <dcterms:created xsi:type="dcterms:W3CDTF">2015-08-12T08:39:11Z</dcterms:created>
  <dcterms:modified xsi:type="dcterms:W3CDTF">2017-11-23T12:52:34Z</dcterms:modified>
</cp:coreProperties>
</file>